
<file path=[Content_Types].xml><?xml version="1.0" encoding="utf-8"?>
<Types xmlns="http://schemas.openxmlformats.org/package/2006/content-types">
  <Default Extension="bin" ContentType="audio/unknown"/>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embeddings/oleObject1.bin" ContentType="application/vnd.openxmlformats-officedocument.oleObject"/>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51" r:id="rId1"/>
  </p:sldMasterIdLst>
  <p:notesMasterIdLst>
    <p:notesMasterId r:id="rId213"/>
  </p:notesMasterIdLst>
  <p:handoutMasterIdLst>
    <p:handoutMasterId r:id="rId214"/>
  </p:handoutMasterIdLst>
  <p:sldIdLst>
    <p:sldId id="256" r:id="rId2"/>
    <p:sldId id="258" r:id="rId3"/>
    <p:sldId id="259" r:id="rId4"/>
    <p:sldId id="260" r:id="rId5"/>
    <p:sldId id="475" r:id="rId6"/>
    <p:sldId id="477" r:id="rId7"/>
    <p:sldId id="478" r:id="rId8"/>
    <p:sldId id="261" r:id="rId9"/>
    <p:sldId id="346" r:id="rId10"/>
    <p:sldId id="348" r:id="rId11"/>
    <p:sldId id="400" r:id="rId12"/>
    <p:sldId id="396" r:id="rId13"/>
    <p:sldId id="397" r:id="rId14"/>
    <p:sldId id="399" r:id="rId15"/>
    <p:sldId id="398" r:id="rId16"/>
    <p:sldId id="401" r:id="rId17"/>
    <p:sldId id="319" r:id="rId18"/>
    <p:sldId id="321" r:id="rId19"/>
    <p:sldId id="320" r:id="rId20"/>
    <p:sldId id="522" r:id="rId21"/>
    <p:sldId id="370" r:id="rId22"/>
    <p:sldId id="371" r:id="rId23"/>
    <p:sldId id="372" r:id="rId24"/>
    <p:sldId id="415" r:id="rId25"/>
    <p:sldId id="416" r:id="rId26"/>
    <p:sldId id="417" r:id="rId27"/>
    <p:sldId id="479" r:id="rId28"/>
    <p:sldId id="418" r:id="rId29"/>
    <p:sldId id="314" r:id="rId30"/>
    <p:sldId id="316" r:id="rId31"/>
    <p:sldId id="317" r:id="rId32"/>
    <p:sldId id="313" r:id="rId33"/>
    <p:sldId id="480" r:id="rId34"/>
    <p:sldId id="481" r:id="rId35"/>
    <p:sldId id="318" r:id="rId36"/>
    <p:sldId id="312" r:id="rId37"/>
    <p:sldId id="268" r:id="rId38"/>
    <p:sldId id="483" r:id="rId39"/>
    <p:sldId id="484" r:id="rId40"/>
    <p:sldId id="485" r:id="rId41"/>
    <p:sldId id="516" r:id="rId42"/>
    <p:sldId id="486" r:id="rId43"/>
    <p:sldId id="514" r:id="rId44"/>
    <p:sldId id="513" r:id="rId45"/>
    <p:sldId id="511" r:id="rId46"/>
    <p:sldId id="512" r:id="rId47"/>
    <p:sldId id="517" r:id="rId48"/>
    <p:sldId id="518" r:id="rId49"/>
    <p:sldId id="515" r:id="rId50"/>
    <p:sldId id="487" r:id="rId51"/>
    <p:sldId id="488" r:id="rId52"/>
    <p:sldId id="489" r:id="rId53"/>
    <p:sldId id="490" r:id="rId54"/>
    <p:sldId id="491" r:id="rId55"/>
    <p:sldId id="492" r:id="rId56"/>
    <p:sldId id="493" r:id="rId57"/>
    <p:sldId id="494" r:id="rId58"/>
    <p:sldId id="495" r:id="rId59"/>
    <p:sldId id="496" r:id="rId60"/>
    <p:sldId id="497" r:id="rId61"/>
    <p:sldId id="498" r:id="rId62"/>
    <p:sldId id="499" r:id="rId63"/>
    <p:sldId id="500" r:id="rId64"/>
    <p:sldId id="501" r:id="rId65"/>
    <p:sldId id="502" r:id="rId66"/>
    <p:sldId id="503" r:id="rId67"/>
    <p:sldId id="504" r:id="rId68"/>
    <p:sldId id="505" r:id="rId69"/>
    <p:sldId id="506" r:id="rId70"/>
    <p:sldId id="507" r:id="rId71"/>
    <p:sldId id="508" r:id="rId72"/>
    <p:sldId id="509" r:id="rId73"/>
    <p:sldId id="482" r:id="rId74"/>
    <p:sldId id="419" r:id="rId75"/>
    <p:sldId id="332" r:id="rId76"/>
    <p:sldId id="420" r:id="rId77"/>
    <p:sldId id="421" r:id="rId78"/>
    <p:sldId id="474" r:id="rId79"/>
    <p:sldId id="270" r:id="rId80"/>
    <p:sldId id="324" r:id="rId81"/>
    <p:sldId id="424" r:id="rId82"/>
    <p:sldId id="425" r:id="rId83"/>
    <p:sldId id="422" r:id="rId84"/>
    <p:sldId id="271" r:id="rId85"/>
    <p:sldId id="423" r:id="rId86"/>
    <p:sldId id="326" r:id="rId87"/>
    <p:sldId id="327" r:id="rId88"/>
    <p:sldId id="328" r:id="rId89"/>
    <p:sldId id="272" r:id="rId90"/>
    <p:sldId id="329" r:id="rId91"/>
    <p:sldId id="322" r:id="rId92"/>
    <p:sldId id="323" r:id="rId93"/>
    <p:sldId id="427" r:id="rId94"/>
    <p:sldId id="426" r:id="rId95"/>
    <p:sldId id="519" r:id="rId96"/>
    <p:sldId id="429" r:id="rId97"/>
    <p:sldId id="430" r:id="rId98"/>
    <p:sldId id="431" r:id="rId99"/>
    <p:sldId id="432" r:id="rId100"/>
    <p:sldId id="433" r:id="rId101"/>
    <p:sldId id="434" r:id="rId102"/>
    <p:sldId id="435" r:id="rId103"/>
    <p:sldId id="436" r:id="rId104"/>
    <p:sldId id="437" r:id="rId105"/>
    <p:sldId id="438" r:id="rId106"/>
    <p:sldId id="805" r:id="rId107"/>
    <p:sldId id="801" r:id="rId108"/>
    <p:sldId id="806" r:id="rId109"/>
    <p:sldId id="698" r:id="rId110"/>
    <p:sldId id="699" r:id="rId111"/>
    <p:sldId id="807" r:id="rId112"/>
    <p:sldId id="700" r:id="rId113"/>
    <p:sldId id="735" r:id="rId114"/>
    <p:sldId id="800" r:id="rId115"/>
    <p:sldId id="701" r:id="rId116"/>
    <p:sldId id="815" r:id="rId117"/>
    <p:sldId id="802" r:id="rId118"/>
    <p:sldId id="803" r:id="rId119"/>
    <p:sldId id="733" r:id="rId120"/>
    <p:sldId id="523" r:id="rId121"/>
    <p:sldId id="451" r:id="rId122"/>
    <p:sldId id="452" r:id="rId123"/>
    <p:sldId id="453" r:id="rId124"/>
    <p:sldId id="454" r:id="rId125"/>
    <p:sldId id="455" r:id="rId126"/>
    <p:sldId id="456" r:id="rId127"/>
    <p:sldId id="457" r:id="rId128"/>
    <p:sldId id="520" r:id="rId129"/>
    <p:sldId id="336" r:id="rId130"/>
    <p:sldId id="334" r:id="rId131"/>
    <p:sldId id="330" r:id="rId132"/>
    <p:sldId id="278" r:id="rId133"/>
    <p:sldId id="439" r:id="rId134"/>
    <p:sldId id="440" r:id="rId135"/>
    <p:sldId id="441" r:id="rId136"/>
    <p:sldId id="442" r:id="rId137"/>
    <p:sldId id="443" r:id="rId138"/>
    <p:sldId id="444" r:id="rId139"/>
    <p:sldId id="445" r:id="rId140"/>
    <p:sldId id="446" r:id="rId141"/>
    <p:sldId id="287" r:id="rId142"/>
    <p:sldId id="337" r:id="rId143"/>
    <p:sldId id="288" r:id="rId144"/>
    <p:sldId id="338" r:id="rId145"/>
    <p:sldId id="339" r:id="rId146"/>
    <p:sldId id="340" r:id="rId147"/>
    <p:sldId id="342" r:id="rId148"/>
    <p:sldId id="343" r:id="rId149"/>
    <p:sldId id="341" r:id="rId150"/>
    <p:sldId id="344" r:id="rId151"/>
    <p:sldId id="289" r:id="rId152"/>
    <p:sldId id="290" r:id="rId153"/>
    <p:sldId id="447" r:id="rId154"/>
    <p:sldId id="293" r:id="rId155"/>
    <p:sldId id="471" r:id="rId156"/>
    <p:sldId id="472" r:id="rId157"/>
    <p:sldId id="299" r:id="rId158"/>
    <p:sldId id="367" r:id="rId159"/>
    <p:sldId id="366" r:id="rId160"/>
    <p:sldId id="300" r:id="rId161"/>
    <p:sldId id="448" r:id="rId162"/>
    <p:sldId id="449" r:id="rId163"/>
    <p:sldId id="368" r:id="rId164"/>
    <p:sldId id="388" r:id="rId165"/>
    <p:sldId id="389" r:id="rId166"/>
    <p:sldId id="390" r:id="rId167"/>
    <p:sldId id="391" r:id="rId168"/>
    <p:sldId id="392" r:id="rId169"/>
    <p:sldId id="393" r:id="rId170"/>
    <p:sldId id="394" r:id="rId171"/>
    <p:sldId id="395" r:id="rId172"/>
    <p:sldId id="450" r:id="rId173"/>
    <p:sldId id="303" r:id="rId174"/>
    <p:sldId id="458" r:id="rId175"/>
    <p:sldId id="403" r:id="rId176"/>
    <p:sldId id="404" r:id="rId177"/>
    <p:sldId id="405" r:id="rId178"/>
    <p:sldId id="406" r:id="rId179"/>
    <p:sldId id="407" r:id="rId180"/>
    <p:sldId id="408" r:id="rId181"/>
    <p:sldId id="409" r:id="rId182"/>
    <p:sldId id="410" r:id="rId183"/>
    <p:sldId id="411" r:id="rId184"/>
    <p:sldId id="412" r:id="rId185"/>
    <p:sldId id="413" r:id="rId186"/>
    <p:sldId id="459" r:id="rId187"/>
    <p:sldId id="460" r:id="rId188"/>
    <p:sldId id="461" r:id="rId189"/>
    <p:sldId id="462" r:id="rId190"/>
    <p:sldId id="463" r:id="rId191"/>
    <p:sldId id="464" r:id="rId192"/>
    <p:sldId id="465" r:id="rId193"/>
    <p:sldId id="373" r:id="rId194"/>
    <p:sldId id="374" r:id="rId195"/>
    <p:sldId id="375" r:id="rId196"/>
    <p:sldId id="376" r:id="rId197"/>
    <p:sldId id="377" r:id="rId198"/>
    <p:sldId id="378" r:id="rId199"/>
    <p:sldId id="379" r:id="rId200"/>
    <p:sldId id="380" r:id="rId201"/>
    <p:sldId id="381" r:id="rId202"/>
    <p:sldId id="521" r:id="rId203"/>
    <p:sldId id="306" r:id="rId204"/>
    <p:sldId id="383" r:id="rId205"/>
    <p:sldId id="466" r:id="rId206"/>
    <p:sldId id="467" r:id="rId207"/>
    <p:sldId id="468" r:id="rId208"/>
    <p:sldId id="469" r:id="rId209"/>
    <p:sldId id="470" r:id="rId210"/>
    <p:sldId id="310" r:id="rId211"/>
    <p:sldId id="309" r:id="rId212"/>
  </p:sldIdLst>
  <p:sldSz cx="9144000" cy="6858000" type="screen4x3"/>
  <p:notesSz cx="6858000" cy="9144000"/>
  <p:embeddedFontLst>
    <p:embeddedFont>
      <p:font typeface="Aharoni" panose="02010803020104030203" pitchFamily="2" charset="-79"/>
      <p:bold r:id="rId215"/>
    </p:embeddedFont>
    <p:embeddedFont>
      <p:font typeface="Bebas" panose="020B0604020202020204" charset="0"/>
      <p:regular r:id="rId216"/>
    </p:embeddedFont>
    <p:embeddedFont>
      <p:font typeface="Calibri" panose="020F0502020204030204" pitchFamily="34" charset="0"/>
      <p:regular r:id="rId217"/>
      <p:bold r:id="rId218"/>
      <p:italic r:id="rId219"/>
      <p:boldItalic r:id="rId220"/>
    </p:embeddedFont>
    <p:embeddedFont>
      <p:font typeface="Consolas" panose="020B0609020204030204" pitchFamily="49" charset="0"/>
      <p:regular r:id="rId221"/>
      <p:bold r:id="rId222"/>
      <p:italic r:id="rId223"/>
      <p:boldItalic r:id="rId224"/>
    </p:embeddedFont>
    <p:embeddedFont>
      <p:font typeface="Monaco" panose="00000400000000000000" pitchFamily="2" charset="0"/>
      <p:regular r:id="rId225"/>
    </p:embeddedFont>
    <p:embeddedFont>
      <p:font typeface="Permanent Marker" panose="02000000000000000000" pitchFamily="2" charset="0"/>
      <p:regular r:id="rId226"/>
    </p:embeddedFont>
    <p:embeddedFont>
      <p:font typeface="PT Sans Narrow" panose="020B0604020202020204" charset="0"/>
      <p:regular r:id="rId227"/>
    </p:embeddedFont>
    <p:embeddedFont>
      <p:font typeface="Source Code Pro" panose="020B0604020202020204" charset="0"/>
      <p:regular r:id="rId228"/>
      <p:bold r:id="rId229"/>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001" autoAdjust="0"/>
    <p:restoredTop sz="96416" autoAdjust="0"/>
  </p:normalViewPr>
  <p:slideViewPr>
    <p:cSldViewPr>
      <p:cViewPr varScale="1">
        <p:scale>
          <a:sx n="112" d="100"/>
          <a:sy n="112" d="100"/>
        </p:scale>
        <p:origin x="1998" y="108"/>
      </p:cViewPr>
      <p:guideLst>
        <p:guide orient="horz" pos="2160"/>
        <p:guide pos="2880"/>
      </p:guideLst>
    </p:cSldViewPr>
  </p:slideViewPr>
  <p:outlineViewPr>
    <p:cViewPr>
      <p:scale>
        <a:sx n="33" d="100"/>
        <a:sy n="33" d="100"/>
      </p:scale>
      <p:origin x="0" y="34290"/>
    </p:cViewPr>
  </p:outlineViewPr>
  <p:notesTextViewPr>
    <p:cViewPr>
      <p:scale>
        <a:sx n="100" d="100"/>
        <a:sy n="100" d="100"/>
      </p:scale>
      <p:origin x="0" y="0"/>
    </p:cViewPr>
  </p:notesTextViewPr>
  <p:notesViewPr>
    <p:cSldViewPr>
      <p:cViewPr varScale="1">
        <p:scale>
          <a:sx n="56" d="100"/>
          <a:sy n="56" d="100"/>
        </p:scale>
        <p:origin x="2508" y="90"/>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226" Type="http://schemas.openxmlformats.org/officeDocument/2006/relationships/font" Target="fonts/font12.fntdata"/><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font" Target="fonts/font2.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slide" Target="slides/slide196.xml"/><Relationship Id="rId206" Type="http://schemas.openxmlformats.org/officeDocument/2006/relationships/slide" Target="slides/slide205.xml"/><Relationship Id="rId227" Type="http://schemas.openxmlformats.org/officeDocument/2006/relationships/font" Target="fonts/font13.fntdata"/><Relationship Id="rId201" Type="http://schemas.openxmlformats.org/officeDocument/2006/relationships/slide" Target="slides/slide200.xml"/><Relationship Id="rId222" Type="http://schemas.openxmlformats.org/officeDocument/2006/relationships/font" Target="fonts/font8.fntdata"/><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217"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212" Type="http://schemas.openxmlformats.org/officeDocument/2006/relationships/slide" Target="slides/slide211.xml"/><Relationship Id="rId233" Type="http://schemas.openxmlformats.org/officeDocument/2006/relationships/tableStyles" Target="tableStyles.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slide" Target="slides/slide201.xml"/><Relationship Id="rId207" Type="http://schemas.openxmlformats.org/officeDocument/2006/relationships/slide" Target="slides/slide206.xml"/><Relationship Id="rId223" Type="http://schemas.openxmlformats.org/officeDocument/2006/relationships/font" Target="fonts/font9.fntdata"/><Relationship Id="rId228" Type="http://schemas.openxmlformats.org/officeDocument/2006/relationships/font" Target="fonts/font14.fntdata"/><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13" Type="http://schemas.openxmlformats.org/officeDocument/2006/relationships/notesMaster" Target="notesMasters/notesMaster1.xml"/><Relationship Id="rId218" Type="http://schemas.openxmlformats.org/officeDocument/2006/relationships/font" Target="fonts/font4.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slide" Target="slides/slide202.xml"/><Relationship Id="rId208" Type="http://schemas.openxmlformats.org/officeDocument/2006/relationships/slide" Target="slides/slide207.xml"/><Relationship Id="rId229" Type="http://schemas.openxmlformats.org/officeDocument/2006/relationships/font" Target="fonts/font15.fntdata"/><Relationship Id="rId19" Type="http://schemas.openxmlformats.org/officeDocument/2006/relationships/slide" Target="slides/slide18.xml"/><Relationship Id="rId224" Type="http://schemas.openxmlformats.org/officeDocument/2006/relationships/font" Target="fonts/font10.fntdata"/><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219" Type="http://schemas.openxmlformats.org/officeDocument/2006/relationships/font" Target="fonts/font5.fntdata"/><Relationship Id="rId3" Type="http://schemas.openxmlformats.org/officeDocument/2006/relationships/slide" Target="slides/slide2.xml"/><Relationship Id="rId214" Type="http://schemas.openxmlformats.org/officeDocument/2006/relationships/handoutMaster" Target="handoutMasters/handoutMaster1.xml"/><Relationship Id="rId230" Type="http://schemas.openxmlformats.org/officeDocument/2006/relationships/presProps" Target="presProps.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220" Type="http://schemas.openxmlformats.org/officeDocument/2006/relationships/font" Target="fonts/font6.fntdata"/><Relationship Id="rId225" Type="http://schemas.openxmlformats.org/officeDocument/2006/relationships/font" Target="fonts/font11.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font" Target="fonts/font1.fntdata"/><Relationship Id="rId26" Type="http://schemas.openxmlformats.org/officeDocument/2006/relationships/slide" Target="slides/slide25.xml"/><Relationship Id="rId231" Type="http://schemas.openxmlformats.org/officeDocument/2006/relationships/viewProps" Target="viewProps.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font" Target="fonts/font7.fntdata"/><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8D9653C-CB36-4667-83E0-8BCE506FB792}"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fr-FR"/>
        </a:p>
      </dgm:t>
    </dgm:pt>
    <dgm:pt modelId="{17A2107F-5B0F-4863-83DE-DE483523F5A7}">
      <dgm:prSet phldrT="[Texte]"/>
      <dgm:spPr/>
      <dgm:t>
        <a:bodyPr/>
        <a:lstStyle/>
        <a:p>
          <a:r>
            <a:rPr lang="fr-FR" dirty="0"/>
            <a:t>back</a:t>
          </a:r>
        </a:p>
      </dgm:t>
    </dgm:pt>
    <dgm:pt modelId="{D6563E66-BEE1-4342-95CD-8C755E237257}" type="parTrans" cxnId="{9A8DD6F9-FE79-47CF-B061-783875153F3A}">
      <dgm:prSet/>
      <dgm:spPr/>
      <dgm:t>
        <a:bodyPr/>
        <a:lstStyle/>
        <a:p>
          <a:endParaRPr lang="fr-FR"/>
        </a:p>
      </dgm:t>
    </dgm:pt>
    <dgm:pt modelId="{C27B6DE6-CFE7-49FF-AD18-0A2188B6D093}" type="sibTrans" cxnId="{9A8DD6F9-FE79-47CF-B061-783875153F3A}">
      <dgm:prSet/>
      <dgm:spPr/>
      <dgm:t>
        <a:bodyPr/>
        <a:lstStyle/>
        <a:p>
          <a:endParaRPr lang="fr-FR"/>
        </a:p>
      </dgm:t>
    </dgm:pt>
    <dgm:pt modelId="{24367D24-5C4A-485A-8BB3-421657950723}">
      <dgm:prSet phldrT="[Texte]"/>
      <dgm:spPr/>
      <dgm:t>
        <a:bodyPr/>
        <a:lstStyle/>
        <a:p>
          <a:r>
            <a:rPr lang="fr-FR" dirty="0"/>
            <a:t>Gérer l’envoi de fichiers</a:t>
          </a:r>
        </a:p>
      </dgm:t>
    </dgm:pt>
    <dgm:pt modelId="{AF1CDA8E-957D-470C-A51B-CACCD540CEB8}" type="parTrans" cxnId="{DA2418CA-CA7A-4A13-8D5D-C8AF19FCDBD5}">
      <dgm:prSet/>
      <dgm:spPr/>
      <dgm:t>
        <a:bodyPr/>
        <a:lstStyle/>
        <a:p>
          <a:endParaRPr lang="fr-FR"/>
        </a:p>
      </dgm:t>
    </dgm:pt>
    <dgm:pt modelId="{AE57E6F5-4A61-44DF-87A9-56ACA648506F}" type="sibTrans" cxnId="{DA2418CA-CA7A-4A13-8D5D-C8AF19FCDBD5}">
      <dgm:prSet/>
      <dgm:spPr/>
      <dgm:t>
        <a:bodyPr/>
        <a:lstStyle/>
        <a:p>
          <a:endParaRPr lang="fr-FR"/>
        </a:p>
      </dgm:t>
    </dgm:pt>
    <dgm:pt modelId="{B8FC5372-5F4F-4F06-B0AF-41D54C53F949}">
      <dgm:prSet phldrT="[Texte]"/>
      <dgm:spPr/>
      <dgm:t>
        <a:bodyPr/>
        <a:lstStyle/>
        <a:p>
          <a:r>
            <a:rPr lang="fr-FR" dirty="0"/>
            <a:t>Gérer l’échange de data</a:t>
          </a:r>
        </a:p>
      </dgm:t>
    </dgm:pt>
    <dgm:pt modelId="{50D89DD5-9496-42FB-AACC-05CA30B848A7}" type="parTrans" cxnId="{DFD69EE4-5031-48A9-8F6C-47BA634825F9}">
      <dgm:prSet/>
      <dgm:spPr/>
      <dgm:t>
        <a:bodyPr/>
        <a:lstStyle/>
        <a:p>
          <a:endParaRPr lang="fr-FR"/>
        </a:p>
      </dgm:t>
    </dgm:pt>
    <dgm:pt modelId="{370D7DD4-EC8D-414E-8F22-E1B10AA9D846}" type="sibTrans" cxnId="{DFD69EE4-5031-48A9-8F6C-47BA634825F9}">
      <dgm:prSet/>
      <dgm:spPr/>
      <dgm:t>
        <a:bodyPr/>
        <a:lstStyle/>
        <a:p>
          <a:endParaRPr lang="fr-FR"/>
        </a:p>
      </dgm:t>
    </dgm:pt>
    <dgm:pt modelId="{ECE00B6B-E8AB-4076-8592-059C492F2FCE}">
      <dgm:prSet phldrT="[Texte]"/>
      <dgm:spPr/>
      <dgm:t>
        <a:bodyPr/>
        <a:lstStyle/>
        <a:p>
          <a:r>
            <a:rPr lang="fr-FR" dirty="0"/>
            <a:t>front</a:t>
          </a:r>
        </a:p>
      </dgm:t>
    </dgm:pt>
    <dgm:pt modelId="{55B5A1DB-B817-4F53-A04D-6C137814E640}" type="parTrans" cxnId="{939B1006-0D06-4A0C-A8B3-3C70517C140E}">
      <dgm:prSet/>
      <dgm:spPr/>
      <dgm:t>
        <a:bodyPr/>
        <a:lstStyle/>
        <a:p>
          <a:endParaRPr lang="fr-FR"/>
        </a:p>
      </dgm:t>
    </dgm:pt>
    <dgm:pt modelId="{3C460305-94B8-43ED-BC7B-6ADFBC6FAD7B}" type="sibTrans" cxnId="{939B1006-0D06-4A0C-A8B3-3C70517C140E}">
      <dgm:prSet/>
      <dgm:spPr/>
      <dgm:t>
        <a:bodyPr/>
        <a:lstStyle/>
        <a:p>
          <a:endParaRPr lang="fr-FR"/>
        </a:p>
      </dgm:t>
    </dgm:pt>
    <dgm:pt modelId="{87199AFC-6A90-46D3-81D4-6C93F77F4C27}">
      <dgm:prSet phldrT="[Texte]"/>
      <dgm:spPr/>
      <dgm:t>
        <a:bodyPr/>
        <a:lstStyle/>
        <a:p>
          <a:r>
            <a:rPr lang="fr-FR" dirty="0"/>
            <a:t>Afficher du contenu</a:t>
          </a:r>
        </a:p>
      </dgm:t>
    </dgm:pt>
    <dgm:pt modelId="{2EC7125C-9F31-49C1-AA31-2CF1D4A86921}" type="parTrans" cxnId="{6B7E86A0-D32F-454C-A566-76066DE36C77}">
      <dgm:prSet/>
      <dgm:spPr/>
      <dgm:t>
        <a:bodyPr/>
        <a:lstStyle/>
        <a:p>
          <a:endParaRPr lang="fr-FR"/>
        </a:p>
      </dgm:t>
    </dgm:pt>
    <dgm:pt modelId="{5AF5483D-2E0F-4CD7-A9E5-3FBB84A82095}" type="sibTrans" cxnId="{6B7E86A0-D32F-454C-A566-76066DE36C77}">
      <dgm:prSet/>
      <dgm:spPr/>
      <dgm:t>
        <a:bodyPr/>
        <a:lstStyle/>
        <a:p>
          <a:endParaRPr lang="fr-FR"/>
        </a:p>
      </dgm:t>
    </dgm:pt>
    <dgm:pt modelId="{93FA8CCD-3792-4AE3-91E8-3571F2564B21}">
      <dgm:prSet phldrT="[Texte]"/>
      <dgm:spPr/>
      <dgm:t>
        <a:bodyPr/>
        <a:lstStyle/>
        <a:p>
          <a:r>
            <a:rPr lang="fr-FR" dirty="0"/>
            <a:t>Pull/push de data</a:t>
          </a:r>
        </a:p>
      </dgm:t>
    </dgm:pt>
    <dgm:pt modelId="{3AB09B9F-9091-47CC-BD63-55AAB37685A2}" type="sibTrans" cxnId="{BC751DC2-BA08-4477-B885-E357A11BE175}">
      <dgm:prSet/>
      <dgm:spPr/>
      <dgm:t>
        <a:bodyPr/>
        <a:lstStyle/>
        <a:p>
          <a:endParaRPr lang="fr-FR"/>
        </a:p>
      </dgm:t>
    </dgm:pt>
    <dgm:pt modelId="{FB7E0CED-19FC-4D29-A7B2-3A22F156537B}" type="parTrans" cxnId="{BC751DC2-BA08-4477-B885-E357A11BE175}">
      <dgm:prSet/>
      <dgm:spPr/>
      <dgm:t>
        <a:bodyPr/>
        <a:lstStyle/>
        <a:p>
          <a:endParaRPr lang="fr-FR"/>
        </a:p>
      </dgm:t>
    </dgm:pt>
    <dgm:pt modelId="{56957F6B-23B6-4175-978F-6980CA39D9F9}">
      <dgm:prSet phldrT="[Texte]"/>
      <dgm:spPr/>
      <dgm:t>
        <a:bodyPr/>
        <a:lstStyle/>
        <a:p>
          <a:r>
            <a:rPr lang="fr-FR" dirty="0"/>
            <a:t>Base de données</a:t>
          </a:r>
        </a:p>
      </dgm:t>
    </dgm:pt>
    <dgm:pt modelId="{0F8C336A-E0F5-45C3-A3A3-D13D0274F937}" type="parTrans" cxnId="{C9190A0C-EACA-4CD4-9E53-0EEB34E5E4D0}">
      <dgm:prSet/>
      <dgm:spPr/>
      <dgm:t>
        <a:bodyPr/>
        <a:lstStyle/>
        <a:p>
          <a:endParaRPr lang="fr-FR"/>
        </a:p>
      </dgm:t>
    </dgm:pt>
    <dgm:pt modelId="{379D3A03-7D73-4649-97A8-929EBE3070A4}" type="sibTrans" cxnId="{C9190A0C-EACA-4CD4-9E53-0EEB34E5E4D0}">
      <dgm:prSet/>
      <dgm:spPr/>
      <dgm:t>
        <a:bodyPr/>
        <a:lstStyle/>
        <a:p>
          <a:endParaRPr lang="fr-FR"/>
        </a:p>
      </dgm:t>
    </dgm:pt>
    <dgm:pt modelId="{F803DB2E-75A8-4629-886C-DDEE4A7E19FA}">
      <dgm:prSet phldrT="[Texte]"/>
      <dgm:spPr/>
      <dgm:t>
        <a:bodyPr/>
        <a:lstStyle/>
        <a:p>
          <a:r>
            <a:rPr lang="fr-FR" dirty="0" err="1"/>
            <a:t>sensor</a:t>
          </a:r>
          <a:endParaRPr lang="fr-FR" dirty="0"/>
        </a:p>
      </dgm:t>
    </dgm:pt>
    <dgm:pt modelId="{47345162-F208-4CBE-B9B7-6F0C8DC4E023}" type="parTrans" cxnId="{40FDB3E6-534F-4A04-B7A6-EECFF1660789}">
      <dgm:prSet/>
      <dgm:spPr/>
      <dgm:t>
        <a:bodyPr/>
        <a:lstStyle/>
        <a:p>
          <a:endParaRPr lang="fr-FR"/>
        </a:p>
      </dgm:t>
    </dgm:pt>
    <dgm:pt modelId="{096287D6-3286-4ED6-B837-801D84AB55A6}" type="sibTrans" cxnId="{40FDB3E6-534F-4A04-B7A6-EECFF1660789}">
      <dgm:prSet/>
      <dgm:spPr/>
      <dgm:t>
        <a:bodyPr/>
        <a:lstStyle/>
        <a:p>
          <a:endParaRPr lang="fr-FR"/>
        </a:p>
      </dgm:t>
    </dgm:pt>
    <dgm:pt modelId="{6B5A1D74-F2B1-4611-A267-9528600B5078}" type="pres">
      <dgm:prSet presAssocID="{48D9653C-CB36-4667-83E0-8BCE506FB792}" presName="theList" presStyleCnt="0">
        <dgm:presLayoutVars>
          <dgm:dir/>
          <dgm:animLvl val="lvl"/>
          <dgm:resizeHandles val="exact"/>
        </dgm:presLayoutVars>
      </dgm:prSet>
      <dgm:spPr/>
    </dgm:pt>
    <dgm:pt modelId="{7DFCD13D-D773-472D-8589-A4EFCF29857A}" type="pres">
      <dgm:prSet presAssocID="{17A2107F-5B0F-4863-83DE-DE483523F5A7}" presName="compNode" presStyleCnt="0"/>
      <dgm:spPr/>
    </dgm:pt>
    <dgm:pt modelId="{34A3A6DB-7A12-463A-84F8-C28DC2927657}" type="pres">
      <dgm:prSet presAssocID="{17A2107F-5B0F-4863-83DE-DE483523F5A7}" presName="aNode" presStyleLbl="bgShp" presStyleIdx="0" presStyleCnt="2" custLinFactNeighborX="1194"/>
      <dgm:spPr/>
    </dgm:pt>
    <dgm:pt modelId="{E86F8373-EDB3-4E5B-A7B8-A446517E93C4}" type="pres">
      <dgm:prSet presAssocID="{17A2107F-5B0F-4863-83DE-DE483523F5A7}" presName="textNode" presStyleLbl="bgShp" presStyleIdx="0" presStyleCnt="2"/>
      <dgm:spPr/>
    </dgm:pt>
    <dgm:pt modelId="{A8DBE4C3-5299-403D-AD0D-8BDC3E9CCDDE}" type="pres">
      <dgm:prSet presAssocID="{17A2107F-5B0F-4863-83DE-DE483523F5A7}" presName="compChildNode" presStyleCnt="0"/>
      <dgm:spPr/>
    </dgm:pt>
    <dgm:pt modelId="{EA7952E9-A14C-4359-876F-79F5D467A331}" type="pres">
      <dgm:prSet presAssocID="{17A2107F-5B0F-4863-83DE-DE483523F5A7}" presName="theInnerList" presStyleCnt="0"/>
      <dgm:spPr/>
    </dgm:pt>
    <dgm:pt modelId="{F95EC3C1-660A-472C-9E8F-0D71854B99A5}" type="pres">
      <dgm:prSet presAssocID="{24367D24-5C4A-485A-8BB3-421657950723}" presName="childNode" presStyleLbl="node1" presStyleIdx="0" presStyleCnt="6" custScaleX="65989" custScaleY="255244" custLinFactNeighborX="22519">
        <dgm:presLayoutVars>
          <dgm:bulletEnabled val="1"/>
        </dgm:presLayoutVars>
      </dgm:prSet>
      <dgm:spPr/>
    </dgm:pt>
    <dgm:pt modelId="{E4DADA27-585B-4882-8F54-F7B13AB3F8EA}" type="pres">
      <dgm:prSet presAssocID="{24367D24-5C4A-485A-8BB3-421657950723}" presName="aSpace2" presStyleCnt="0"/>
      <dgm:spPr/>
    </dgm:pt>
    <dgm:pt modelId="{82B32196-EBAE-41F2-8AD7-61E563AC7C16}" type="pres">
      <dgm:prSet presAssocID="{B8FC5372-5F4F-4F06-B0AF-41D54C53F949}" presName="childNode" presStyleLbl="node1" presStyleIdx="1" presStyleCnt="6" custScaleX="65989" custScaleY="371814" custLinFactY="104142" custLinFactNeighborX="22519" custLinFactNeighborY="200000">
        <dgm:presLayoutVars>
          <dgm:bulletEnabled val="1"/>
        </dgm:presLayoutVars>
      </dgm:prSet>
      <dgm:spPr/>
    </dgm:pt>
    <dgm:pt modelId="{906EC3F8-0D8B-4174-9054-B1004378D698}" type="pres">
      <dgm:prSet presAssocID="{B8FC5372-5F4F-4F06-B0AF-41D54C53F949}" presName="aSpace2" presStyleCnt="0"/>
      <dgm:spPr/>
    </dgm:pt>
    <dgm:pt modelId="{E7083118-476C-4F79-82CA-7914DAC13456}" type="pres">
      <dgm:prSet presAssocID="{56957F6B-23B6-4175-978F-6980CA39D9F9}" presName="childNode" presStyleLbl="node1" presStyleIdx="2" presStyleCnt="6" custScaleX="44306" custScaleY="256973" custLinFactY="153737" custLinFactNeighborX="-36746" custLinFactNeighborY="200000">
        <dgm:presLayoutVars>
          <dgm:bulletEnabled val="1"/>
        </dgm:presLayoutVars>
      </dgm:prSet>
      <dgm:spPr/>
    </dgm:pt>
    <dgm:pt modelId="{FA570068-8118-4A02-A7AF-509E380A4F28}" type="pres">
      <dgm:prSet presAssocID="{56957F6B-23B6-4175-978F-6980CA39D9F9}" presName="aSpace2" presStyleCnt="0"/>
      <dgm:spPr/>
    </dgm:pt>
    <dgm:pt modelId="{66537CDF-1BFE-4E5D-859A-2384BC110278}" type="pres">
      <dgm:prSet presAssocID="{F803DB2E-75A8-4629-886C-DDEE4A7E19FA}" presName="childNode" presStyleLbl="node1" presStyleIdx="3" presStyleCnt="6" custFlipHor="1" custScaleX="45162" custScaleY="321525" custLinFactY="-500000" custLinFactNeighborX="-37148" custLinFactNeighborY="-570514">
        <dgm:presLayoutVars>
          <dgm:bulletEnabled val="1"/>
        </dgm:presLayoutVars>
      </dgm:prSet>
      <dgm:spPr/>
    </dgm:pt>
    <dgm:pt modelId="{148BC741-6C3B-4AC7-9AB5-953B3D6F5554}" type="pres">
      <dgm:prSet presAssocID="{17A2107F-5B0F-4863-83DE-DE483523F5A7}" presName="aSpace" presStyleCnt="0"/>
      <dgm:spPr/>
    </dgm:pt>
    <dgm:pt modelId="{8B3BBB79-555D-4339-B2A9-A039FB6AA0BD}" type="pres">
      <dgm:prSet presAssocID="{ECE00B6B-E8AB-4076-8592-059C492F2FCE}" presName="compNode" presStyleCnt="0"/>
      <dgm:spPr/>
    </dgm:pt>
    <dgm:pt modelId="{1F9C534A-9CE1-4562-94A5-896B3D5EFA4C}" type="pres">
      <dgm:prSet presAssocID="{ECE00B6B-E8AB-4076-8592-059C492F2FCE}" presName="aNode" presStyleLbl="bgShp" presStyleIdx="1" presStyleCnt="2" custScaleX="39991"/>
      <dgm:spPr/>
    </dgm:pt>
    <dgm:pt modelId="{64612B84-F8CB-4779-B6FE-4A3D3CF25F99}" type="pres">
      <dgm:prSet presAssocID="{ECE00B6B-E8AB-4076-8592-059C492F2FCE}" presName="textNode" presStyleLbl="bgShp" presStyleIdx="1" presStyleCnt="2"/>
      <dgm:spPr/>
    </dgm:pt>
    <dgm:pt modelId="{871D775D-2748-4B87-9D43-57E5AEB70D0D}" type="pres">
      <dgm:prSet presAssocID="{ECE00B6B-E8AB-4076-8592-059C492F2FCE}" presName="compChildNode" presStyleCnt="0"/>
      <dgm:spPr/>
    </dgm:pt>
    <dgm:pt modelId="{38931DF0-4281-4543-94E2-D91D59691A32}" type="pres">
      <dgm:prSet presAssocID="{ECE00B6B-E8AB-4076-8592-059C492F2FCE}" presName="theInnerList" presStyleCnt="0"/>
      <dgm:spPr/>
    </dgm:pt>
    <dgm:pt modelId="{2E1E0B3B-0BB0-4043-AF13-76DA28290F8E}" type="pres">
      <dgm:prSet presAssocID="{87199AFC-6A90-46D3-81D4-6C93F77F4C27}" presName="childNode" presStyleLbl="node1" presStyleIdx="4" presStyleCnt="6" custScaleX="39991">
        <dgm:presLayoutVars>
          <dgm:bulletEnabled val="1"/>
        </dgm:presLayoutVars>
      </dgm:prSet>
      <dgm:spPr/>
    </dgm:pt>
    <dgm:pt modelId="{7C7C4E32-72CD-4B1F-8CDB-629E92A75699}" type="pres">
      <dgm:prSet presAssocID="{87199AFC-6A90-46D3-81D4-6C93F77F4C27}" presName="aSpace2" presStyleCnt="0"/>
      <dgm:spPr/>
    </dgm:pt>
    <dgm:pt modelId="{3DE2D947-5495-41B3-97B1-25AD5DAB34EB}" type="pres">
      <dgm:prSet presAssocID="{93FA8CCD-3792-4AE3-91E8-3571F2564B21}" presName="childNode" presStyleLbl="node1" presStyleIdx="5" presStyleCnt="6" custScaleX="39991">
        <dgm:presLayoutVars>
          <dgm:bulletEnabled val="1"/>
        </dgm:presLayoutVars>
      </dgm:prSet>
      <dgm:spPr/>
    </dgm:pt>
  </dgm:ptLst>
  <dgm:cxnLst>
    <dgm:cxn modelId="{939B1006-0D06-4A0C-A8B3-3C70517C140E}" srcId="{48D9653C-CB36-4667-83E0-8BCE506FB792}" destId="{ECE00B6B-E8AB-4076-8592-059C492F2FCE}" srcOrd="1" destOrd="0" parTransId="{55B5A1DB-B817-4F53-A04D-6C137814E640}" sibTransId="{3C460305-94B8-43ED-BC7B-6ADFBC6FAD7B}"/>
    <dgm:cxn modelId="{C9190A0C-EACA-4CD4-9E53-0EEB34E5E4D0}" srcId="{17A2107F-5B0F-4863-83DE-DE483523F5A7}" destId="{56957F6B-23B6-4175-978F-6980CA39D9F9}" srcOrd="2" destOrd="0" parTransId="{0F8C336A-E0F5-45C3-A3A3-D13D0274F937}" sibTransId="{379D3A03-7D73-4649-97A8-929EBE3070A4}"/>
    <dgm:cxn modelId="{B024B329-D213-4D25-972D-9E19632DB242}" type="presOf" srcId="{24367D24-5C4A-485A-8BB3-421657950723}" destId="{F95EC3C1-660A-472C-9E8F-0D71854B99A5}" srcOrd="0" destOrd="0" presId="urn:microsoft.com/office/officeart/2005/8/layout/lProcess2"/>
    <dgm:cxn modelId="{FC46616E-12F5-4418-BA2B-01716EBF2C82}" type="presOf" srcId="{ECE00B6B-E8AB-4076-8592-059C492F2FCE}" destId="{1F9C534A-9CE1-4562-94A5-896B3D5EFA4C}" srcOrd="0" destOrd="0" presId="urn:microsoft.com/office/officeart/2005/8/layout/lProcess2"/>
    <dgm:cxn modelId="{C6B3EF6F-3268-4699-BB6A-EB3E3EFB53F7}" type="presOf" srcId="{56957F6B-23B6-4175-978F-6980CA39D9F9}" destId="{E7083118-476C-4F79-82CA-7914DAC13456}" srcOrd="0" destOrd="0" presId="urn:microsoft.com/office/officeart/2005/8/layout/lProcess2"/>
    <dgm:cxn modelId="{CB333051-6D98-40D0-AA13-D69EED949615}" type="presOf" srcId="{87199AFC-6A90-46D3-81D4-6C93F77F4C27}" destId="{2E1E0B3B-0BB0-4043-AF13-76DA28290F8E}" srcOrd="0" destOrd="0" presId="urn:microsoft.com/office/officeart/2005/8/layout/lProcess2"/>
    <dgm:cxn modelId="{7E960653-650E-4D6A-BD5F-3ED12FB7F9F8}" type="presOf" srcId="{17A2107F-5B0F-4863-83DE-DE483523F5A7}" destId="{34A3A6DB-7A12-463A-84F8-C28DC2927657}" srcOrd="0" destOrd="0" presId="urn:microsoft.com/office/officeart/2005/8/layout/lProcess2"/>
    <dgm:cxn modelId="{79C06058-746B-4152-B63B-A7933594DD7C}" type="presOf" srcId="{93FA8CCD-3792-4AE3-91E8-3571F2564B21}" destId="{3DE2D947-5495-41B3-97B1-25AD5DAB34EB}" srcOrd="0" destOrd="0" presId="urn:microsoft.com/office/officeart/2005/8/layout/lProcess2"/>
    <dgm:cxn modelId="{6B7E86A0-D32F-454C-A566-76066DE36C77}" srcId="{ECE00B6B-E8AB-4076-8592-059C492F2FCE}" destId="{87199AFC-6A90-46D3-81D4-6C93F77F4C27}" srcOrd="0" destOrd="0" parTransId="{2EC7125C-9F31-49C1-AA31-2CF1D4A86921}" sibTransId="{5AF5483D-2E0F-4CD7-A9E5-3FBB84A82095}"/>
    <dgm:cxn modelId="{BC751DC2-BA08-4477-B885-E357A11BE175}" srcId="{ECE00B6B-E8AB-4076-8592-059C492F2FCE}" destId="{93FA8CCD-3792-4AE3-91E8-3571F2564B21}" srcOrd="1" destOrd="0" parTransId="{FB7E0CED-19FC-4D29-A7B2-3A22F156537B}" sibTransId="{3AB09B9F-9091-47CC-BD63-55AAB37685A2}"/>
    <dgm:cxn modelId="{8C3224C4-A797-4FED-A063-7738D0FA8FE5}" type="presOf" srcId="{48D9653C-CB36-4667-83E0-8BCE506FB792}" destId="{6B5A1D74-F2B1-4611-A267-9528600B5078}" srcOrd="0" destOrd="0" presId="urn:microsoft.com/office/officeart/2005/8/layout/lProcess2"/>
    <dgm:cxn modelId="{DA2418CA-CA7A-4A13-8D5D-C8AF19FCDBD5}" srcId="{17A2107F-5B0F-4863-83DE-DE483523F5A7}" destId="{24367D24-5C4A-485A-8BB3-421657950723}" srcOrd="0" destOrd="0" parTransId="{AF1CDA8E-957D-470C-A51B-CACCD540CEB8}" sibTransId="{AE57E6F5-4A61-44DF-87A9-56ACA648506F}"/>
    <dgm:cxn modelId="{69FA56CD-65B1-4E24-B66E-684A2F0ECE44}" type="presOf" srcId="{B8FC5372-5F4F-4F06-B0AF-41D54C53F949}" destId="{82B32196-EBAE-41F2-8AD7-61E563AC7C16}" srcOrd="0" destOrd="0" presId="urn:microsoft.com/office/officeart/2005/8/layout/lProcess2"/>
    <dgm:cxn modelId="{DFD69EE4-5031-48A9-8F6C-47BA634825F9}" srcId="{17A2107F-5B0F-4863-83DE-DE483523F5A7}" destId="{B8FC5372-5F4F-4F06-B0AF-41D54C53F949}" srcOrd="1" destOrd="0" parTransId="{50D89DD5-9496-42FB-AACC-05CA30B848A7}" sibTransId="{370D7DD4-EC8D-414E-8F22-E1B10AA9D846}"/>
    <dgm:cxn modelId="{40FDB3E6-534F-4A04-B7A6-EECFF1660789}" srcId="{17A2107F-5B0F-4863-83DE-DE483523F5A7}" destId="{F803DB2E-75A8-4629-886C-DDEE4A7E19FA}" srcOrd="3" destOrd="0" parTransId="{47345162-F208-4CBE-B9B7-6F0C8DC4E023}" sibTransId="{096287D6-3286-4ED6-B837-801D84AB55A6}"/>
    <dgm:cxn modelId="{9C2F3EEA-A3D0-4DF6-B329-C240E2B54578}" type="presOf" srcId="{ECE00B6B-E8AB-4076-8592-059C492F2FCE}" destId="{64612B84-F8CB-4779-B6FE-4A3D3CF25F99}" srcOrd="1" destOrd="0" presId="urn:microsoft.com/office/officeart/2005/8/layout/lProcess2"/>
    <dgm:cxn modelId="{883E33F4-5C17-4AC9-AB77-B326893D8631}" type="presOf" srcId="{F803DB2E-75A8-4629-886C-DDEE4A7E19FA}" destId="{66537CDF-1BFE-4E5D-859A-2384BC110278}" srcOrd="0" destOrd="0" presId="urn:microsoft.com/office/officeart/2005/8/layout/lProcess2"/>
    <dgm:cxn modelId="{9A8DD6F9-FE79-47CF-B061-783875153F3A}" srcId="{48D9653C-CB36-4667-83E0-8BCE506FB792}" destId="{17A2107F-5B0F-4863-83DE-DE483523F5A7}" srcOrd="0" destOrd="0" parTransId="{D6563E66-BEE1-4342-95CD-8C755E237257}" sibTransId="{C27B6DE6-CFE7-49FF-AD18-0A2188B6D093}"/>
    <dgm:cxn modelId="{9D12E7FA-02EA-41F5-B057-0E585C9D2439}" type="presOf" srcId="{17A2107F-5B0F-4863-83DE-DE483523F5A7}" destId="{E86F8373-EDB3-4E5B-A7B8-A446517E93C4}" srcOrd="1" destOrd="0" presId="urn:microsoft.com/office/officeart/2005/8/layout/lProcess2"/>
    <dgm:cxn modelId="{A75085E4-4456-44C3-8A92-3B02165ABCCD}" type="presParOf" srcId="{6B5A1D74-F2B1-4611-A267-9528600B5078}" destId="{7DFCD13D-D773-472D-8589-A4EFCF29857A}" srcOrd="0" destOrd="0" presId="urn:microsoft.com/office/officeart/2005/8/layout/lProcess2"/>
    <dgm:cxn modelId="{294365C5-0DF4-41A9-82BF-00F6413B00AD}" type="presParOf" srcId="{7DFCD13D-D773-472D-8589-A4EFCF29857A}" destId="{34A3A6DB-7A12-463A-84F8-C28DC2927657}" srcOrd="0" destOrd="0" presId="urn:microsoft.com/office/officeart/2005/8/layout/lProcess2"/>
    <dgm:cxn modelId="{9F4B88DC-CDDD-49D4-AB8E-0B43E35AC85E}" type="presParOf" srcId="{7DFCD13D-D773-472D-8589-A4EFCF29857A}" destId="{E86F8373-EDB3-4E5B-A7B8-A446517E93C4}" srcOrd="1" destOrd="0" presId="urn:microsoft.com/office/officeart/2005/8/layout/lProcess2"/>
    <dgm:cxn modelId="{A2D95A2D-86E0-4107-8CBD-6E6DB22C541E}" type="presParOf" srcId="{7DFCD13D-D773-472D-8589-A4EFCF29857A}" destId="{A8DBE4C3-5299-403D-AD0D-8BDC3E9CCDDE}" srcOrd="2" destOrd="0" presId="urn:microsoft.com/office/officeart/2005/8/layout/lProcess2"/>
    <dgm:cxn modelId="{6AF5D209-9BF8-4C7D-8673-5C80B4183EA1}" type="presParOf" srcId="{A8DBE4C3-5299-403D-AD0D-8BDC3E9CCDDE}" destId="{EA7952E9-A14C-4359-876F-79F5D467A331}" srcOrd="0" destOrd="0" presId="urn:microsoft.com/office/officeart/2005/8/layout/lProcess2"/>
    <dgm:cxn modelId="{8569DD46-97F1-4DA6-BEB6-8982CECA6BEA}" type="presParOf" srcId="{EA7952E9-A14C-4359-876F-79F5D467A331}" destId="{F95EC3C1-660A-472C-9E8F-0D71854B99A5}" srcOrd="0" destOrd="0" presId="urn:microsoft.com/office/officeart/2005/8/layout/lProcess2"/>
    <dgm:cxn modelId="{4E22A331-E558-4DF2-8A6B-49A667451752}" type="presParOf" srcId="{EA7952E9-A14C-4359-876F-79F5D467A331}" destId="{E4DADA27-585B-4882-8F54-F7B13AB3F8EA}" srcOrd="1" destOrd="0" presId="urn:microsoft.com/office/officeart/2005/8/layout/lProcess2"/>
    <dgm:cxn modelId="{BE92DDC9-4B24-461C-849C-AF934B8C79BD}" type="presParOf" srcId="{EA7952E9-A14C-4359-876F-79F5D467A331}" destId="{82B32196-EBAE-41F2-8AD7-61E563AC7C16}" srcOrd="2" destOrd="0" presId="urn:microsoft.com/office/officeart/2005/8/layout/lProcess2"/>
    <dgm:cxn modelId="{41D1784E-5D97-4E8A-85C0-A81A2D94336E}" type="presParOf" srcId="{EA7952E9-A14C-4359-876F-79F5D467A331}" destId="{906EC3F8-0D8B-4174-9054-B1004378D698}" srcOrd="3" destOrd="0" presId="urn:microsoft.com/office/officeart/2005/8/layout/lProcess2"/>
    <dgm:cxn modelId="{ADFF37C9-1775-483C-8A22-DB51BE24C1A6}" type="presParOf" srcId="{EA7952E9-A14C-4359-876F-79F5D467A331}" destId="{E7083118-476C-4F79-82CA-7914DAC13456}" srcOrd="4" destOrd="0" presId="urn:microsoft.com/office/officeart/2005/8/layout/lProcess2"/>
    <dgm:cxn modelId="{22F805CC-9B24-46F4-9D4D-AC36C4421E9C}" type="presParOf" srcId="{EA7952E9-A14C-4359-876F-79F5D467A331}" destId="{FA570068-8118-4A02-A7AF-509E380A4F28}" srcOrd="5" destOrd="0" presId="urn:microsoft.com/office/officeart/2005/8/layout/lProcess2"/>
    <dgm:cxn modelId="{D635E9C7-AA25-410F-8936-EB28D448B519}" type="presParOf" srcId="{EA7952E9-A14C-4359-876F-79F5D467A331}" destId="{66537CDF-1BFE-4E5D-859A-2384BC110278}" srcOrd="6" destOrd="0" presId="urn:microsoft.com/office/officeart/2005/8/layout/lProcess2"/>
    <dgm:cxn modelId="{07F5FF27-249D-4EB2-80E7-2C307D9E3B49}" type="presParOf" srcId="{6B5A1D74-F2B1-4611-A267-9528600B5078}" destId="{148BC741-6C3B-4AC7-9AB5-953B3D6F5554}" srcOrd="1" destOrd="0" presId="urn:microsoft.com/office/officeart/2005/8/layout/lProcess2"/>
    <dgm:cxn modelId="{A23A46E2-19CA-4181-8663-9486568B8F31}" type="presParOf" srcId="{6B5A1D74-F2B1-4611-A267-9528600B5078}" destId="{8B3BBB79-555D-4339-B2A9-A039FB6AA0BD}" srcOrd="2" destOrd="0" presId="urn:microsoft.com/office/officeart/2005/8/layout/lProcess2"/>
    <dgm:cxn modelId="{A23CBF47-5C8B-426D-9D6D-096FFF78F601}" type="presParOf" srcId="{8B3BBB79-555D-4339-B2A9-A039FB6AA0BD}" destId="{1F9C534A-9CE1-4562-94A5-896B3D5EFA4C}" srcOrd="0" destOrd="0" presId="urn:microsoft.com/office/officeart/2005/8/layout/lProcess2"/>
    <dgm:cxn modelId="{A8ACC45C-3966-4AE8-B179-43ED46C30AEE}" type="presParOf" srcId="{8B3BBB79-555D-4339-B2A9-A039FB6AA0BD}" destId="{64612B84-F8CB-4779-B6FE-4A3D3CF25F99}" srcOrd="1" destOrd="0" presId="urn:microsoft.com/office/officeart/2005/8/layout/lProcess2"/>
    <dgm:cxn modelId="{A254BB07-1F27-4A97-8AC2-F6C091EE6FF0}" type="presParOf" srcId="{8B3BBB79-555D-4339-B2A9-A039FB6AA0BD}" destId="{871D775D-2748-4B87-9D43-57E5AEB70D0D}" srcOrd="2" destOrd="0" presId="urn:microsoft.com/office/officeart/2005/8/layout/lProcess2"/>
    <dgm:cxn modelId="{FED5A49E-172C-4EF0-87A2-34133782EAD5}" type="presParOf" srcId="{871D775D-2748-4B87-9D43-57E5AEB70D0D}" destId="{38931DF0-4281-4543-94E2-D91D59691A32}" srcOrd="0" destOrd="0" presId="urn:microsoft.com/office/officeart/2005/8/layout/lProcess2"/>
    <dgm:cxn modelId="{E3CF5472-79AE-4E0A-A4B3-25019222B95A}" type="presParOf" srcId="{38931DF0-4281-4543-94E2-D91D59691A32}" destId="{2E1E0B3B-0BB0-4043-AF13-76DA28290F8E}" srcOrd="0" destOrd="0" presId="urn:microsoft.com/office/officeart/2005/8/layout/lProcess2"/>
    <dgm:cxn modelId="{600F69E1-3DA1-4B94-88DD-6FE36D2AC7ED}" type="presParOf" srcId="{38931DF0-4281-4543-94E2-D91D59691A32}" destId="{7C7C4E32-72CD-4B1F-8CDB-629E92A75699}" srcOrd="1" destOrd="0" presId="urn:microsoft.com/office/officeart/2005/8/layout/lProcess2"/>
    <dgm:cxn modelId="{9839B208-83A9-48D5-9B56-A3603B8541CC}" type="presParOf" srcId="{38931DF0-4281-4543-94E2-D91D59691A32}" destId="{3DE2D947-5495-41B3-97B1-25AD5DAB34EB}" srcOrd="2"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7AE3DA-C4B7-4367-B8C4-EBF172004341}" type="doc">
      <dgm:prSet loTypeId="urn:microsoft.com/office/officeart/2005/8/layout/hierarchy3" loCatId="relationship" qsTypeId="urn:microsoft.com/office/officeart/2005/8/quickstyle/simple1" qsCatId="simple" csTypeId="urn:microsoft.com/office/officeart/2005/8/colors/accent1_2" csCatId="accent1" phldr="1"/>
      <dgm:spPr/>
      <dgm:t>
        <a:bodyPr/>
        <a:lstStyle/>
        <a:p>
          <a:endParaRPr lang="en-JM"/>
        </a:p>
      </dgm:t>
    </dgm:pt>
    <dgm:pt modelId="{2138AFAF-86FF-441F-BF80-B8B2AE344497}">
      <dgm:prSet phldrT="[Text]" custT="1"/>
      <dgm:spPr>
        <a:solidFill>
          <a:srgbClr val="00B0F0"/>
        </a:solidFill>
        <a:ln w="9525">
          <a:solidFill>
            <a:srgbClr val="009AD0"/>
          </a:solidFill>
        </a:ln>
      </dgm:spPr>
      <dgm:t>
        <a:bodyPr/>
        <a:lstStyle/>
        <a:p>
          <a:r>
            <a:rPr lang="en-JM" sz="1800" b="1" dirty="0" err="1">
              <a:latin typeface="PT Sans Narrow" pitchFamily="34" charset="0"/>
            </a:rPr>
            <a:t>Evénements</a:t>
          </a:r>
          <a:r>
            <a:rPr lang="en-JM" sz="1800" b="1" dirty="0">
              <a:latin typeface="PT Sans Narrow" pitchFamily="34" charset="0"/>
            </a:rPr>
            <a:t> notables</a:t>
          </a:r>
        </a:p>
      </dgm:t>
    </dgm:pt>
    <dgm:pt modelId="{16D0D7AD-0A02-4448-984F-41F2AFC3EDC6}" type="parTrans" cxnId="{CEFD1127-E339-45C1-8B63-2E80BDEFC968}">
      <dgm:prSet/>
      <dgm:spPr/>
      <dgm:t>
        <a:bodyPr/>
        <a:lstStyle/>
        <a:p>
          <a:endParaRPr lang="en-JM"/>
        </a:p>
      </dgm:t>
    </dgm:pt>
    <dgm:pt modelId="{95BC8D29-794E-491B-BD52-E6B659BF0BF6}" type="sibTrans" cxnId="{CEFD1127-E339-45C1-8B63-2E80BDEFC968}">
      <dgm:prSet/>
      <dgm:spPr/>
      <dgm:t>
        <a:bodyPr/>
        <a:lstStyle/>
        <a:p>
          <a:endParaRPr lang="en-JM"/>
        </a:p>
      </dgm:t>
    </dgm:pt>
    <dgm:pt modelId="{486FB0CA-FF75-48B4-9E35-3083E823430D}">
      <dgm:prSet phldrT="[Text]" custT="1"/>
      <dgm:spPr>
        <a:ln w="6350">
          <a:solidFill>
            <a:schemeClr val="bg1">
              <a:lumMod val="75000"/>
            </a:schemeClr>
          </a:solidFill>
        </a:ln>
      </dgm:spPr>
      <dgm:t>
        <a:bodyPr/>
        <a:lstStyle/>
        <a:p>
          <a:r>
            <a:rPr lang="en-JM" sz="1400" b="1" dirty="0">
              <a:solidFill>
                <a:schemeClr val="tx1">
                  <a:lumMod val="85000"/>
                  <a:lumOff val="15000"/>
                </a:schemeClr>
              </a:solidFill>
              <a:latin typeface="PT Sans Narrow" pitchFamily="34" charset="0"/>
            </a:rPr>
            <a:t> </a:t>
          </a:r>
          <a:r>
            <a:rPr lang="en-JM" sz="1400" b="1" dirty="0">
              <a:solidFill>
                <a:srgbClr val="009AD0"/>
              </a:solidFill>
              <a:latin typeface="PT Sans Narrow" pitchFamily="34" charset="0"/>
            </a:rPr>
            <a:t>load</a:t>
          </a:r>
        </a:p>
      </dgm:t>
    </dgm:pt>
    <dgm:pt modelId="{B9FFD403-6E4A-439E-AE95-8F853455175A}" type="parTrans" cxnId="{C8334734-0AE2-4FEF-B84A-99EBA99F0855}">
      <dgm:prSet/>
      <dgm:spPr>
        <a:ln>
          <a:solidFill>
            <a:schemeClr val="bg1">
              <a:lumMod val="65000"/>
            </a:schemeClr>
          </a:solidFill>
        </a:ln>
      </dgm:spPr>
      <dgm:t>
        <a:bodyPr/>
        <a:lstStyle/>
        <a:p>
          <a:endParaRPr lang="en-JM" dirty="0"/>
        </a:p>
      </dgm:t>
    </dgm:pt>
    <dgm:pt modelId="{461D3241-7609-4410-B67B-52479A594635}" type="sibTrans" cxnId="{C8334734-0AE2-4FEF-B84A-99EBA99F0855}">
      <dgm:prSet/>
      <dgm:spPr/>
      <dgm:t>
        <a:bodyPr/>
        <a:lstStyle/>
        <a:p>
          <a:endParaRPr lang="en-JM"/>
        </a:p>
      </dgm:t>
    </dgm:pt>
    <dgm:pt modelId="{12700A6B-0DBA-4B05-B14B-0783FF045B35}">
      <dgm:prSet phldrT="[Text]" custT="1"/>
      <dgm:spPr>
        <a:ln w="6350">
          <a:solidFill>
            <a:schemeClr val="bg1">
              <a:lumMod val="75000"/>
            </a:schemeClr>
          </a:solidFill>
        </a:ln>
      </dgm:spPr>
      <dgm:t>
        <a:bodyPr/>
        <a:lstStyle/>
        <a:p>
          <a:r>
            <a:rPr lang="en-JM" sz="1400" b="1" dirty="0">
              <a:solidFill>
                <a:schemeClr val="tx1">
                  <a:lumMod val="85000"/>
                  <a:lumOff val="15000"/>
                </a:schemeClr>
              </a:solidFill>
              <a:latin typeface="PT Sans Narrow" pitchFamily="34" charset="0"/>
            </a:rPr>
            <a:t> click</a:t>
          </a:r>
        </a:p>
      </dgm:t>
    </dgm:pt>
    <dgm:pt modelId="{7B69767D-6D1E-4198-93E8-F1EB03A86A84}" type="parTrans" cxnId="{60278DF0-5A19-428D-8816-FA0A5EFC11F4}">
      <dgm:prSet/>
      <dgm:spPr>
        <a:ln>
          <a:solidFill>
            <a:schemeClr val="bg1">
              <a:lumMod val="65000"/>
            </a:schemeClr>
          </a:solidFill>
        </a:ln>
      </dgm:spPr>
      <dgm:t>
        <a:bodyPr/>
        <a:lstStyle/>
        <a:p>
          <a:endParaRPr lang="en-JM" dirty="0"/>
        </a:p>
      </dgm:t>
    </dgm:pt>
    <dgm:pt modelId="{D3057A9E-FD8D-4AF8-8301-CFB981C8B550}" type="sibTrans" cxnId="{60278DF0-5A19-428D-8816-FA0A5EFC11F4}">
      <dgm:prSet/>
      <dgm:spPr/>
      <dgm:t>
        <a:bodyPr/>
        <a:lstStyle/>
        <a:p>
          <a:endParaRPr lang="en-JM"/>
        </a:p>
      </dgm:t>
    </dgm:pt>
    <dgm:pt modelId="{E33F5497-9A86-4692-AD2B-B2BAB9430CE9}">
      <dgm:prSet phldrT="[Text]" custT="1"/>
      <dgm:spPr>
        <a:ln w="6350">
          <a:solidFill>
            <a:schemeClr val="bg1">
              <a:lumMod val="75000"/>
            </a:schemeClr>
          </a:solidFill>
        </a:ln>
      </dgm:spPr>
      <dgm:t>
        <a:bodyPr/>
        <a:lstStyle/>
        <a:p>
          <a:r>
            <a:rPr lang="en-JM" sz="1400" b="1" dirty="0">
              <a:solidFill>
                <a:schemeClr val="tx1">
                  <a:lumMod val="85000"/>
                  <a:lumOff val="15000"/>
                </a:schemeClr>
              </a:solidFill>
              <a:latin typeface="PT Sans Narrow" pitchFamily="34" charset="0"/>
            </a:rPr>
            <a:t> focus</a:t>
          </a:r>
        </a:p>
      </dgm:t>
    </dgm:pt>
    <dgm:pt modelId="{4B248EF4-B5A8-4602-B3FD-58E1AC776142}" type="parTrans" cxnId="{2CA0D8CF-874C-450C-BDFA-16C6A9EE0837}">
      <dgm:prSet/>
      <dgm:spPr>
        <a:ln>
          <a:solidFill>
            <a:schemeClr val="bg1">
              <a:lumMod val="65000"/>
            </a:schemeClr>
          </a:solidFill>
        </a:ln>
      </dgm:spPr>
      <dgm:t>
        <a:bodyPr/>
        <a:lstStyle/>
        <a:p>
          <a:endParaRPr lang="en-JM"/>
        </a:p>
      </dgm:t>
    </dgm:pt>
    <dgm:pt modelId="{02FB2AD6-15C2-4C02-A4A0-CE6CF5D44E4C}" type="sibTrans" cxnId="{2CA0D8CF-874C-450C-BDFA-16C6A9EE0837}">
      <dgm:prSet/>
      <dgm:spPr/>
      <dgm:t>
        <a:bodyPr/>
        <a:lstStyle/>
        <a:p>
          <a:endParaRPr lang="en-JM"/>
        </a:p>
      </dgm:t>
    </dgm:pt>
    <dgm:pt modelId="{31ED6099-FED7-4088-B483-304C15C11B9E}">
      <dgm:prSet phldrT="[Text]" custT="1"/>
      <dgm:spPr>
        <a:ln w="6350">
          <a:solidFill>
            <a:schemeClr val="bg1">
              <a:lumMod val="75000"/>
            </a:schemeClr>
          </a:solidFill>
        </a:ln>
      </dgm:spPr>
      <dgm:t>
        <a:bodyPr/>
        <a:lstStyle/>
        <a:p>
          <a:r>
            <a:rPr lang="en-JM" sz="1400" b="1" dirty="0">
              <a:solidFill>
                <a:schemeClr val="tx1">
                  <a:lumMod val="85000"/>
                  <a:lumOff val="15000"/>
                </a:schemeClr>
              </a:solidFill>
              <a:latin typeface="PT Sans Narrow" pitchFamily="34" charset="0"/>
            </a:rPr>
            <a:t> change</a:t>
          </a:r>
        </a:p>
      </dgm:t>
    </dgm:pt>
    <dgm:pt modelId="{00D9DBCC-477D-44E3-9A6B-A9DC155769A5}" type="parTrans" cxnId="{45F3F168-50A3-4652-9A9E-A6179A6EC1D3}">
      <dgm:prSet/>
      <dgm:spPr/>
      <dgm:t>
        <a:bodyPr/>
        <a:lstStyle/>
        <a:p>
          <a:endParaRPr lang="fr-FR"/>
        </a:p>
      </dgm:t>
    </dgm:pt>
    <dgm:pt modelId="{A3EF9A99-E197-4D62-84C7-D6694E6DD8A0}" type="sibTrans" cxnId="{45F3F168-50A3-4652-9A9E-A6179A6EC1D3}">
      <dgm:prSet/>
      <dgm:spPr/>
      <dgm:t>
        <a:bodyPr/>
        <a:lstStyle/>
        <a:p>
          <a:endParaRPr lang="fr-FR"/>
        </a:p>
      </dgm:t>
    </dgm:pt>
    <dgm:pt modelId="{8FC8C0FC-A3D5-40EF-B539-30501E45FC93}">
      <dgm:prSet phldrT="[Text]" custT="1"/>
      <dgm:spPr>
        <a:ln w="6350">
          <a:solidFill>
            <a:schemeClr val="bg1">
              <a:lumMod val="75000"/>
            </a:schemeClr>
          </a:solidFill>
        </a:ln>
      </dgm:spPr>
      <dgm:t>
        <a:bodyPr/>
        <a:lstStyle/>
        <a:p>
          <a:r>
            <a:rPr lang="en-JM" sz="1400" b="1" dirty="0">
              <a:solidFill>
                <a:schemeClr val="tx1">
                  <a:lumMod val="85000"/>
                  <a:lumOff val="15000"/>
                </a:schemeClr>
              </a:solidFill>
              <a:latin typeface="PT Sans Narrow" pitchFamily="34" charset="0"/>
            </a:rPr>
            <a:t> </a:t>
          </a:r>
          <a:r>
            <a:rPr lang="en-JM" sz="1400" b="1" dirty="0" err="1">
              <a:solidFill>
                <a:schemeClr val="tx1">
                  <a:lumMod val="85000"/>
                  <a:lumOff val="15000"/>
                </a:schemeClr>
              </a:solidFill>
              <a:latin typeface="PT Sans Narrow" pitchFamily="34" charset="0"/>
            </a:rPr>
            <a:t>keyDown</a:t>
          </a:r>
          <a:r>
            <a:rPr lang="en-JM" sz="1400" b="1" dirty="0">
              <a:solidFill>
                <a:schemeClr val="tx1">
                  <a:lumMod val="85000"/>
                  <a:lumOff val="15000"/>
                </a:schemeClr>
              </a:solidFill>
              <a:latin typeface="PT Sans Narrow" pitchFamily="34" charset="0"/>
            </a:rPr>
            <a:t> / Up /Press</a:t>
          </a:r>
        </a:p>
      </dgm:t>
    </dgm:pt>
    <dgm:pt modelId="{F6DE6C61-E43E-4037-9D85-FAB77ED096A4}" type="parTrans" cxnId="{DDDD6795-D43D-4DF2-8F4E-9E9041508328}">
      <dgm:prSet/>
      <dgm:spPr/>
      <dgm:t>
        <a:bodyPr/>
        <a:lstStyle/>
        <a:p>
          <a:endParaRPr lang="fr-FR"/>
        </a:p>
      </dgm:t>
    </dgm:pt>
    <dgm:pt modelId="{AE985768-4E49-4420-B180-6060F49A6893}" type="sibTrans" cxnId="{DDDD6795-D43D-4DF2-8F4E-9E9041508328}">
      <dgm:prSet/>
      <dgm:spPr/>
      <dgm:t>
        <a:bodyPr/>
        <a:lstStyle/>
        <a:p>
          <a:endParaRPr lang="fr-FR"/>
        </a:p>
      </dgm:t>
    </dgm:pt>
    <dgm:pt modelId="{EA971EEC-B3A5-4B02-B6AC-7A7D6269299C}">
      <dgm:prSet phldrT="[Text]" custT="1"/>
      <dgm:spPr>
        <a:ln w="6350">
          <a:solidFill>
            <a:schemeClr val="bg1">
              <a:lumMod val="75000"/>
            </a:schemeClr>
          </a:solidFill>
        </a:ln>
      </dgm:spPr>
      <dgm:t>
        <a:bodyPr/>
        <a:lstStyle/>
        <a:p>
          <a:r>
            <a:rPr lang="en-JM" sz="1400" b="1" dirty="0">
              <a:solidFill>
                <a:schemeClr val="tx1">
                  <a:lumMod val="85000"/>
                  <a:lumOff val="15000"/>
                </a:schemeClr>
              </a:solidFill>
              <a:latin typeface="PT Sans Narrow" pitchFamily="34" charset="0"/>
            </a:rPr>
            <a:t> blur</a:t>
          </a:r>
        </a:p>
      </dgm:t>
    </dgm:pt>
    <dgm:pt modelId="{6267F7F5-B8EB-42FB-A968-42262D0C239D}" type="parTrans" cxnId="{B238CE2D-B392-4ABD-A155-8459AD80308C}">
      <dgm:prSet/>
      <dgm:spPr/>
      <dgm:t>
        <a:bodyPr/>
        <a:lstStyle/>
        <a:p>
          <a:endParaRPr lang="fr-FR"/>
        </a:p>
      </dgm:t>
    </dgm:pt>
    <dgm:pt modelId="{1BB8FF91-8C16-4A94-8288-339352C9AE56}" type="sibTrans" cxnId="{B238CE2D-B392-4ABD-A155-8459AD80308C}">
      <dgm:prSet/>
      <dgm:spPr/>
      <dgm:t>
        <a:bodyPr/>
        <a:lstStyle/>
        <a:p>
          <a:endParaRPr lang="fr-FR"/>
        </a:p>
      </dgm:t>
    </dgm:pt>
    <dgm:pt modelId="{7708928B-D4FA-4B98-AF35-102B8CEA6A09}">
      <dgm:prSet phldrT="[Text]" custT="1"/>
      <dgm:spPr>
        <a:ln w="6350">
          <a:solidFill>
            <a:schemeClr val="bg1">
              <a:lumMod val="75000"/>
            </a:schemeClr>
          </a:solidFill>
        </a:ln>
      </dgm:spPr>
      <dgm:t>
        <a:bodyPr/>
        <a:lstStyle/>
        <a:p>
          <a:r>
            <a:rPr lang="en-JM" sz="1400" b="1" dirty="0">
              <a:solidFill>
                <a:srgbClr val="009AD0"/>
              </a:solidFill>
              <a:latin typeface="PT Sans Narrow" pitchFamily="34" charset="0"/>
            </a:rPr>
            <a:t>unload</a:t>
          </a:r>
        </a:p>
      </dgm:t>
    </dgm:pt>
    <dgm:pt modelId="{B95299A8-F703-4CCF-8007-21109D8D98A8}" type="parTrans" cxnId="{92E648E0-1392-4D19-8B1D-AF84F3AE6B87}">
      <dgm:prSet/>
      <dgm:spPr/>
      <dgm:t>
        <a:bodyPr/>
        <a:lstStyle/>
        <a:p>
          <a:endParaRPr lang="fr-FR"/>
        </a:p>
      </dgm:t>
    </dgm:pt>
    <dgm:pt modelId="{E27B91E5-95C6-40E1-993A-B2F2296CE71D}" type="sibTrans" cxnId="{92E648E0-1392-4D19-8B1D-AF84F3AE6B87}">
      <dgm:prSet/>
      <dgm:spPr/>
      <dgm:t>
        <a:bodyPr/>
        <a:lstStyle/>
        <a:p>
          <a:endParaRPr lang="fr-FR"/>
        </a:p>
      </dgm:t>
    </dgm:pt>
    <dgm:pt modelId="{D3AA22A9-336A-45C4-81CC-8256F7E59539}" type="pres">
      <dgm:prSet presAssocID="{057AE3DA-C4B7-4367-B8C4-EBF172004341}" presName="diagram" presStyleCnt="0">
        <dgm:presLayoutVars>
          <dgm:chPref val="1"/>
          <dgm:dir/>
          <dgm:animOne val="branch"/>
          <dgm:animLvl val="lvl"/>
          <dgm:resizeHandles/>
        </dgm:presLayoutVars>
      </dgm:prSet>
      <dgm:spPr/>
    </dgm:pt>
    <dgm:pt modelId="{1AF986E5-A328-49E2-9F07-AC62CD253B6E}" type="pres">
      <dgm:prSet presAssocID="{2138AFAF-86FF-441F-BF80-B8B2AE344497}" presName="root" presStyleCnt="0"/>
      <dgm:spPr/>
    </dgm:pt>
    <dgm:pt modelId="{78807F8C-1CE4-4B3E-9AE6-70D983B3DBEE}" type="pres">
      <dgm:prSet presAssocID="{2138AFAF-86FF-441F-BF80-B8B2AE344497}" presName="rootComposite" presStyleCnt="0"/>
      <dgm:spPr/>
    </dgm:pt>
    <dgm:pt modelId="{BD51DA4C-19CB-4BB1-97BD-1291054E1082}" type="pres">
      <dgm:prSet presAssocID="{2138AFAF-86FF-441F-BF80-B8B2AE344497}" presName="rootText" presStyleLbl="node1" presStyleIdx="0" presStyleCnt="1" custScaleX="494264" custScaleY="118753" custLinFactNeighborX="-50843"/>
      <dgm:spPr>
        <a:prstGeom prst="rect">
          <a:avLst/>
        </a:prstGeom>
      </dgm:spPr>
    </dgm:pt>
    <dgm:pt modelId="{D9994D46-8272-4A86-B6B3-5B2B36ACDF0D}" type="pres">
      <dgm:prSet presAssocID="{2138AFAF-86FF-441F-BF80-B8B2AE344497}" presName="rootConnector" presStyleLbl="node1" presStyleIdx="0" presStyleCnt="1"/>
      <dgm:spPr/>
    </dgm:pt>
    <dgm:pt modelId="{E6D2BE99-4F06-48DA-B2C9-95448E8690FE}" type="pres">
      <dgm:prSet presAssocID="{2138AFAF-86FF-441F-BF80-B8B2AE344497}" presName="childShape" presStyleCnt="0"/>
      <dgm:spPr/>
    </dgm:pt>
    <dgm:pt modelId="{DA047A56-0774-45E3-B7E7-60016C034FBE}" type="pres">
      <dgm:prSet presAssocID="{B9FFD403-6E4A-439E-AE95-8F853455175A}" presName="Name13" presStyleLbl="parChTrans1D2" presStyleIdx="0" presStyleCnt="7"/>
      <dgm:spPr/>
    </dgm:pt>
    <dgm:pt modelId="{772D4D53-B884-441E-9FF3-C25D39156A4C}" type="pres">
      <dgm:prSet presAssocID="{486FB0CA-FF75-48B4-9E35-3083E823430D}" presName="childText" presStyleLbl="bgAcc1" presStyleIdx="0" presStyleCnt="7" custScaleX="405917" custScaleY="89866" custLinFactNeighborX="1815">
        <dgm:presLayoutVars>
          <dgm:bulletEnabled val="1"/>
        </dgm:presLayoutVars>
      </dgm:prSet>
      <dgm:spPr>
        <a:prstGeom prst="roundRect">
          <a:avLst/>
        </a:prstGeom>
      </dgm:spPr>
    </dgm:pt>
    <dgm:pt modelId="{4E30848C-74FB-4AA0-BC6F-836A496A9F61}" type="pres">
      <dgm:prSet presAssocID="{7B69767D-6D1E-4198-93E8-F1EB03A86A84}" presName="Name13" presStyleLbl="parChTrans1D2" presStyleIdx="1" presStyleCnt="7"/>
      <dgm:spPr/>
    </dgm:pt>
    <dgm:pt modelId="{416408E4-BBE1-4E37-A31A-F72CDB131648}" type="pres">
      <dgm:prSet presAssocID="{12700A6B-0DBA-4B05-B14B-0783FF045B35}" presName="childText" presStyleLbl="bgAcc1" presStyleIdx="1" presStyleCnt="7" custScaleX="410017" custScaleY="89210">
        <dgm:presLayoutVars>
          <dgm:bulletEnabled val="1"/>
        </dgm:presLayoutVars>
      </dgm:prSet>
      <dgm:spPr>
        <a:prstGeom prst="roundRect">
          <a:avLst/>
        </a:prstGeom>
      </dgm:spPr>
    </dgm:pt>
    <dgm:pt modelId="{72FA443F-4A73-48CD-A56A-C75F1F5172A5}" type="pres">
      <dgm:prSet presAssocID="{4B248EF4-B5A8-4602-B3FD-58E1AC776142}" presName="Name13" presStyleLbl="parChTrans1D2" presStyleIdx="2" presStyleCnt="7"/>
      <dgm:spPr/>
    </dgm:pt>
    <dgm:pt modelId="{7641D289-CB61-4B17-AC23-3A4D6CDDF3C3}" type="pres">
      <dgm:prSet presAssocID="{E33F5497-9A86-4692-AD2B-B2BAB9430CE9}" presName="childText" presStyleLbl="bgAcc1" presStyleIdx="2" presStyleCnt="7" custScaleX="410017" custScaleY="94159">
        <dgm:presLayoutVars>
          <dgm:bulletEnabled val="1"/>
        </dgm:presLayoutVars>
      </dgm:prSet>
      <dgm:spPr>
        <a:prstGeom prst="roundRect">
          <a:avLst/>
        </a:prstGeom>
      </dgm:spPr>
    </dgm:pt>
    <dgm:pt modelId="{80DAC230-F272-4940-A8D8-07B3F8C8868D}" type="pres">
      <dgm:prSet presAssocID="{F6DE6C61-E43E-4037-9D85-FAB77ED096A4}" presName="Name13" presStyleLbl="parChTrans1D2" presStyleIdx="3" presStyleCnt="7"/>
      <dgm:spPr/>
    </dgm:pt>
    <dgm:pt modelId="{1C958B81-E0A8-41EF-A26B-783C7C70D8BC}" type="pres">
      <dgm:prSet presAssocID="{8FC8C0FC-A3D5-40EF-B539-30501E45FC93}" presName="childText" presStyleLbl="bgAcc1" presStyleIdx="3" presStyleCnt="7" custScaleX="410017" custScaleY="94477">
        <dgm:presLayoutVars>
          <dgm:bulletEnabled val="1"/>
        </dgm:presLayoutVars>
      </dgm:prSet>
      <dgm:spPr/>
    </dgm:pt>
    <dgm:pt modelId="{4A12AA9F-3FB6-466B-A12F-E964F880CF4B}" type="pres">
      <dgm:prSet presAssocID="{00D9DBCC-477D-44E3-9A6B-A9DC155769A5}" presName="Name13" presStyleLbl="parChTrans1D2" presStyleIdx="4" presStyleCnt="7"/>
      <dgm:spPr/>
    </dgm:pt>
    <dgm:pt modelId="{BFD30489-D98C-4FD8-850F-5E4D8D8F9E70}" type="pres">
      <dgm:prSet presAssocID="{31ED6099-FED7-4088-B483-304C15C11B9E}" presName="childText" presStyleLbl="bgAcc1" presStyleIdx="4" presStyleCnt="7" custScaleX="410017" custScaleY="92589">
        <dgm:presLayoutVars>
          <dgm:bulletEnabled val="1"/>
        </dgm:presLayoutVars>
      </dgm:prSet>
      <dgm:spPr/>
    </dgm:pt>
    <dgm:pt modelId="{D2820F21-82A3-41EC-8768-C6A31DAFE555}" type="pres">
      <dgm:prSet presAssocID="{6267F7F5-B8EB-42FB-A968-42262D0C239D}" presName="Name13" presStyleLbl="parChTrans1D2" presStyleIdx="5" presStyleCnt="7"/>
      <dgm:spPr/>
    </dgm:pt>
    <dgm:pt modelId="{B6E67018-0E2F-4CAC-88A2-14184A2326E4}" type="pres">
      <dgm:prSet presAssocID="{EA971EEC-B3A5-4B02-B6AC-7A7D6269299C}" presName="childText" presStyleLbl="bgAcc1" presStyleIdx="5" presStyleCnt="7" custScaleX="410017" custScaleY="91893">
        <dgm:presLayoutVars>
          <dgm:bulletEnabled val="1"/>
        </dgm:presLayoutVars>
      </dgm:prSet>
      <dgm:spPr/>
    </dgm:pt>
    <dgm:pt modelId="{E177F7EF-6DCC-4A91-AA83-CA92764CB063}" type="pres">
      <dgm:prSet presAssocID="{B95299A8-F703-4CCF-8007-21109D8D98A8}" presName="Name13" presStyleLbl="parChTrans1D2" presStyleIdx="6" presStyleCnt="7"/>
      <dgm:spPr/>
    </dgm:pt>
    <dgm:pt modelId="{76D6C1D8-C4E6-418B-BBD9-6D80D1D3B716}" type="pres">
      <dgm:prSet presAssocID="{7708928B-D4FA-4B98-AF35-102B8CEA6A09}" presName="childText" presStyleLbl="bgAcc1" presStyleIdx="6" presStyleCnt="7" custScaleX="410017" custScaleY="90801" custLinFactNeighborY="614">
        <dgm:presLayoutVars>
          <dgm:bulletEnabled val="1"/>
        </dgm:presLayoutVars>
      </dgm:prSet>
      <dgm:spPr>
        <a:prstGeom prst="roundRect">
          <a:avLst/>
        </a:prstGeom>
      </dgm:spPr>
    </dgm:pt>
  </dgm:ptLst>
  <dgm:cxnLst>
    <dgm:cxn modelId="{446F3C1F-658B-4465-8600-CEF76201789C}" type="presOf" srcId="{7708928B-D4FA-4B98-AF35-102B8CEA6A09}" destId="{76D6C1D8-C4E6-418B-BBD9-6D80D1D3B716}" srcOrd="0" destOrd="0" presId="urn:microsoft.com/office/officeart/2005/8/layout/hierarchy3"/>
    <dgm:cxn modelId="{CEFD1127-E339-45C1-8B63-2E80BDEFC968}" srcId="{057AE3DA-C4B7-4367-B8C4-EBF172004341}" destId="{2138AFAF-86FF-441F-BF80-B8B2AE344497}" srcOrd="0" destOrd="0" parTransId="{16D0D7AD-0A02-4448-984F-41F2AFC3EDC6}" sibTransId="{95BC8D29-794E-491B-BD52-E6B659BF0BF6}"/>
    <dgm:cxn modelId="{B238CE2D-B392-4ABD-A155-8459AD80308C}" srcId="{2138AFAF-86FF-441F-BF80-B8B2AE344497}" destId="{EA971EEC-B3A5-4B02-B6AC-7A7D6269299C}" srcOrd="5" destOrd="0" parTransId="{6267F7F5-B8EB-42FB-A968-42262D0C239D}" sibTransId="{1BB8FF91-8C16-4A94-8288-339352C9AE56}"/>
    <dgm:cxn modelId="{E2F5B62F-25B0-42E1-94CE-4925FA2A8E77}" type="presOf" srcId="{B9FFD403-6E4A-439E-AE95-8F853455175A}" destId="{DA047A56-0774-45E3-B7E7-60016C034FBE}" srcOrd="0" destOrd="0" presId="urn:microsoft.com/office/officeart/2005/8/layout/hierarchy3"/>
    <dgm:cxn modelId="{C8334734-0AE2-4FEF-B84A-99EBA99F0855}" srcId="{2138AFAF-86FF-441F-BF80-B8B2AE344497}" destId="{486FB0CA-FF75-48B4-9E35-3083E823430D}" srcOrd="0" destOrd="0" parTransId="{B9FFD403-6E4A-439E-AE95-8F853455175A}" sibTransId="{461D3241-7609-4410-B67B-52479A594635}"/>
    <dgm:cxn modelId="{8190ED38-1F42-4417-B95A-766222887FCA}" type="presOf" srcId="{8FC8C0FC-A3D5-40EF-B539-30501E45FC93}" destId="{1C958B81-E0A8-41EF-A26B-783C7C70D8BC}" srcOrd="0" destOrd="0" presId="urn:microsoft.com/office/officeart/2005/8/layout/hierarchy3"/>
    <dgm:cxn modelId="{3A3EF43A-0714-4789-B311-1D0E28DDD99B}" type="presOf" srcId="{12700A6B-0DBA-4B05-B14B-0783FF045B35}" destId="{416408E4-BBE1-4E37-A31A-F72CDB131648}" srcOrd="0" destOrd="0" presId="urn:microsoft.com/office/officeart/2005/8/layout/hierarchy3"/>
    <dgm:cxn modelId="{7DD7E863-EE46-47EE-8B0A-CBE9398A736A}" type="presOf" srcId="{6267F7F5-B8EB-42FB-A968-42262D0C239D}" destId="{D2820F21-82A3-41EC-8768-C6A31DAFE555}" srcOrd="0" destOrd="0" presId="urn:microsoft.com/office/officeart/2005/8/layout/hierarchy3"/>
    <dgm:cxn modelId="{B68BD345-6B01-4456-B55B-430F190A6AD7}" type="presOf" srcId="{2138AFAF-86FF-441F-BF80-B8B2AE344497}" destId="{D9994D46-8272-4A86-B6B3-5B2B36ACDF0D}" srcOrd="1" destOrd="0" presId="urn:microsoft.com/office/officeart/2005/8/layout/hierarchy3"/>
    <dgm:cxn modelId="{45F3F168-50A3-4652-9A9E-A6179A6EC1D3}" srcId="{2138AFAF-86FF-441F-BF80-B8B2AE344497}" destId="{31ED6099-FED7-4088-B483-304C15C11B9E}" srcOrd="4" destOrd="0" parTransId="{00D9DBCC-477D-44E3-9A6B-A9DC155769A5}" sibTransId="{A3EF9A99-E197-4D62-84C7-D6694E6DD8A0}"/>
    <dgm:cxn modelId="{314D2B52-9A8C-48CB-8C49-C672DC81AF55}" type="presOf" srcId="{B95299A8-F703-4CCF-8007-21109D8D98A8}" destId="{E177F7EF-6DCC-4A91-AA83-CA92764CB063}" srcOrd="0" destOrd="0" presId="urn:microsoft.com/office/officeart/2005/8/layout/hierarchy3"/>
    <dgm:cxn modelId="{1AFD5E54-7FC0-4460-805F-26AD3395F857}" type="presOf" srcId="{057AE3DA-C4B7-4367-B8C4-EBF172004341}" destId="{D3AA22A9-336A-45C4-81CC-8256F7E59539}" srcOrd="0" destOrd="0" presId="urn:microsoft.com/office/officeart/2005/8/layout/hierarchy3"/>
    <dgm:cxn modelId="{36929180-9E34-42F5-B408-A26F76964430}" type="presOf" srcId="{2138AFAF-86FF-441F-BF80-B8B2AE344497}" destId="{BD51DA4C-19CB-4BB1-97BD-1291054E1082}" srcOrd="0" destOrd="0" presId="urn:microsoft.com/office/officeart/2005/8/layout/hierarchy3"/>
    <dgm:cxn modelId="{64722983-7B13-4D8B-BE32-D3176E852131}" type="presOf" srcId="{EA971EEC-B3A5-4B02-B6AC-7A7D6269299C}" destId="{B6E67018-0E2F-4CAC-88A2-14184A2326E4}" srcOrd="0" destOrd="0" presId="urn:microsoft.com/office/officeart/2005/8/layout/hierarchy3"/>
    <dgm:cxn modelId="{6B71D48A-21CB-493D-9F07-0E3D3759E146}" type="presOf" srcId="{E33F5497-9A86-4692-AD2B-B2BAB9430CE9}" destId="{7641D289-CB61-4B17-AC23-3A4D6CDDF3C3}" srcOrd="0" destOrd="0" presId="urn:microsoft.com/office/officeart/2005/8/layout/hierarchy3"/>
    <dgm:cxn modelId="{DDDD6795-D43D-4DF2-8F4E-9E9041508328}" srcId="{2138AFAF-86FF-441F-BF80-B8B2AE344497}" destId="{8FC8C0FC-A3D5-40EF-B539-30501E45FC93}" srcOrd="3" destOrd="0" parTransId="{F6DE6C61-E43E-4037-9D85-FAB77ED096A4}" sibTransId="{AE985768-4E49-4420-B180-6060F49A6893}"/>
    <dgm:cxn modelId="{123EAEBB-81F7-4980-B0D6-7F06CD9C575C}" type="presOf" srcId="{00D9DBCC-477D-44E3-9A6B-A9DC155769A5}" destId="{4A12AA9F-3FB6-466B-A12F-E964F880CF4B}" srcOrd="0" destOrd="0" presId="urn:microsoft.com/office/officeart/2005/8/layout/hierarchy3"/>
    <dgm:cxn modelId="{CA90D9C4-8AD7-4448-B871-D5B19E6FC4FF}" type="presOf" srcId="{31ED6099-FED7-4088-B483-304C15C11B9E}" destId="{BFD30489-D98C-4FD8-850F-5E4D8D8F9E70}" srcOrd="0" destOrd="0" presId="urn:microsoft.com/office/officeart/2005/8/layout/hierarchy3"/>
    <dgm:cxn modelId="{B3E55ACF-FF57-45D8-9F72-6129964E8833}" type="presOf" srcId="{4B248EF4-B5A8-4602-B3FD-58E1AC776142}" destId="{72FA443F-4A73-48CD-A56A-C75F1F5172A5}" srcOrd="0" destOrd="0" presId="urn:microsoft.com/office/officeart/2005/8/layout/hierarchy3"/>
    <dgm:cxn modelId="{2CA0D8CF-874C-450C-BDFA-16C6A9EE0837}" srcId="{2138AFAF-86FF-441F-BF80-B8B2AE344497}" destId="{E33F5497-9A86-4692-AD2B-B2BAB9430CE9}" srcOrd="2" destOrd="0" parTransId="{4B248EF4-B5A8-4602-B3FD-58E1AC776142}" sibTransId="{02FB2AD6-15C2-4C02-A4A0-CE6CF5D44E4C}"/>
    <dgm:cxn modelId="{382324D5-8520-49C8-8BA9-DF6F1A1E832B}" type="presOf" srcId="{486FB0CA-FF75-48B4-9E35-3083E823430D}" destId="{772D4D53-B884-441E-9FF3-C25D39156A4C}" srcOrd="0" destOrd="0" presId="urn:microsoft.com/office/officeart/2005/8/layout/hierarchy3"/>
    <dgm:cxn modelId="{FE791AD6-BEA5-495F-A408-CA90604258B3}" type="presOf" srcId="{F6DE6C61-E43E-4037-9D85-FAB77ED096A4}" destId="{80DAC230-F272-4940-A8D8-07B3F8C8868D}" srcOrd="0" destOrd="0" presId="urn:microsoft.com/office/officeart/2005/8/layout/hierarchy3"/>
    <dgm:cxn modelId="{D9C263DB-FF4A-40E6-881F-ED0E388218B2}" type="presOf" srcId="{7B69767D-6D1E-4198-93E8-F1EB03A86A84}" destId="{4E30848C-74FB-4AA0-BC6F-836A496A9F61}" srcOrd="0" destOrd="0" presId="urn:microsoft.com/office/officeart/2005/8/layout/hierarchy3"/>
    <dgm:cxn modelId="{92E648E0-1392-4D19-8B1D-AF84F3AE6B87}" srcId="{2138AFAF-86FF-441F-BF80-B8B2AE344497}" destId="{7708928B-D4FA-4B98-AF35-102B8CEA6A09}" srcOrd="6" destOrd="0" parTransId="{B95299A8-F703-4CCF-8007-21109D8D98A8}" sibTransId="{E27B91E5-95C6-40E1-993A-B2F2296CE71D}"/>
    <dgm:cxn modelId="{60278DF0-5A19-428D-8816-FA0A5EFC11F4}" srcId="{2138AFAF-86FF-441F-BF80-B8B2AE344497}" destId="{12700A6B-0DBA-4B05-B14B-0783FF045B35}" srcOrd="1" destOrd="0" parTransId="{7B69767D-6D1E-4198-93E8-F1EB03A86A84}" sibTransId="{D3057A9E-FD8D-4AF8-8301-CFB981C8B550}"/>
    <dgm:cxn modelId="{52F28C65-0EFA-4AF4-A579-7F935324EC20}" type="presParOf" srcId="{D3AA22A9-336A-45C4-81CC-8256F7E59539}" destId="{1AF986E5-A328-49E2-9F07-AC62CD253B6E}" srcOrd="0" destOrd="0" presId="urn:microsoft.com/office/officeart/2005/8/layout/hierarchy3"/>
    <dgm:cxn modelId="{D3820C6F-6E3E-46CF-BA45-E9A2F200DC98}" type="presParOf" srcId="{1AF986E5-A328-49E2-9F07-AC62CD253B6E}" destId="{78807F8C-1CE4-4B3E-9AE6-70D983B3DBEE}" srcOrd="0" destOrd="0" presId="urn:microsoft.com/office/officeart/2005/8/layout/hierarchy3"/>
    <dgm:cxn modelId="{BF15BCD3-4900-4483-828D-72D48C77929B}" type="presParOf" srcId="{78807F8C-1CE4-4B3E-9AE6-70D983B3DBEE}" destId="{BD51DA4C-19CB-4BB1-97BD-1291054E1082}" srcOrd="0" destOrd="0" presId="urn:microsoft.com/office/officeart/2005/8/layout/hierarchy3"/>
    <dgm:cxn modelId="{77C45CA2-D134-4B6A-8A42-367945B06454}" type="presParOf" srcId="{78807F8C-1CE4-4B3E-9AE6-70D983B3DBEE}" destId="{D9994D46-8272-4A86-B6B3-5B2B36ACDF0D}" srcOrd="1" destOrd="0" presId="urn:microsoft.com/office/officeart/2005/8/layout/hierarchy3"/>
    <dgm:cxn modelId="{56094516-2161-4114-AFAF-43A60FF4CA67}" type="presParOf" srcId="{1AF986E5-A328-49E2-9F07-AC62CD253B6E}" destId="{E6D2BE99-4F06-48DA-B2C9-95448E8690FE}" srcOrd="1" destOrd="0" presId="urn:microsoft.com/office/officeart/2005/8/layout/hierarchy3"/>
    <dgm:cxn modelId="{FB78E23F-B6DF-429F-B5CD-CA187C48B3D2}" type="presParOf" srcId="{E6D2BE99-4F06-48DA-B2C9-95448E8690FE}" destId="{DA047A56-0774-45E3-B7E7-60016C034FBE}" srcOrd="0" destOrd="0" presId="urn:microsoft.com/office/officeart/2005/8/layout/hierarchy3"/>
    <dgm:cxn modelId="{F61F923F-944E-48CC-B12A-EB66BCFDEC2B}" type="presParOf" srcId="{E6D2BE99-4F06-48DA-B2C9-95448E8690FE}" destId="{772D4D53-B884-441E-9FF3-C25D39156A4C}" srcOrd="1" destOrd="0" presId="urn:microsoft.com/office/officeart/2005/8/layout/hierarchy3"/>
    <dgm:cxn modelId="{3520D37F-8209-41C0-A7D9-FF2ABA551025}" type="presParOf" srcId="{E6D2BE99-4F06-48DA-B2C9-95448E8690FE}" destId="{4E30848C-74FB-4AA0-BC6F-836A496A9F61}" srcOrd="2" destOrd="0" presId="urn:microsoft.com/office/officeart/2005/8/layout/hierarchy3"/>
    <dgm:cxn modelId="{4765537E-E7C9-4710-974C-4E10F8173C5C}" type="presParOf" srcId="{E6D2BE99-4F06-48DA-B2C9-95448E8690FE}" destId="{416408E4-BBE1-4E37-A31A-F72CDB131648}" srcOrd="3" destOrd="0" presId="urn:microsoft.com/office/officeart/2005/8/layout/hierarchy3"/>
    <dgm:cxn modelId="{93DBF285-4208-4556-90B1-99636B7FDE18}" type="presParOf" srcId="{E6D2BE99-4F06-48DA-B2C9-95448E8690FE}" destId="{72FA443F-4A73-48CD-A56A-C75F1F5172A5}" srcOrd="4" destOrd="0" presId="urn:microsoft.com/office/officeart/2005/8/layout/hierarchy3"/>
    <dgm:cxn modelId="{BD14854E-555A-4AAB-8A58-437A0BFE2C24}" type="presParOf" srcId="{E6D2BE99-4F06-48DA-B2C9-95448E8690FE}" destId="{7641D289-CB61-4B17-AC23-3A4D6CDDF3C3}" srcOrd="5" destOrd="0" presId="urn:microsoft.com/office/officeart/2005/8/layout/hierarchy3"/>
    <dgm:cxn modelId="{E86F3C11-38AB-4037-AB2C-759B31B97B02}" type="presParOf" srcId="{E6D2BE99-4F06-48DA-B2C9-95448E8690FE}" destId="{80DAC230-F272-4940-A8D8-07B3F8C8868D}" srcOrd="6" destOrd="0" presId="urn:microsoft.com/office/officeart/2005/8/layout/hierarchy3"/>
    <dgm:cxn modelId="{899850C4-4271-4FBE-89EE-DF986FF4AA75}" type="presParOf" srcId="{E6D2BE99-4F06-48DA-B2C9-95448E8690FE}" destId="{1C958B81-E0A8-41EF-A26B-783C7C70D8BC}" srcOrd="7" destOrd="0" presId="urn:microsoft.com/office/officeart/2005/8/layout/hierarchy3"/>
    <dgm:cxn modelId="{288E7A9B-03AF-46C1-AAE2-72C43E0EEEDC}" type="presParOf" srcId="{E6D2BE99-4F06-48DA-B2C9-95448E8690FE}" destId="{4A12AA9F-3FB6-466B-A12F-E964F880CF4B}" srcOrd="8" destOrd="0" presId="urn:microsoft.com/office/officeart/2005/8/layout/hierarchy3"/>
    <dgm:cxn modelId="{8105AEFD-3CE0-4706-A8A5-A2F1E08A53C4}" type="presParOf" srcId="{E6D2BE99-4F06-48DA-B2C9-95448E8690FE}" destId="{BFD30489-D98C-4FD8-850F-5E4D8D8F9E70}" srcOrd="9" destOrd="0" presId="urn:microsoft.com/office/officeart/2005/8/layout/hierarchy3"/>
    <dgm:cxn modelId="{E5AA71E9-AAE1-4363-A791-6512ABC6BC2A}" type="presParOf" srcId="{E6D2BE99-4F06-48DA-B2C9-95448E8690FE}" destId="{D2820F21-82A3-41EC-8768-C6A31DAFE555}" srcOrd="10" destOrd="0" presId="urn:microsoft.com/office/officeart/2005/8/layout/hierarchy3"/>
    <dgm:cxn modelId="{AC82946D-9DD4-45DE-96CC-90A81B0291DD}" type="presParOf" srcId="{E6D2BE99-4F06-48DA-B2C9-95448E8690FE}" destId="{B6E67018-0E2F-4CAC-88A2-14184A2326E4}" srcOrd="11" destOrd="0" presId="urn:microsoft.com/office/officeart/2005/8/layout/hierarchy3"/>
    <dgm:cxn modelId="{36EEB219-240F-4C2F-B2E7-8B9D96D0ECFD}" type="presParOf" srcId="{E6D2BE99-4F06-48DA-B2C9-95448E8690FE}" destId="{E177F7EF-6DCC-4A91-AA83-CA92764CB063}" srcOrd="12" destOrd="0" presId="urn:microsoft.com/office/officeart/2005/8/layout/hierarchy3"/>
    <dgm:cxn modelId="{B557C5A2-1F00-4609-AF31-05C452AA082E}" type="presParOf" srcId="{E6D2BE99-4F06-48DA-B2C9-95448E8690FE}" destId="{76D6C1D8-C4E6-418B-BBD9-6D80D1D3B716}" srcOrd="1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A3A6DB-7A12-463A-84F8-C28DC2927657}">
      <dsp:nvSpPr>
        <dsp:cNvPr id="0" name=""/>
        <dsp:cNvSpPr/>
      </dsp:nvSpPr>
      <dsp:spPr>
        <a:xfrm>
          <a:off x="50335" y="0"/>
          <a:ext cx="4113350" cy="230747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fr-FR" sz="3200" kern="1200" dirty="0"/>
            <a:t>back</a:t>
          </a:r>
        </a:p>
      </dsp:txBody>
      <dsp:txXfrm>
        <a:off x="50335" y="0"/>
        <a:ext cx="4113350" cy="692243"/>
      </dsp:txXfrm>
    </dsp:sp>
    <dsp:sp modelId="{F95EC3C1-660A-472C-9E8F-0D71854B99A5}">
      <dsp:nvSpPr>
        <dsp:cNvPr id="0" name=""/>
        <dsp:cNvSpPr/>
      </dsp:nvSpPr>
      <dsp:spPr>
        <a:xfrm>
          <a:off x="1713182" y="692775"/>
          <a:ext cx="2171487" cy="30562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fr-FR" sz="1500" kern="1200" dirty="0"/>
            <a:t>Gérer l’envoi de fichiers</a:t>
          </a:r>
        </a:p>
      </dsp:txBody>
      <dsp:txXfrm>
        <a:off x="1722134" y="701727"/>
        <a:ext cx="2153583" cy="287724"/>
      </dsp:txXfrm>
    </dsp:sp>
    <dsp:sp modelId="{82B32196-EBAE-41F2-8AD7-61E563AC7C16}">
      <dsp:nvSpPr>
        <dsp:cNvPr id="0" name=""/>
        <dsp:cNvSpPr/>
      </dsp:nvSpPr>
      <dsp:spPr>
        <a:xfrm>
          <a:off x="1713182" y="1178368"/>
          <a:ext cx="2171487" cy="44520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fr-FR" sz="1500" kern="1200" dirty="0"/>
            <a:t>Gérer l’échange de data</a:t>
          </a:r>
        </a:p>
      </dsp:txBody>
      <dsp:txXfrm>
        <a:off x="1726222" y="1191408"/>
        <a:ext cx="2145407" cy="419129"/>
      </dsp:txXfrm>
    </dsp:sp>
    <dsp:sp modelId="{E7083118-476C-4F79-82CA-7914DAC13456}">
      <dsp:nvSpPr>
        <dsp:cNvPr id="0" name=""/>
        <dsp:cNvSpPr/>
      </dsp:nvSpPr>
      <dsp:spPr>
        <a:xfrm>
          <a:off x="119719" y="1701384"/>
          <a:ext cx="1457968" cy="30769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fr-FR" sz="1500" kern="1200" dirty="0"/>
            <a:t>Base de données</a:t>
          </a:r>
        </a:p>
      </dsp:txBody>
      <dsp:txXfrm>
        <a:off x="128731" y="1710396"/>
        <a:ext cx="1439944" cy="289675"/>
      </dsp:txXfrm>
    </dsp:sp>
    <dsp:sp modelId="{66537CDF-1BFE-4E5D-859A-2384BC110278}">
      <dsp:nvSpPr>
        <dsp:cNvPr id="0" name=""/>
        <dsp:cNvSpPr/>
      </dsp:nvSpPr>
      <dsp:spPr>
        <a:xfrm flipH="1">
          <a:off x="92407" y="1102781"/>
          <a:ext cx="1486137" cy="38499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fr-FR" sz="1500" kern="1200" dirty="0" err="1"/>
            <a:t>sensor</a:t>
          </a:r>
          <a:endParaRPr lang="fr-FR" sz="1500" kern="1200" dirty="0"/>
        </a:p>
      </dsp:txBody>
      <dsp:txXfrm>
        <a:off x="103683" y="1114057"/>
        <a:ext cx="1463585" cy="362441"/>
      </dsp:txXfrm>
    </dsp:sp>
    <dsp:sp modelId="{1F9C534A-9CE1-4562-94A5-896B3D5EFA4C}">
      <dsp:nvSpPr>
        <dsp:cNvPr id="0" name=""/>
        <dsp:cNvSpPr/>
      </dsp:nvSpPr>
      <dsp:spPr>
        <a:xfrm>
          <a:off x="4423074" y="0"/>
          <a:ext cx="1644970" cy="230747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fr-FR" sz="3200" kern="1200" dirty="0"/>
            <a:t>front</a:t>
          </a:r>
        </a:p>
      </dsp:txBody>
      <dsp:txXfrm>
        <a:off x="4423074" y="0"/>
        <a:ext cx="1644970" cy="692243"/>
      </dsp:txXfrm>
    </dsp:sp>
    <dsp:sp modelId="{2E1E0B3B-0BB0-4043-AF13-76DA28290F8E}">
      <dsp:nvSpPr>
        <dsp:cNvPr id="0" name=""/>
        <dsp:cNvSpPr/>
      </dsp:nvSpPr>
      <dsp:spPr>
        <a:xfrm>
          <a:off x="4587571" y="692919"/>
          <a:ext cx="1315976" cy="6957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fr-FR" sz="1500" kern="1200" dirty="0"/>
            <a:t>Afficher du contenu</a:t>
          </a:r>
        </a:p>
      </dsp:txBody>
      <dsp:txXfrm>
        <a:off x="4607948" y="713296"/>
        <a:ext cx="1275222" cy="654982"/>
      </dsp:txXfrm>
    </dsp:sp>
    <dsp:sp modelId="{3DE2D947-5495-41B3-97B1-25AD5DAB34EB}">
      <dsp:nvSpPr>
        <dsp:cNvPr id="0" name=""/>
        <dsp:cNvSpPr/>
      </dsp:nvSpPr>
      <dsp:spPr>
        <a:xfrm>
          <a:off x="4587571" y="1495691"/>
          <a:ext cx="1315976" cy="6957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fr-FR" sz="1500" kern="1200" dirty="0"/>
            <a:t>Pull/push de data</a:t>
          </a:r>
        </a:p>
      </dsp:txBody>
      <dsp:txXfrm>
        <a:off x="4607948" y="1516068"/>
        <a:ext cx="1275222" cy="6549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51DA4C-19CB-4BB1-97BD-1291054E1082}">
      <dsp:nvSpPr>
        <dsp:cNvPr id="0" name=""/>
        <dsp:cNvSpPr/>
      </dsp:nvSpPr>
      <dsp:spPr>
        <a:xfrm>
          <a:off x="0" y="1009"/>
          <a:ext cx="3616412" cy="434443"/>
        </a:xfrm>
        <a:prstGeom prst="rect">
          <a:avLst/>
        </a:prstGeom>
        <a:solidFill>
          <a:srgbClr val="00B0F0"/>
        </a:solidFill>
        <a:ln w="9525" cap="flat" cmpd="sng" algn="ctr">
          <a:solidFill>
            <a:srgbClr val="009AD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JM" sz="1800" b="1" kern="1200" dirty="0" err="1">
              <a:latin typeface="PT Sans Narrow" pitchFamily="34" charset="0"/>
            </a:rPr>
            <a:t>Evénements</a:t>
          </a:r>
          <a:r>
            <a:rPr lang="en-JM" sz="1800" b="1" kern="1200" dirty="0">
              <a:latin typeface="PT Sans Narrow" pitchFamily="34" charset="0"/>
            </a:rPr>
            <a:t> notables</a:t>
          </a:r>
        </a:p>
      </dsp:txBody>
      <dsp:txXfrm>
        <a:off x="0" y="1009"/>
        <a:ext cx="3616412" cy="434443"/>
      </dsp:txXfrm>
    </dsp:sp>
    <dsp:sp modelId="{DA047A56-0774-45E3-B7E7-60016C034FBE}">
      <dsp:nvSpPr>
        <dsp:cNvPr id="0" name=""/>
        <dsp:cNvSpPr/>
      </dsp:nvSpPr>
      <dsp:spPr>
        <a:xfrm>
          <a:off x="361641" y="435453"/>
          <a:ext cx="735758" cy="255841"/>
        </a:xfrm>
        <a:custGeom>
          <a:avLst/>
          <a:gdLst/>
          <a:ahLst/>
          <a:cxnLst/>
          <a:rect l="0" t="0" r="0" b="0"/>
          <a:pathLst>
            <a:path>
              <a:moveTo>
                <a:pt x="0" y="0"/>
              </a:moveTo>
              <a:lnTo>
                <a:pt x="0" y="255841"/>
              </a:lnTo>
              <a:lnTo>
                <a:pt x="735758" y="255841"/>
              </a:lnTo>
            </a:path>
          </a:pathLst>
        </a:custGeom>
        <a:noFill/>
        <a:ln w="25400" cap="flat" cmpd="sng" algn="ctr">
          <a:solidFill>
            <a:schemeClr val="bg1">
              <a:lumMod val="65000"/>
            </a:schemeClr>
          </a:solidFill>
          <a:prstDash val="solid"/>
        </a:ln>
        <a:effectLst/>
      </dsp:spPr>
      <dsp:style>
        <a:lnRef idx="2">
          <a:scrgbClr r="0" g="0" b="0"/>
        </a:lnRef>
        <a:fillRef idx="0">
          <a:scrgbClr r="0" g="0" b="0"/>
        </a:fillRef>
        <a:effectRef idx="0">
          <a:scrgbClr r="0" g="0" b="0"/>
        </a:effectRef>
        <a:fontRef idx="minor"/>
      </dsp:style>
    </dsp:sp>
    <dsp:sp modelId="{772D4D53-B884-441E-9FF3-C25D39156A4C}">
      <dsp:nvSpPr>
        <dsp:cNvPr id="0" name=""/>
        <dsp:cNvSpPr/>
      </dsp:nvSpPr>
      <dsp:spPr>
        <a:xfrm>
          <a:off x="1097400" y="526912"/>
          <a:ext cx="2375998" cy="328764"/>
        </a:xfrm>
        <a:prstGeom prst="roundRect">
          <a:avLst/>
        </a:prstGeom>
        <a:solidFill>
          <a:schemeClr val="lt1">
            <a:alpha val="90000"/>
            <a:hueOff val="0"/>
            <a:satOff val="0"/>
            <a:lumOff val="0"/>
            <a:alphaOff val="0"/>
          </a:schemeClr>
        </a:solidFill>
        <a:ln w="6350" cap="flat" cmpd="sng" algn="ctr">
          <a:solidFill>
            <a:schemeClr val="bg1">
              <a:lumMod val="75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JM" sz="1400" b="1" kern="1200" dirty="0">
              <a:solidFill>
                <a:schemeClr val="tx1">
                  <a:lumMod val="85000"/>
                  <a:lumOff val="15000"/>
                </a:schemeClr>
              </a:solidFill>
              <a:latin typeface="PT Sans Narrow" pitchFamily="34" charset="0"/>
            </a:rPr>
            <a:t> </a:t>
          </a:r>
          <a:r>
            <a:rPr lang="en-JM" sz="1400" b="1" kern="1200" dirty="0">
              <a:solidFill>
                <a:srgbClr val="009AD0"/>
              </a:solidFill>
              <a:latin typeface="PT Sans Narrow" pitchFamily="34" charset="0"/>
            </a:rPr>
            <a:t>load</a:t>
          </a:r>
        </a:p>
      </dsp:txBody>
      <dsp:txXfrm>
        <a:off x="1113449" y="542961"/>
        <a:ext cx="2343900" cy="296666"/>
      </dsp:txXfrm>
    </dsp:sp>
    <dsp:sp modelId="{4E30848C-74FB-4AA0-BC6F-836A496A9F61}">
      <dsp:nvSpPr>
        <dsp:cNvPr id="0" name=""/>
        <dsp:cNvSpPr/>
      </dsp:nvSpPr>
      <dsp:spPr>
        <a:xfrm>
          <a:off x="361641" y="435453"/>
          <a:ext cx="725135" cy="674865"/>
        </a:xfrm>
        <a:custGeom>
          <a:avLst/>
          <a:gdLst/>
          <a:ahLst/>
          <a:cxnLst/>
          <a:rect l="0" t="0" r="0" b="0"/>
          <a:pathLst>
            <a:path>
              <a:moveTo>
                <a:pt x="0" y="0"/>
              </a:moveTo>
              <a:lnTo>
                <a:pt x="0" y="674865"/>
              </a:lnTo>
              <a:lnTo>
                <a:pt x="725135" y="674865"/>
              </a:lnTo>
            </a:path>
          </a:pathLst>
        </a:custGeom>
        <a:noFill/>
        <a:ln w="25400" cap="flat" cmpd="sng" algn="ctr">
          <a:solidFill>
            <a:schemeClr val="bg1">
              <a:lumMod val="65000"/>
            </a:schemeClr>
          </a:solidFill>
          <a:prstDash val="solid"/>
        </a:ln>
        <a:effectLst/>
      </dsp:spPr>
      <dsp:style>
        <a:lnRef idx="2">
          <a:scrgbClr r="0" g="0" b="0"/>
        </a:lnRef>
        <a:fillRef idx="0">
          <a:scrgbClr r="0" g="0" b="0"/>
        </a:fillRef>
        <a:effectRef idx="0">
          <a:scrgbClr r="0" g="0" b="0"/>
        </a:effectRef>
        <a:fontRef idx="minor"/>
      </dsp:style>
    </dsp:sp>
    <dsp:sp modelId="{416408E4-BBE1-4E37-A31A-F72CDB131648}">
      <dsp:nvSpPr>
        <dsp:cNvPr id="0" name=""/>
        <dsp:cNvSpPr/>
      </dsp:nvSpPr>
      <dsp:spPr>
        <a:xfrm>
          <a:off x="1086776" y="947136"/>
          <a:ext cx="2399997" cy="326364"/>
        </a:xfrm>
        <a:prstGeom prst="roundRect">
          <a:avLst/>
        </a:prstGeom>
        <a:solidFill>
          <a:schemeClr val="lt1">
            <a:alpha val="90000"/>
            <a:hueOff val="0"/>
            <a:satOff val="0"/>
            <a:lumOff val="0"/>
            <a:alphaOff val="0"/>
          </a:schemeClr>
        </a:solidFill>
        <a:ln w="6350" cap="flat" cmpd="sng" algn="ctr">
          <a:solidFill>
            <a:schemeClr val="bg1">
              <a:lumMod val="75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JM" sz="1400" b="1" kern="1200" dirty="0">
              <a:solidFill>
                <a:schemeClr val="tx1">
                  <a:lumMod val="85000"/>
                  <a:lumOff val="15000"/>
                </a:schemeClr>
              </a:solidFill>
              <a:latin typeface="PT Sans Narrow" pitchFamily="34" charset="0"/>
            </a:rPr>
            <a:t> click</a:t>
          </a:r>
        </a:p>
      </dsp:txBody>
      <dsp:txXfrm>
        <a:off x="1102708" y="963068"/>
        <a:ext cx="2368133" cy="294500"/>
      </dsp:txXfrm>
    </dsp:sp>
    <dsp:sp modelId="{72FA443F-4A73-48CD-A56A-C75F1F5172A5}">
      <dsp:nvSpPr>
        <dsp:cNvPr id="0" name=""/>
        <dsp:cNvSpPr/>
      </dsp:nvSpPr>
      <dsp:spPr>
        <a:xfrm>
          <a:off x="361641" y="435453"/>
          <a:ext cx="725135" cy="1101741"/>
        </a:xfrm>
        <a:custGeom>
          <a:avLst/>
          <a:gdLst/>
          <a:ahLst/>
          <a:cxnLst/>
          <a:rect l="0" t="0" r="0" b="0"/>
          <a:pathLst>
            <a:path>
              <a:moveTo>
                <a:pt x="0" y="0"/>
              </a:moveTo>
              <a:lnTo>
                <a:pt x="0" y="1101741"/>
              </a:lnTo>
              <a:lnTo>
                <a:pt x="725135" y="1101741"/>
              </a:lnTo>
            </a:path>
          </a:pathLst>
        </a:custGeom>
        <a:noFill/>
        <a:ln w="25400" cap="flat" cmpd="sng" algn="ctr">
          <a:solidFill>
            <a:schemeClr val="bg1">
              <a:lumMod val="65000"/>
            </a:schemeClr>
          </a:solidFill>
          <a:prstDash val="solid"/>
        </a:ln>
        <a:effectLst/>
      </dsp:spPr>
      <dsp:style>
        <a:lnRef idx="2">
          <a:scrgbClr r="0" g="0" b="0"/>
        </a:lnRef>
        <a:fillRef idx="0">
          <a:scrgbClr r="0" g="0" b="0"/>
        </a:fillRef>
        <a:effectRef idx="0">
          <a:scrgbClr r="0" g="0" b="0"/>
        </a:effectRef>
        <a:fontRef idx="minor"/>
      </dsp:style>
    </dsp:sp>
    <dsp:sp modelId="{7641D289-CB61-4B17-AC23-3A4D6CDDF3C3}">
      <dsp:nvSpPr>
        <dsp:cNvPr id="0" name=""/>
        <dsp:cNvSpPr/>
      </dsp:nvSpPr>
      <dsp:spPr>
        <a:xfrm>
          <a:off x="1086776" y="1364959"/>
          <a:ext cx="2399997" cy="344469"/>
        </a:xfrm>
        <a:prstGeom prst="roundRect">
          <a:avLst/>
        </a:prstGeom>
        <a:solidFill>
          <a:schemeClr val="lt1">
            <a:alpha val="90000"/>
            <a:hueOff val="0"/>
            <a:satOff val="0"/>
            <a:lumOff val="0"/>
            <a:alphaOff val="0"/>
          </a:schemeClr>
        </a:solidFill>
        <a:ln w="6350" cap="flat" cmpd="sng" algn="ctr">
          <a:solidFill>
            <a:schemeClr val="bg1">
              <a:lumMod val="75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JM" sz="1400" b="1" kern="1200" dirty="0">
              <a:solidFill>
                <a:schemeClr val="tx1">
                  <a:lumMod val="85000"/>
                  <a:lumOff val="15000"/>
                </a:schemeClr>
              </a:solidFill>
              <a:latin typeface="PT Sans Narrow" pitchFamily="34" charset="0"/>
            </a:rPr>
            <a:t> focus</a:t>
          </a:r>
        </a:p>
      </dsp:txBody>
      <dsp:txXfrm>
        <a:off x="1103592" y="1381775"/>
        <a:ext cx="2366365" cy="310837"/>
      </dsp:txXfrm>
    </dsp:sp>
    <dsp:sp modelId="{80DAC230-F272-4940-A8D8-07B3F8C8868D}">
      <dsp:nvSpPr>
        <dsp:cNvPr id="0" name=""/>
        <dsp:cNvSpPr/>
      </dsp:nvSpPr>
      <dsp:spPr>
        <a:xfrm>
          <a:off x="361641" y="435453"/>
          <a:ext cx="725135" cy="1538252"/>
        </a:xfrm>
        <a:custGeom>
          <a:avLst/>
          <a:gdLst/>
          <a:ahLst/>
          <a:cxnLst/>
          <a:rect l="0" t="0" r="0" b="0"/>
          <a:pathLst>
            <a:path>
              <a:moveTo>
                <a:pt x="0" y="0"/>
              </a:moveTo>
              <a:lnTo>
                <a:pt x="0" y="1538252"/>
              </a:lnTo>
              <a:lnTo>
                <a:pt x="725135" y="153825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958B81-E0A8-41EF-A26B-783C7C70D8BC}">
      <dsp:nvSpPr>
        <dsp:cNvPr id="0" name=""/>
        <dsp:cNvSpPr/>
      </dsp:nvSpPr>
      <dsp:spPr>
        <a:xfrm>
          <a:off x="1086776" y="1800889"/>
          <a:ext cx="2399997" cy="345632"/>
        </a:xfrm>
        <a:prstGeom prst="roundRect">
          <a:avLst>
            <a:gd name="adj" fmla="val 10000"/>
          </a:avLst>
        </a:prstGeom>
        <a:solidFill>
          <a:schemeClr val="lt1">
            <a:alpha val="90000"/>
            <a:hueOff val="0"/>
            <a:satOff val="0"/>
            <a:lumOff val="0"/>
            <a:alphaOff val="0"/>
          </a:schemeClr>
        </a:solidFill>
        <a:ln w="6350" cap="flat" cmpd="sng" algn="ctr">
          <a:solidFill>
            <a:schemeClr val="bg1">
              <a:lumMod val="75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JM" sz="1400" b="1" kern="1200" dirty="0">
              <a:solidFill>
                <a:schemeClr val="tx1">
                  <a:lumMod val="85000"/>
                  <a:lumOff val="15000"/>
                </a:schemeClr>
              </a:solidFill>
              <a:latin typeface="PT Sans Narrow" pitchFamily="34" charset="0"/>
            </a:rPr>
            <a:t> </a:t>
          </a:r>
          <a:r>
            <a:rPr lang="en-JM" sz="1400" b="1" kern="1200" dirty="0" err="1">
              <a:solidFill>
                <a:schemeClr val="tx1">
                  <a:lumMod val="85000"/>
                  <a:lumOff val="15000"/>
                </a:schemeClr>
              </a:solidFill>
              <a:latin typeface="PT Sans Narrow" pitchFamily="34" charset="0"/>
            </a:rPr>
            <a:t>keyDown</a:t>
          </a:r>
          <a:r>
            <a:rPr lang="en-JM" sz="1400" b="1" kern="1200" dirty="0">
              <a:solidFill>
                <a:schemeClr val="tx1">
                  <a:lumMod val="85000"/>
                  <a:lumOff val="15000"/>
                </a:schemeClr>
              </a:solidFill>
              <a:latin typeface="PT Sans Narrow" pitchFamily="34" charset="0"/>
            </a:rPr>
            <a:t> / Up /Press</a:t>
          </a:r>
        </a:p>
      </dsp:txBody>
      <dsp:txXfrm>
        <a:off x="1096899" y="1811012"/>
        <a:ext cx="2379751" cy="325386"/>
      </dsp:txXfrm>
    </dsp:sp>
    <dsp:sp modelId="{4A12AA9F-3FB6-466B-A12F-E964F880CF4B}">
      <dsp:nvSpPr>
        <dsp:cNvPr id="0" name=""/>
        <dsp:cNvSpPr/>
      </dsp:nvSpPr>
      <dsp:spPr>
        <a:xfrm>
          <a:off x="361641" y="435453"/>
          <a:ext cx="725135" cy="1971891"/>
        </a:xfrm>
        <a:custGeom>
          <a:avLst/>
          <a:gdLst/>
          <a:ahLst/>
          <a:cxnLst/>
          <a:rect l="0" t="0" r="0" b="0"/>
          <a:pathLst>
            <a:path>
              <a:moveTo>
                <a:pt x="0" y="0"/>
              </a:moveTo>
              <a:lnTo>
                <a:pt x="0" y="1971891"/>
              </a:lnTo>
              <a:lnTo>
                <a:pt x="725135" y="1971891"/>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FD30489-D98C-4FD8-850F-5E4D8D8F9E70}">
      <dsp:nvSpPr>
        <dsp:cNvPr id="0" name=""/>
        <dsp:cNvSpPr/>
      </dsp:nvSpPr>
      <dsp:spPr>
        <a:xfrm>
          <a:off x="1086776" y="2237981"/>
          <a:ext cx="2399997" cy="338725"/>
        </a:xfrm>
        <a:prstGeom prst="roundRect">
          <a:avLst>
            <a:gd name="adj" fmla="val 10000"/>
          </a:avLst>
        </a:prstGeom>
        <a:solidFill>
          <a:schemeClr val="lt1">
            <a:alpha val="90000"/>
            <a:hueOff val="0"/>
            <a:satOff val="0"/>
            <a:lumOff val="0"/>
            <a:alphaOff val="0"/>
          </a:schemeClr>
        </a:solidFill>
        <a:ln w="6350" cap="flat" cmpd="sng" algn="ctr">
          <a:solidFill>
            <a:schemeClr val="bg1">
              <a:lumMod val="75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JM" sz="1400" b="1" kern="1200" dirty="0">
              <a:solidFill>
                <a:schemeClr val="tx1">
                  <a:lumMod val="85000"/>
                  <a:lumOff val="15000"/>
                </a:schemeClr>
              </a:solidFill>
              <a:latin typeface="PT Sans Narrow" pitchFamily="34" charset="0"/>
            </a:rPr>
            <a:t> change</a:t>
          </a:r>
        </a:p>
      </dsp:txBody>
      <dsp:txXfrm>
        <a:off x="1096697" y="2247902"/>
        <a:ext cx="2380155" cy="318883"/>
      </dsp:txXfrm>
    </dsp:sp>
    <dsp:sp modelId="{D2820F21-82A3-41EC-8768-C6A31DAFE555}">
      <dsp:nvSpPr>
        <dsp:cNvPr id="0" name=""/>
        <dsp:cNvSpPr/>
      </dsp:nvSpPr>
      <dsp:spPr>
        <a:xfrm>
          <a:off x="361641" y="435453"/>
          <a:ext cx="725135" cy="2400803"/>
        </a:xfrm>
        <a:custGeom>
          <a:avLst/>
          <a:gdLst/>
          <a:ahLst/>
          <a:cxnLst/>
          <a:rect l="0" t="0" r="0" b="0"/>
          <a:pathLst>
            <a:path>
              <a:moveTo>
                <a:pt x="0" y="0"/>
              </a:moveTo>
              <a:lnTo>
                <a:pt x="0" y="2400803"/>
              </a:lnTo>
              <a:lnTo>
                <a:pt x="725135" y="240080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E67018-0E2F-4CAC-88A2-14184A2326E4}">
      <dsp:nvSpPr>
        <dsp:cNvPr id="0" name=""/>
        <dsp:cNvSpPr/>
      </dsp:nvSpPr>
      <dsp:spPr>
        <a:xfrm>
          <a:off x="1086776" y="2668166"/>
          <a:ext cx="2399997" cy="336179"/>
        </a:xfrm>
        <a:prstGeom prst="roundRect">
          <a:avLst>
            <a:gd name="adj" fmla="val 10000"/>
          </a:avLst>
        </a:prstGeom>
        <a:solidFill>
          <a:schemeClr val="lt1">
            <a:alpha val="90000"/>
            <a:hueOff val="0"/>
            <a:satOff val="0"/>
            <a:lumOff val="0"/>
            <a:alphaOff val="0"/>
          </a:schemeClr>
        </a:solidFill>
        <a:ln w="6350" cap="flat" cmpd="sng" algn="ctr">
          <a:solidFill>
            <a:schemeClr val="bg1">
              <a:lumMod val="75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JM" sz="1400" b="1" kern="1200" dirty="0">
              <a:solidFill>
                <a:schemeClr val="tx1">
                  <a:lumMod val="85000"/>
                  <a:lumOff val="15000"/>
                </a:schemeClr>
              </a:solidFill>
              <a:latin typeface="PT Sans Narrow" pitchFamily="34" charset="0"/>
            </a:rPr>
            <a:t> blur</a:t>
          </a:r>
        </a:p>
      </dsp:txBody>
      <dsp:txXfrm>
        <a:off x="1096622" y="2678012"/>
        <a:ext cx="2380305" cy="316487"/>
      </dsp:txXfrm>
    </dsp:sp>
    <dsp:sp modelId="{E177F7EF-6DCC-4A91-AA83-CA92764CB063}">
      <dsp:nvSpPr>
        <dsp:cNvPr id="0" name=""/>
        <dsp:cNvSpPr/>
      </dsp:nvSpPr>
      <dsp:spPr>
        <a:xfrm>
          <a:off x="361641" y="435453"/>
          <a:ext cx="725135" cy="2827454"/>
        </a:xfrm>
        <a:custGeom>
          <a:avLst/>
          <a:gdLst/>
          <a:ahLst/>
          <a:cxnLst/>
          <a:rect l="0" t="0" r="0" b="0"/>
          <a:pathLst>
            <a:path>
              <a:moveTo>
                <a:pt x="0" y="0"/>
              </a:moveTo>
              <a:lnTo>
                <a:pt x="0" y="2827454"/>
              </a:lnTo>
              <a:lnTo>
                <a:pt x="725135" y="282745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6D6C1D8-C4E6-418B-BBD9-6D80D1D3B716}">
      <dsp:nvSpPr>
        <dsp:cNvPr id="0" name=""/>
        <dsp:cNvSpPr/>
      </dsp:nvSpPr>
      <dsp:spPr>
        <a:xfrm>
          <a:off x="1086776" y="3096815"/>
          <a:ext cx="2399997" cy="332184"/>
        </a:xfrm>
        <a:prstGeom prst="roundRect">
          <a:avLst/>
        </a:prstGeom>
        <a:solidFill>
          <a:schemeClr val="lt1">
            <a:alpha val="90000"/>
            <a:hueOff val="0"/>
            <a:satOff val="0"/>
            <a:lumOff val="0"/>
            <a:alphaOff val="0"/>
          </a:schemeClr>
        </a:solidFill>
        <a:ln w="6350" cap="flat" cmpd="sng" algn="ctr">
          <a:solidFill>
            <a:schemeClr val="bg1">
              <a:lumMod val="75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JM" sz="1400" b="1" kern="1200" dirty="0">
              <a:solidFill>
                <a:srgbClr val="009AD0"/>
              </a:solidFill>
              <a:latin typeface="PT Sans Narrow" pitchFamily="34" charset="0"/>
            </a:rPr>
            <a:t>unload</a:t>
          </a:r>
        </a:p>
      </dsp:txBody>
      <dsp:txXfrm>
        <a:off x="1102992" y="3113031"/>
        <a:ext cx="2367565" cy="29975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2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99B94CFA-A4C9-42DC-927B-C4E25B6E01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C23CEE5E-F628-4BC0-A466-A5F04A9E150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F56EFA5-28A5-4524-AF12-9AE8107E1E16}" type="datetimeFigureOut">
              <a:rPr lang="fr-FR" smtClean="0"/>
              <a:pPr/>
              <a:t>22/06/2020</a:t>
            </a:fld>
            <a:endParaRPr lang="fr-FR"/>
          </a:p>
        </p:txBody>
      </p:sp>
      <p:sp>
        <p:nvSpPr>
          <p:cNvPr id="4" name="Espace réservé du pied de page 3">
            <a:extLst>
              <a:ext uri="{FF2B5EF4-FFF2-40B4-BE49-F238E27FC236}">
                <a16:creationId xmlns:a16="http://schemas.microsoft.com/office/drawing/2014/main" id="{A3521978-02AF-4C43-B1D3-2B0809B5B99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942BCE26-78CF-437B-A316-B0A0B02AAD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E7BC7A7-E216-4AA7-8517-AFE78EE25DFF}" type="slidenum">
              <a:rPr lang="fr-FR" smtClean="0"/>
              <a:pPr/>
              <a:t>‹N°›</a:t>
            </a:fld>
            <a:endParaRPr lang="fr-FR"/>
          </a:p>
        </p:txBody>
      </p:sp>
    </p:spTree>
    <p:extLst>
      <p:ext uri="{BB962C8B-B14F-4D97-AF65-F5344CB8AC3E}">
        <p14:creationId xmlns:p14="http://schemas.microsoft.com/office/powerpoint/2010/main" val="3520797889"/>
      </p:ext>
    </p:extLst>
  </p:cSld>
  <p:clrMap bg1="lt1" tx1="dk1" bg2="lt2" tx2="dk2" accent1="accent1" accent2="accent2" accent3="accent3" accent4="accent4" accent5="accent5" accent6="accent6" hlink="hlink" folHlink="folHlink"/>
</p:handoutMaster>
</file>

<file path=ppt/media/audio1.bin>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eg>
</file>

<file path=ppt/media/image63.jpeg>
</file>

<file path=ppt/media/image64.png>
</file>

<file path=ppt/media/image65.jpeg>
</file>

<file path=ppt/media/image66.png>
</file>

<file path=ppt/media/image67.jpeg>
</file>

<file path=ppt/media/image68.png>
</file>

<file path=ppt/media/image69.png>
</file>

<file path=ppt/media/image7.png>
</file>

<file path=ppt/media/image70.png>
</file>

<file path=ppt/media/image71.pn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404C3B-4F20-4A83-9D90-0581DE2F00A4}" type="datetimeFigureOut">
              <a:rPr lang="fr-FR" smtClean="0"/>
              <a:pPr/>
              <a:t>22/06/2020</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F37B03-BCE5-4384-84A0-9FF687F53F37}" type="slidenum">
              <a:rPr lang="fr-FR" smtClean="0"/>
              <a:pPr/>
              <a:t>‹N°›</a:t>
            </a:fld>
            <a:endParaRPr lang="fr-FR"/>
          </a:p>
        </p:txBody>
      </p:sp>
    </p:spTree>
    <p:extLst>
      <p:ext uri="{BB962C8B-B14F-4D97-AF65-F5344CB8AC3E}">
        <p14:creationId xmlns:p14="http://schemas.microsoft.com/office/powerpoint/2010/main" val="12583898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3" Type="http://schemas.openxmlformats.org/officeDocument/2006/relationships/hyperlink" Target="https://developer.mozilla.org/fr/docs/Web/API/Fetch_API/Using_Fetch" TargetMode="External"/><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a:t>
            </a:fld>
            <a:endParaRPr lang="fr-FR"/>
          </a:p>
        </p:txBody>
      </p:sp>
    </p:spTree>
    <p:extLst>
      <p:ext uri="{BB962C8B-B14F-4D97-AF65-F5344CB8AC3E}">
        <p14:creationId xmlns:p14="http://schemas.microsoft.com/office/powerpoint/2010/main" val="29419821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176131"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dirty="0"/>
          </a:p>
        </p:txBody>
      </p:sp>
      <p:sp>
        <p:nvSpPr>
          <p:cNvPr id="4" name="Espace réservé du numéro de diapositive 3"/>
          <p:cNvSpPr>
            <a:spLocks noGrp="1"/>
          </p:cNvSpPr>
          <p:nvPr>
            <p:ph type="sldNum" sz="quarter" idx="5"/>
          </p:nvPr>
        </p:nvSpPr>
        <p:spPr/>
        <p:txBody>
          <a:bodyPr/>
          <a:lstStyle/>
          <a:p>
            <a:pPr>
              <a:defRPr/>
            </a:pPr>
            <a:fld id="{1CD708BD-1184-4D49-9C42-36914A293359}" type="slidenum">
              <a:rPr lang="en-JM" smtClean="0"/>
              <a:pPr>
                <a:defRPr/>
              </a:pPr>
              <a:t>10</a:t>
            </a:fld>
            <a:endParaRPr lang="en-JM"/>
          </a:p>
        </p:txBody>
      </p:sp>
    </p:spTree>
    <p:extLst>
      <p:ext uri="{BB962C8B-B14F-4D97-AF65-F5344CB8AC3E}">
        <p14:creationId xmlns:p14="http://schemas.microsoft.com/office/powerpoint/2010/main" val="258563989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15043"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0DC6D663-BF20-4F54-B26B-5B911D48934F}" type="slidenum">
              <a:rPr lang="en-JM" smtClean="0"/>
              <a:pPr>
                <a:defRPr/>
              </a:pPr>
              <a:t>102</a:t>
            </a:fld>
            <a:endParaRPr lang="en-JM"/>
          </a:p>
        </p:txBody>
      </p:sp>
    </p:spTree>
    <p:extLst>
      <p:ext uri="{BB962C8B-B14F-4D97-AF65-F5344CB8AC3E}">
        <p14:creationId xmlns:p14="http://schemas.microsoft.com/office/powerpoint/2010/main" val="34639224"/>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1606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sz="700" b="1" dirty="0"/>
              <a:t>Fonctions/Classes globales (native ou </a:t>
            </a:r>
            <a:r>
              <a:rPr lang="fr-FR" sz="700" b="1" dirty="0" err="1"/>
              <a:t>built</a:t>
            </a:r>
            <a:r>
              <a:rPr lang="fr-FR" sz="700" b="1" dirty="0"/>
              <a:t>-in)</a:t>
            </a:r>
          </a:p>
          <a:p>
            <a:endParaRPr lang="fr-FR" sz="700" dirty="0">
              <a:ea typeface="MS Mincho" pitchFamily="49" charset="-128"/>
            </a:endParaRPr>
          </a:p>
          <a:p>
            <a:r>
              <a:rPr lang="fr-FR" sz="700" dirty="0">
                <a:ea typeface="MS Mincho" pitchFamily="49" charset="-128"/>
              </a:rPr>
              <a:t>- Certains objets, classes et fonctions sont </a:t>
            </a:r>
            <a:r>
              <a:rPr lang="fr-FR" sz="700" dirty="0" err="1">
                <a:ea typeface="MS Mincho" pitchFamily="49" charset="-128"/>
              </a:rPr>
              <a:t>built</a:t>
            </a:r>
            <a:r>
              <a:rPr lang="fr-FR" sz="700" dirty="0">
                <a:ea typeface="MS Mincho" pitchFamily="49" charset="-128"/>
              </a:rPr>
              <a:t>-in, c’est à dire intégrées nativement à JS. C’est le cas de </a:t>
            </a:r>
            <a:r>
              <a:rPr lang="fr-FR" sz="700" dirty="0" err="1">
                <a:ea typeface="MS Mincho" pitchFamily="49" charset="-128"/>
              </a:rPr>
              <a:t>Boolean</a:t>
            </a:r>
            <a:r>
              <a:rPr lang="fr-FR" sz="700" dirty="0">
                <a:ea typeface="MS Mincho" pitchFamily="49" charset="-128"/>
              </a:rPr>
              <a:t>, </a:t>
            </a:r>
            <a:r>
              <a:rPr lang="fr-FR" sz="700" dirty="0" err="1">
                <a:ea typeface="MS Mincho" pitchFamily="49" charset="-128"/>
              </a:rPr>
              <a:t>Number</a:t>
            </a:r>
            <a:r>
              <a:rPr lang="fr-FR" sz="700" dirty="0">
                <a:ea typeface="MS Mincho" pitchFamily="49" charset="-128"/>
              </a:rPr>
              <a:t>, String, </a:t>
            </a:r>
            <a:r>
              <a:rPr lang="fr-FR" sz="700" dirty="0" err="1">
                <a:ea typeface="MS Mincho" pitchFamily="49" charset="-128"/>
              </a:rPr>
              <a:t>undefined</a:t>
            </a:r>
            <a:r>
              <a:rPr lang="fr-FR" sz="700" dirty="0">
                <a:ea typeface="MS Mincho" pitchFamily="49" charset="-128"/>
              </a:rPr>
              <a:t>…</a:t>
            </a:r>
            <a:br>
              <a:rPr lang="fr-FR" sz="700" dirty="0">
                <a:ea typeface="MS Mincho" pitchFamily="49" charset="-128"/>
              </a:rPr>
            </a:br>
            <a:r>
              <a:rPr lang="fr-FR" sz="700" dirty="0">
                <a:ea typeface="MS Mincho" pitchFamily="49" charset="-128"/>
              </a:rPr>
              <a:t>Les fonctions </a:t>
            </a:r>
            <a:r>
              <a:rPr lang="fr-FR" sz="700" dirty="0" err="1">
                <a:ea typeface="MS Mincho" pitchFamily="49" charset="-128"/>
              </a:rPr>
              <a:t>built</a:t>
            </a:r>
            <a:r>
              <a:rPr lang="fr-FR" sz="700" dirty="0">
                <a:ea typeface="MS Mincho" pitchFamily="49" charset="-128"/>
              </a:rPr>
              <a:t>-in sont accessibles partout et n’ont pas de propriétaire.</a:t>
            </a:r>
          </a:p>
          <a:p>
            <a:endParaRPr lang="fr-FR" sz="700" dirty="0">
              <a:ea typeface="MS Mincho" pitchFamily="49" charset="-128"/>
            </a:endParaRPr>
          </a:p>
          <a:p>
            <a:r>
              <a:rPr lang="fr-FR" sz="700" dirty="0">
                <a:ea typeface="MS Mincho" pitchFamily="49" charset="-128"/>
              </a:rPr>
              <a:t>- Les fonctions </a:t>
            </a:r>
            <a:r>
              <a:rPr lang="fr-FR" sz="700" dirty="0" err="1">
                <a:ea typeface="MS Mincho" pitchFamily="49" charset="-128"/>
              </a:rPr>
              <a:t>parseInt</a:t>
            </a:r>
            <a:r>
              <a:rPr lang="fr-FR" sz="700" dirty="0">
                <a:ea typeface="MS Mincho" pitchFamily="49" charset="-128"/>
              </a:rPr>
              <a:t> et </a:t>
            </a:r>
            <a:r>
              <a:rPr lang="fr-FR" sz="700" dirty="0" err="1">
                <a:ea typeface="MS Mincho" pitchFamily="49" charset="-128"/>
              </a:rPr>
              <a:t>parseFloat</a:t>
            </a:r>
            <a:r>
              <a:rPr lang="fr-FR" sz="700" dirty="0">
                <a:ea typeface="MS Mincho" pitchFamily="49" charset="-128"/>
              </a:rPr>
              <a:t> sont </a:t>
            </a:r>
            <a:r>
              <a:rPr lang="fr-FR" sz="700" dirty="0" err="1">
                <a:ea typeface="MS Mincho" pitchFamily="49" charset="-128"/>
              </a:rPr>
              <a:t>Built</a:t>
            </a:r>
            <a:r>
              <a:rPr lang="fr-FR" sz="700" dirty="0">
                <a:ea typeface="MS Mincho" pitchFamily="49" charset="-128"/>
              </a:rPr>
              <a:t>-in. « </a:t>
            </a:r>
            <a:r>
              <a:rPr lang="fr-FR" sz="700" dirty="0" err="1">
                <a:ea typeface="MS Mincho" pitchFamily="49" charset="-128"/>
              </a:rPr>
              <a:t>parseInt</a:t>
            </a:r>
            <a:r>
              <a:rPr lang="fr-FR" sz="700" dirty="0">
                <a:ea typeface="MS Mincho" pitchFamily="49" charset="-128"/>
              </a:rPr>
              <a:t> » renvoie un entier sur la base d’une chaîne (interprétée) et d’une base mathématique (ex: base 10 ou base 16). </a:t>
            </a:r>
            <a:r>
              <a:rPr lang="fr-FR" sz="700" u="sng" dirty="0">
                <a:ea typeface="MS Mincho" pitchFamily="49" charset="-128"/>
              </a:rPr>
              <a:t>Ex:</a:t>
            </a:r>
            <a:r>
              <a:rPr lang="fr-FR" sz="700" dirty="0">
                <a:ea typeface="MS Mincho" pitchFamily="49" charset="-128"/>
              </a:rPr>
              <a:t> « </a:t>
            </a:r>
            <a:r>
              <a:rPr lang="fr-FR" sz="700" dirty="0" err="1">
                <a:ea typeface="MS Mincho" pitchFamily="49" charset="-128"/>
              </a:rPr>
              <a:t>parseInt</a:t>
            </a:r>
            <a:r>
              <a:rPr lang="fr-FR" sz="700" dirty="0">
                <a:ea typeface="MS Mincho" pitchFamily="49" charset="-128"/>
              </a:rPr>
              <a:t>('152.25', 10); » renvoie « 152 » et  « </a:t>
            </a:r>
            <a:r>
              <a:rPr lang="fr-FR" sz="700" dirty="0" err="1">
                <a:ea typeface="MS Mincho" pitchFamily="49" charset="-128"/>
              </a:rPr>
              <a:t>parseInt</a:t>
            </a:r>
            <a:r>
              <a:rPr lang="fr-FR" sz="700" dirty="0">
                <a:ea typeface="MS Mincho" pitchFamily="49" charset="-128"/>
              </a:rPr>
              <a:t>( '0xA1'); » renvoie « 161 ».</a:t>
            </a:r>
          </a:p>
          <a:p>
            <a:endParaRPr lang="fr-FR" sz="700" dirty="0">
              <a:ea typeface="MS Mincho" pitchFamily="49" charset="-128"/>
            </a:endParaRPr>
          </a:p>
          <a:p>
            <a:r>
              <a:rPr lang="fr-FR" sz="700" u="sng" dirty="0">
                <a:ea typeface="MS Mincho" pitchFamily="49" charset="-128"/>
              </a:rPr>
              <a:t>Remarques:</a:t>
            </a:r>
            <a:r>
              <a:rPr lang="fr-FR" sz="700" dirty="0">
                <a:ea typeface="MS Mincho" pitchFamily="49" charset="-128"/>
              </a:rPr>
              <a:t> les chaînes commençant par « 0x » sont interprétés en base 16 par défaut, celles commençant par 0 comme de l’octal (d’où certains déboires parfois avec les dates), les autres en base 10.</a:t>
            </a:r>
          </a:p>
          <a:p>
            <a:endParaRPr lang="fr-FR" sz="700" dirty="0"/>
          </a:p>
        </p:txBody>
      </p:sp>
      <p:sp>
        <p:nvSpPr>
          <p:cNvPr id="4" name="Espace réservé du numéro de diapositive 3"/>
          <p:cNvSpPr>
            <a:spLocks noGrp="1"/>
          </p:cNvSpPr>
          <p:nvPr>
            <p:ph type="sldNum" sz="quarter" idx="5"/>
          </p:nvPr>
        </p:nvSpPr>
        <p:spPr/>
        <p:txBody>
          <a:bodyPr/>
          <a:lstStyle/>
          <a:p>
            <a:pPr>
              <a:defRPr/>
            </a:pPr>
            <a:fld id="{3B088763-03A4-40AF-A80F-62BBB32C11D0}" type="slidenum">
              <a:rPr lang="en-JM" smtClean="0"/>
              <a:pPr>
                <a:defRPr/>
              </a:pPr>
              <a:t>103</a:t>
            </a:fld>
            <a:endParaRPr lang="en-JM"/>
          </a:p>
        </p:txBody>
      </p:sp>
    </p:spTree>
    <p:extLst>
      <p:ext uri="{BB962C8B-B14F-4D97-AF65-F5344CB8AC3E}">
        <p14:creationId xmlns:p14="http://schemas.microsoft.com/office/powerpoint/2010/main" val="1399360343"/>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17091"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DEE71791-C2CE-42EE-8970-AF5E49097AFB}" type="slidenum">
              <a:rPr lang="en-JM" smtClean="0"/>
              <a:pPr>
                <a:defRPr/>
              </a:pPr>
              <a:t>104</a:t>
            </a:fld>
            <a:endParaRPr lang="en-JM"/>
          </a:p>
        </p:txBody>
      </p:sp>
    </p:spTree>
    <p:extLst>
      <p:ext uri="{BB962C8B-B14F-4D97-AF65-F5344CB8AC3E}">
        <p14:creationId xmlns:p14="http://schemas.microsoft.com/office/powerpoint/2010/main" val="3463370572"/>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125955" name="Espace réservé des commentaires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normAutofit/>
          </a:bodyPr>
          <a:lstStyle/>
          <a:p>
            <a:pPr>
              <a:defRPr/>
            </a:pPr>
            <a:r>
              <a:rPr lang="fr-FR" sz="700" b="1" dirty="0">
                <a:ea typeface="MS Mincho" pitchFamily="49" charset="-128"/>
              </a:rPr>
              <a:t>PRECISIONS</a:t>
            </a:r>
          </a:p>
          <a:p>
            <a:pPr>
              <a:defRPr/>
            </a:pPr>
            <a:endParaRPr lang="fr-FR" sz="700" dirty="0">
              <a:ea typeface="MS Mincho" pitchFamily="49" charset="-128"/>
            </a:endParaRPr>
          </a:p>
          <a:p>
            <a:pPr>
              <a:defRPr/>
            </a:pPr>
            <a:r>
              <a:rPr lang="fr-FR" sz="700" dirty="0">
                <a:ea typeface="MS Mincho" pitchFamily="49" charset="-128"/>
              </a:rPr>
              <a:t>- L’objet </a:t>
            </a:r>
            <a:r>
              <a:rPr lang="fr-FR" sz="700" dirty="0" err="1">
                <a:ea typeface="MS Mincho" pitchFamily="49" charset="-128"/>
              </a:rPr>
              <a:t>screen</a:t>
            </a:r>
            <a:r>
              <a:rPr lang="fr-FR" sz="700" dirty="0">
                <a:ea typeface="MS Mincho" pitchFamily="49" charset="-128"/>
              </a:rPr>
              <a:t> correspond à l’écran de l’internaute, on peut par exemple récupérer </a:t>
            </a:r>
            <a:r>
              <a:rPr lang="fr-FR" sz="700" dirty="0" err="1">
                <a:ea typeface="MS Mincho" pitchFamily="49" charset="-128"/>
              </a:rPr>
              <a:t>screen.width</a:t>
            </a:r>
            <a:r>
              <a:rPr lang="fr-FR" sz="700" dirty="0">
                <a:ea typeface="MS Mincho" pitchFamily="49" charset="-128"/>
              </a:rPr>
              <a:t>, </a:t>
            </a:r>
            <a:r>
              <a:rPr lang="fr-FR" sz="700" dirty="0" err="1">
                <a:ea typeface="MS Mincho" pitchFamily="49" charset="-128"/>
              </a:rPr>
              <a:t>screen.height</a:t>
            </a:r>
            <a:r>
              <a:rPr lang="fr-FR" sz="700" dirty="0">
                <a:ea typeface="MS Mincho" pitchFamily="49" charset="-128"/>
              </a:rPr>
              <a:t> pour connaître sa résolution</a:t>
            </a:r>
          </a:p>
          <a:p>
            <a:pPr>
              <a:defRPr/>
            </a:pPr>
            <a:endParaRPr lang="fr-FR" sz="700" dirty="0">
              <a:ea typeface="MS Mincho" pitchFamily="49" charset="-128"/>
            </a:endParaRPr>
          </a:p>
          <a:p>
            <a:pPr>
              <a:defRPr/>
            </a:pPr>
            <a:r>
              <a:rPr lang="fr-FR" sz="700" dirty="0">
                <a:ea typeface="MS Mincho" pitchFamily="49" charset="-128"/>
              </a:rPr>
              <a:t>- L’objet </a:t>
            </a:r>
            <a:r>
              <a:rPr lang="fr-FR" sz="700" dirty="0" err="1">
                <a:ea typeface="MS Mincho" pitchFamily="49" charset="-128"/>
              </a:rPr>
              <a:t>navigator</a:t>
            </a:r>
            <a:r>
              <a:rPr lang="fr-FR" sz="700" dirty="0">
                <a:ea typeface="MS Mincho" pitchFamily="49" charset="-128"/>
              </a:rPr>
              <a:t> correspond au navigateur de l’internaute (MSIE, </a:t>
            </a:r>
            <a:r>
              <a:rPr lang="fr-FR" sz="700" dirty="0" err="1">
                <a:ea typeface="MS Mincho" pitchFamily="49" charset="-128"/>
              </a:rPr>
              <a:t>MFF</a:t>
            </a:r>
            <a:r>
              <a:rPr lang="fr-FR" sz="700" dirty="0">
                <a:ea typeface="MS Mincho" pitchFamily="49" charset="-128"/>
              </a:rPr>
              <a:t>), on peut récupérer des informations de paramétrage afin de personnaliser (si besoin) le code. </a:t>
            </a:r>
            <a:r>
              <a:rPr lang="fr-FR" sz="700" u="sng" dirty="0">
                <a:ea typeface="MS Mincho" pitchFamily="49" charset="-128"/>
              </a:rPr>
              <a:t>Ex:</a:t>
            </a:r>
            <a:br>
              <a:rPr lang="fr-FR" sz="700" dirty="0">
                <a:ea typeface="MS Mincho" pitchFamily="49" charset="-128"/>
              </a:rPr>
            </a:br>
            <a:r>
              <a:rPr lang="fr-FR" sz="700" dirty="0">
                <a:ea typeface="MS Mincho" pitchFamily="49" charset="-128"/>
              </a:rPr>
              <a:t>« </a:t>
            </a:r>
            <a:r>
              <a:rPr lang="fr-FR" sz="700" dirty="0" err="1">
                <a:ea typeface="MS Mincho" pitchFamily="49" charset="-128"/>
              </a:rPr>
              <a:t>navigator.javaEnabled</a:t>
            </a:r>
            <a:r>
              <a:rPr lang="fr-FR" sz="700" dirty="0">
                <a:ea typeface="MS Mincho" pitchFamily="49" charset="-128"/>
              </a:rPr>
              <a:t>(); » permet de savoir s’il y a une </a:t>
            </a:r>
            <a:r>
              <a:rPr lang="fr-FR" sz="700" dirty="0" err="1">
                <a:ea typeface="MS Mincho" pitchFamily="49" charset="-128"/>
              </a:rPr>
              <a:t>JVM</a:t>
            </a:r>
            <a:br>
              <a:rPr lang="fr-FR" sz="700" dirty="0">
                <a:ea typeface="MS Mincho" pitchFamily="49" charset="-128"/>
              </a:rPr>
            </a:br>
            <a:r>
              <a:rPr lang="fr-FR" sz="700" dirty="0">
                <a:ea typeface="MS Mincho" pitchFamily="49" charset="-128"/>
              </a:rPr>
              <a:t>« </a:t>
            </a:r>
            <a:r>
              <a:rPr lang="fr-FR" sz="700" dirty="0" err="1">
                <a:ea typeface="MS Mincho" pitchFamily="49" charset="-128"/>
              </a:rPr>
              <a:t>navigator.appName.indexOf</a:t>
            </a:r>
            <a:r>
              <a:rPr lang="fr-FR" sz="700" dirty="0">
                <a:ea typeface="MS Mincho" pitchFamily="49" charset="-128"/>
              </a:rPr>
              <a:t>("Netscape"); » pour ce type de navigateur</a:t>
            </a:r>
          </a:p>
          <a:p>
            <a:pPr>
              <a:defRPr/>
            </a:pPr>
            <a:endParaRPr lang="fr-FR" sz="700" dirty="0">
              <a:ea typeface="MS Mincho" pitchFamily="49" charset="-128"/>
            </a:endParaRPr>
          </a:p>
          <a:p>
            <a:pPr marL="158247" indent="-158247">
              <a:buFontTx/>
              <a:buChar char="-"/>
              <a:defRPr/>
            </a:pPr>
            <a:r>
              <a:rPr lang="fr-FR" sz="700" dirty="0">
                <a:ea typeface="MS Mincho" pitchFamily="49" charset="-128"/>
              </a:rPr>
              <a:t>L’objet </a:t>
            </a:r>
            <a:r>
              <a:rPr lang="fr-FR" sz="700" dirty="0" err="1">
                <a:ea typeface="MS Mincho" pitchFamily="49" charset="-128"/>
              </a:rPr>
              <a:t>window</a:t>
            </a:r>
            <a:r>
              <a:rPr lang="fr-FR" sz="700" dirty="0">
                <a:ea typeface="MS Mincho" pitchFamily="49" charset="-128"/>
              </a:rPr>
              <a:t> correspond à la fenêtre courante (frame si </a:t>
            </a:r>
            <a:r>
              <a:rPr lang="fr-FR" sz="700" dirty="0" err="1">
                <a:ea typeface="MS Mincho" pitchFamily="49" charset="-128"/>
              </a:rPr>
              <a:t>frameset</a:t>
            </a:r>
            <a:r>
              <a:rPr lang="fr-FR" sz="700" dirty="0">
                <a:ea typeface="MS Mincho" pitchFamily="49" charset="-128"/>
              </a:rPr>
              <a:t>), on peut par exemple récupérer l’URL (pratique pour la méthode </a:t>
            </a:r>
            <a:r>
              <a:rPr lang="fr-FR" sz="700" dirty="0" err="1">
                <a:ea typeface="MS Mincho" pitchFamily="49" charset="-128"/>
              </a:rPr>
              <a:t>GET</a:t>
            </a:r>
            <a:r>
              <a:rPr lang="fr-FR" sz="700" dirty="0">
                <a:ea typeface="MS Mincho" pitchFamily="49" charset="-128"/>
              </a:rPr>
              <a:t>),</a:t>
            </a:r>
            <a:br>
              <a:rPr lang="fr-FR" sz="700" dirty="0">
                <a:ea typeface="MS Mincho" pitchFamily="49" charset="-128"/>
              </a:rPr>
            </a:br>
            <a:r>
              <a:rPr lang="fr-FR" sz="700" u="sng" dirty="0">
                <a:ea typeface="MS Mincho" pitchFamily="49" charset="-128"/>
              </a:rPr>
              <a:t>ex:</a:t>
            </a:r>
            <a:r>
              <a:rPr lang="fr-FR" sz="700" dirty="0">
                <a:ea typeface="MS Mincho" pitchFamily="49" charset="-128"/>
              </a:rPr>
              <a:t> « </a:t>
            </a:r>
            <a:r>
              <a:rPr lang="fr-FR" sz="700" dirty="0" err="1">
                <a:ea typeface="MS Mincho" pitchFamily="49" charset="-128"/>
              </a:rPr>
              <a:t>window.location</a:t>
            </a:r>
            <a:r>
              <a:rPr lang="fr-FR" sz="700" dirty="0">
                <a:ea typeface="MS Mincho" pitchFamily="49" charset="-128"/>
              </a:rPr>
              <a:t> » et « </a:t>
            </a:r>
            <a:r>
              <a:rPr lang="fr-FR" sz="700" dirty="0" err="1">
                <a:ea typeface="MS Mincho" pitchFamily="49" charset="-128"/>
              </a:rPr>
              <a:t>window.location.search</a:t>
            </a:r>
            <a:r>
              <a:rPr lang="fr-FR" sz="700" dirty="0">
                <a:ea typeface="MS Mincho" pitchFamily="49" charset="-128"/>
              </a:rPr>
              <a:t> »</a:t>
            </a:r>
            <a:br>
              <a:rPr lang="fr-FR" sz="700" dirty="0">
                <a:ea typeface="MS Mincho" pitchFamily="49" charset="-128"/>
              </a:rPr>
            </a:br>
            <a:r>
              <a:rPr lang="fr-FR" sz="700" dirty="0">
                <a:ea typeface="MS Mincho" pitchFamily="49" charset="-128"/>
              </a:rPr>
              <a:t>[</a:t>
            </a:r>
            <a:r>
              <a:rPr lang="fr-FR" sz="700" dirty="0" err="1">
                <a:ea typeface="MS Mincho" pitchFamily="49" charset="-128"/>
              </a:rPr>
              <a:t>window</a:t>
            </a:r>
            <a:r>
              <a:rPr lang="fr-FR" sz="700" dirty="0">
                <a:ea typeface="MS Mincho" pitchFamily="49" charset="-128"/>
              </a:rPr>
              <a:t>.]</a:t>
            </a:r>
            <a:r>
              <a:rPr lang="fr-FR" sz="700" dirty="0" err="1">
                <a:ea typeface="MS Mincho" pitchFamily="49" charset="-128"/>
              </a:rPr>
              <a:t>alert</a:t>
            </a:r>
            <a:r>
              <a:rPr lang="fr-FR" sz="700" dirty="0">
                <a:ea typeface="MS Mincho" pitchFamily="49" charset="-128"/>
              </a:rPr>
              <a:t>('</a:t>
            </a:r>
            <a:r>
              <a:rPr lang="fr-FR" sz="700" u="sng" dirty="0">
                <a:ea typeface="MS Mincho" pitchFamily="49" charset="-128"/>
              </a:rPr>
              <a:t>message</a:t>
            </a:r>
            <a:r>
              <a:rPr lang="fr-FR" sz="700" dirty="0">
                <a:ea typeface="MS Mincho" pitchFamily="49" charset="-128"/>
              </a:rPr>
              <a:t>'); pour afficher un message dans une </a:t>
            </a:r>
            <a:r>
              <a:rPr lang="fr-FR" sz="700" dirty="0" err="1">
                <a:ea typeface="MS Mincho" pitchFamily="49" charset="-128"/>
              </a:rPr>
              <a:t>dialogbox</a:t>
            </a:r>
            <a:br>
              <a:rPr lang="fr-FR" sz="700" dirty="0">
                <a:ea typeface="MS Mincho" pitchFamily="49" charset="-128"/>
              </a:rPr>
            </a:br>
            <a:r>
              <a:rPr lang="fr-FR" sz="700" dirty="0">
                <a:ea typeface="MS Mincho" pitchFamily="49" charset="-128"/>
              </a:rPr>
              <a:t>[</a:t>
            </a:r>
            <a:r>
              <a:rPr lang="fr-FR" sz="700" dirty="0" err="1">
                <a:ea typeface="MS Mincho" pitchFamily="49" charset="-128"/>
              </a:rPr>
              <a:t>window</a:t>
            </a:r>
            <a:r>
              <a:rPr lang="fr-FR" sz="700" dirty="0">
                <a:ea typeface="MS Mincho" pitchFamily="49" charset="-128"/>
              </a:rPr>
              <a:t>.]</a:t>
            </a:r>
            <a:r>
              <a:rPr lang="fr-FR" sz="700" dirty="0" err="1">
                <a:ea typeface="MS Mincho" pitchFamily="49" charset="-128"/>
              </a:rPr>
              <a:t>history</a:t>
            </a:r>
            <a:r>
              <a:rPr lang="fr-FR" sz="700" dirty="0">
                <a:ea typeface="MS Mincho" pitchFamily="49" charset="-128"/>
              </a:rPr>
              <a:t>[.go(-1)]; pour revenir 1 action en arrière</a:t>
            </a:r>
            <a:br>
              <a:rPr lang="fr-FR" sz="700" dirty="0">
                <a:ea typeface="MS Mincho" pitchFamily="49" charset="-128"/>
              </a:rPr>
            </a:br>
            <a:r>
              <a:rPr lang="fr-FR" sz="700" dirty="0">
                <a:ea typeface="MS Mincho" pitchFamily="49" charset="-128"/>
              </a:rPr>
              <a:t>[</a:t>
            </a:r>
            <a:r>
              <a:rPr lang="fr-FR" sz="700" dirty="0" err="1">
                <a:ea typeface="MS Mincho" pitchFamily="49" charset="-128"/>
              </a:rPr>
              <a:t>window</a:t>
            </a:r>
            <a:r>
              <a:rPr lang="fr-FR" sz="700" dirty="0">
                <a:ea typeface="MS Mincho" pitchFamily="49" charset="-128"/>
              </a:rPr>
              <a:t>.]close(); pour fermer la fenêtre courante</a:t>
            </a:r>
            <a:br>
              <a:rPr lang="fr-FR" sz="700" dirty="0">
                <a:ea typeface="MS Mincho" pitchFamily="49" charset="-128"/>
              </a:rPr>
            </a:br>
            <a:r>
              <a:rPr lang="fr-FR" sz="700" dirty="0" err="1">
                <a:ea typeface="MS Mincho" pitchFamily="49" charset="-128"/>
              </a:rPr>
              <a:t>window.open</a:t>
            </a:r>
            <a:r>
              <a:rPr lang="fr-FR" sz="700" dirty="0">
                <a:ea typeface="MS Mincho" pitchFamily="49" charset="-128"/>
              </a:rPr>
              <a:t>(</a:t>
            </a:r>
            <a:r>
              <a:rPr lang="fr-FR" sz="700" u="sng" dirty="0" err="1">
                <a:ea typeface="MS Mincho" pitchFamily="49" charset="-128"/>
              </a:rPr>
              <a:t>URL</a:t>
            </a:r>
            <a:r>
              <a:rPr lang="fr-FR" sz="700" dirty="0" err="1">
                <a:ea typeface="MS Mincho" pitchFamily="49" charset="-128"/>
              </a:rPr>
              <a:t>,</a:t>
            </a:r>
            <a:r>
              <a:rPr lang="fr-FR" sz="700" u="sng" dirty="0" err="1">
                <a:ea typeface="MS Mincho" pitchFamily="49" charset="-128"/>
              </a:rPr>
              <a:t>nom_frame</a:t>
            </a:r>
            <a:r>
              <a:rPr lang="fr-FR" sz="700" dirty="0" err="1">
                <a:ea typeface="MS Mincho" pitchFamily="49" charset="-128"/>
              </a:rPr>
              <a:t>,</a:t>
            </a:r>
            <a:r>
              <a:rPr lang="fr-FR" sz="700" u="sng" dirty="0" err="1">
                <a:ea typeface="MS Mincho" pitchFamily="49" charset="-128"/>
              </a:rPr>
              <a:t>params_frame</a:t>
            </a:r>
            <a:r>
              <a:rPr lang="fr-FR" sz="700" dirty="0">
                <a:ea typeface="MS Mincho" pitchFamily="49" charset="-128"/>
              </a:rPr>
              <a:t>) (précis &amp; sans espaces)</a:t>
            </a:r>
          </a:p>
          <a:p>
            <a:pPr marL="158247" indent="-158247">
              <a:buFontTx/>
              <a:buChar char="-"/>
              <a:defRPr/>
            </a:pPr>
            <a:endParaRPr lang="fr-FR" sz="700" dirty="0">
              <a:ea typeface="MS Mincho" pitchFamily="49" charset="-128"/>
            </a:endParaRPr>
          </a:p>
          <a:p>
            <a:pPr>
              <a:defRPr/>
            </a:pPr>
            <a:r>
              <a:rPr lang="fr-FR" sz="700" b="1" dirty="0"/>
              <a:t>document</a:t>
            </a:r>
          </a:p>
          <a:p>
            <a:pPr>
              <a:defRPr/>
            </a:pPr>
            <a:endParaRPr lang="fr-FR" sz="700" dirty="0">
              <a:ea typeface="MS Mincho" pitchFamily="49" charset="-128"/>
            </a:endParaRPr>
          </a:p>
          <a:p>
            <a:pPr>
              <a:defRPr/>
            </a:pPr>
            <a:r>
              <a:rPr lang="fr-FR" sz="700" dirty="0">
                <a:ea typeface="MS Mincho" pitchFamily="49" charset="-128"/>
              </a:rPr>
              <a:t>- L’objet document correspond à la page chargée, on peut utiliser : </a:t>
            </a:r>
            <a:br>
              <a:rPr lang="fr-FR" sz="700" dirty="0">
                <a:ea typeface="MS Mincho" pitchFamily="49" charset="-128"/>
              </a:rPr>
            </a:br>
            <a:r>
              <a:rPr lang="fr-FR" sz="700" dirty="0" err="1">
                <a:ea typeface="MS Mincho" pitchFamily="49" charset="-128"/>
              </a:rPr>
              <a:t>document.write</a:t>
            </a:r>
            <a:r>
              <a:rPr lang="fr-FR" sz="700" dirty="0">
                <a:ea typeface="MS Mincho" pitchFamily="49" charset="-128"/>
              </a:rPr>
              <a:t>('</a:t>
            </a:r>
            <a:r>
              <a:rPr lang="fr-FR" sz="700" u="sng" dirty="0">
                <a:ea typeface="MS Mincho" pitchFamily="49" charset="-128"/>
              </a:rPr>
              <a:t>texte à écrire</a:t>
            </a:r>
            <a:r>
              <a:rPr lang="fr-FR" sz="700" dirty="0">
                <a:ea typeface="MS Mincho" pitchFamily="49" charset="-128"/>
              </a:rPr>
              <a:t>') pour écrire dans la page</a:t>
            </a:r>
            <a:br>
              <a:rPr lang="fr-FR" sz="700" dirty="0">
                <a:ea typeface="MS Mincho" pitchFamily="49" charset="-128"/>
              </a:rPr>
            </a:br>
            <a:r>
              <a:rPr lang="fr-FR" sz="700" dirty="0" err="1">
                <a:ea typeface="MS Mincho" pitchFamily="49" charset="-128"/>
              </a:rPr>
              <a:t>document.body.clientWidth</a:t>
            </a:r>
            <a:r>
              <a:rPr lang="fr-FR" sz="700" dirty="0">
                <a:ea typeface="MS Mincho" pitchFamily="49" charset="-128"/>
              </a:rPr>
              <a:t> (ou </a:t>
            </a:r>
            <a:r>
              <a:rPr lang="fr-FR" sz="700" dirty="0" err="1">
                <a:ea typeface="MS Mincho" pitchFamily="49" charset="-128"/>
              </a:rPr>
              <a:t>Height</a:t>
            </a:r>
            <a:r>
              <a:rPr lang="fr-FR" sz="700" dirty="0">
                <a:ea typeface="MS Mincho" pitchFamily="49" charset="-128"/>
              </a:rPr>
              <a:t>) pour savoir la taille intérieure de page </a:t>
            </a:r>
            <a:br>
              <a:rPr lang="fr-FR" sz="700" dirty="0">
                <a:ea typeface="MS Mincho" pitchFamily="49" charset="-128"/>
              </a:rPr>
            </a:br>
            <a:r>
              <a:rPr lang="fr-FR" sz="700" dirty="0" err="1">
                <a:ea typeface="MS Mincho" pitchFamily="49" charset="-128"/>
              </a:rPr>
              <a:t>document.forms</a:t>
            </a:r>
            <a:r>
              <a:rPr lang="fr-FR" sz="700" dirty="0">
                <a:ea typeface="MS Mincho" pitchFamily="49" charset="-128"/>
              </a:rPr>
              <a:t>[0], </a:t>
            </a:r>
            <a:r>
              <a:rPr lang="fr-FR" sz="700" dirty="0" err="1">
                <a:ea typeface="MS Mincho" pitchFamily="49" charset="-128"/>
              </a:rPr>
              <a:t>document.layers</a:t>
            </a:r>
            <a:r>
              <a:rPr lang="fr-FR" sz="700" dirty="0">
                <a:ea typeface="MS Mincho" pitchFamily="49" charset="-128"/>
              </a:rPr>
              <a:t>['lyr1'] pour accéder aux objets (DOM0)</a:t>
            </a:r>
          </a:p>
          <a:p>
            <a:pPr>
              <a:defRPr/>
            </a:pPr>
            <a:endParaRPr lang="fr-FR" sz="700" dirty="0">
              <a:ea typeface="MS Mincho" pitchFamily="49" charset="-128"/>
            </a:endParaRPr>
          </a:p>
          <a:p>
            <a:pPr>
              <a:defRPr/>
            </a:pPr>
            <a:r>
              <a:rPr lang="fr-FR" sz="700" dirty="0">
                <a:ea typeface="MS Mincho" pitchFamily="49" charset="-128"/>
              </a:rPr>
              <a:t>- Par exemple, avec un script simple on peut procéder à des permutations d’images. « documents. images[0].</a:t>
            </a:r>
            <a:r>
              <a:rPr lang="fr-FR" sz="700" dirty="0" err="1">
                <a:ea typeface="MS Mincho" pitchFamily="49" charset="-128"/>
              </a:rPr>
              <a:t>src</a:t>
            </a:r>
            <a:r>
              <a:rPr lang="fr-FR" sz="700" dirty="0">
                <a:ea typeface="MS Mincho" pitchFamily="49" charset="-128"/>
              </a:rPr>
              <a:t> = ».</a:t>
            </a:r>
          </a:p>
          <a:p>
            <a:pPr>
              <a:defRPr/>
            </a:pPr>
            <a:endParaRPr lang="fr-FR" sz="700" dirty="0"/>
          </a:p>
          <a:p>
            <a:pPr>
              <a:defRPr/>
            </a:pPr>
            <a:endParaRPr lang="fr-FR" sz="700" dirty="0"/>
          </a:p>
          <a:p>
            <a:pPr>
              <a:defRPr/>
            </a:pPr>
            <a:r>
              <a:rPr lang="fr-FR" sz="700" b="1" dirty="0"/>
              <a:t>e-mails (« </a:t>
            </a:r>
            <a:r>
              <a:rPr lang="fr-FR" sz="700" b="1" dirty="0" err="1"/>
              <a:t>mailto</a:t>
            </a:r>
            <a:r>
              <a:rPr lang="fr-FR" sz="700" b="1" dirty="0"/>
              <a:t> » pas </a:t>
            </a:r>
            <a:r>
              <a:rPr lang="fr-FR" sz="700" b="1" dirty="0" err="1"/>
              <a:t>js</a:t>
            </a:r>
            <a:r>
              <a:rPr lang="fr-FR" sz="700" b="1" dirty="0"/>
              <a:t> mais assimilée)</a:t>
            </a:r>
          </a:p>
          <a:p>
            <a:pPr>
              <a:defRPr/>
            </a:pPr>
            <a:endParaRPr lang="fr-FR" sz="700" dirty="0">
              <a:ea typeface="MS Mincho" pitchFamily="49" charset="-128"/>
            </a:endParaRPr>
          </a:p>
          <a:p>
            <a:pPr>
              <a:defRPr/>
            </a:pPr>
            <a:r>
              <a:rPr lang="fr-FR" sz="700" dirty="0">
                <a:ea typeface="MS Mincho" pitchFamily="49" charset="-128"/>
              </a:rPr>
              <a:t>- La commande </a:t>
            </a:r>
            <a:r>
              <a:rPr lang="fr-FR" sz="700" dirty="0" err="1">
                <a:ea typeface="MS Mincho" pitchFamily="49" charset="-128"/>
              </a:rPr>
              <a:t>mailto</a:t>
            </a:r>
            <a:r>
              <a:rPr lang="fr-FR" sz="700" dirty="0">
                <a:ea typeface="MS Mincho" pitchFamily="49" charset="-128"/>
              </a:rPr>
              <a:t> est une commande HTML souvent assimilée à du </a:t>
            </a:r>
            <a:r>
              <a:rPr lang="fr-FR" sz="700" dirty="0" err="1">
                <a:ea typeface="MS Mincho" pitchFamily="49" charset="-128"/>
              </a:rPr>
              <a:t>JS</a:t>
            </a:r>
            <a:r>
              <a:rPr lang="fr-FR" sz="700" dirty="0">
                <a:ea typeface="MS Mincho" pitchFamily="49" charset="-128"/>
              </a:rPr>
              <a:t>, elle permet d’ouvrir l’outil d’envoi d’e-mails (MS </a:t>
            </a:r>
            <a:r>
              <a:rPr lang="fr-FR" sz="700" dirty="0" err="1">
                <a:ea typeface="MS Mincho" pitchFamily="49" charset="-128"/>
              </a:rPr>
              <a:t>OE</a:t>
            </a:r>
            <a:r>
              <a:rPr lang="fr-FR" sz="700" dirty="0">
                <a:ea typeface="MS Mincho" pitchFamily="49" charset="-128"/>
              </a:rPr>
              <a:t>, Mozilla </a:t>
            </a:r>
            <a:r>
              <a:rPr lang="fr-FR" sz="700" dirty="0" err="1">
                <a:ea typeface="MS Mincho" pitchFamily="49" charset="-128"/>
              </a:rPr>
              <a:t>Thunder</a:t>
            </a:r>
            <a:r>
              <a:rPr lang="fr-FR" sz="700" dirty="0">
                <a:ea typeface="MS Mincho" pitchFamily="49" charset="-128"/>
              </a:rPr>
              <a:t> </a:t>
            </a:r>
            <a:r>
              <a:rPr lang="fr-FR" sz="700" dirty="0" err="1">
                <a:ea typeface="MS Mincho" pitchFamily="49" charset="-128"/>
              </a:rPr>
              <a:t>Bird</a:t>
            </a:r>
            <a:r>
              <a:rPr lang="fr-FR" sz="700" dirty="0">
                <a:ea typeface="MS Mincho" pitchFamily="49" charset="-128"/>
              </a:rPr>
              <a:t>…) de l’internaute en lui transmettant des paramètres (sujet, adresse e-mail du destinataire, texte par défaut …). On la met dans un lien.</a:t>
            </a:r>
          </a:p>
          <a:p>
            <a:pPr>
              <a:defRPr/>
            </a:pPr>
            <a:endParaRPr lang="fr-FR" sz="700" dirty="0">
              <a:ea typeface="MS Mincho" pitchFamily="49" charset="-128"/>
            </a:endParaRPr>
          </a:p>
          <a:p>
            <a:pPr>
              <a:defRPr/>
            </a:pPr>
            <a:r>
              <a:rPr lang="fr-FR" sz="700" dirty="0">
                <a:ea typeface="MS Mincho" pitchFamily="49" charset="-128"/>
              </a:rPr>
              <a:t>- ex: « mailto:info@web.com?subject=Sujet%20du%20courrier&amp;body=… »</a:t>
            </a:r>
            <a:endParaRPr lang="fr-FR" sz="700" dirty="0"/>
          </a:p>
          <a:p>
            <a:pPr marL="158247" indent="-158247">
              <a:buFontTx/>
              <a:buChar char="-"/>
              <a:defRPr/>
            </a:pPr>
            <a:endParaRPr lang="fr-FR" sz="700" dirty="0"/>
          </a:p>
          <a:p>
            <a:pPr>
              <a:defRPr/>
            </a:pPr>
            <a:endParaRPr lang="fr-FR" sz="700" dirty="0"/>
          </a:p>
        </p:txBody>
      </p:sp>
      <p:sp>
        <p:nvSpPr>
          <p:cNvPr id="4" name="Espace réservé du numéro de diapositive 3"/>
          <p:cNvSpPr>
            <a:spLocks noGrp="1"/>
          </p:cNvSpPr>
          <p:nvPr>
            <p:ph type="sldNum" sz="quarter" idx="5"/>
          </p:nvPr>
        </p:nvSpPr>
        <p:spPr/>
        <p:txBody>
          <a:bodyPr/>
          <a:lstStyle/>
          <a:p>
            <a:pPr>
              <a:defRPr/>
            </a:pPr>
            <a:fld id="{34BE107D-9076-4888-AE3E-B67E55D5F0F1}" type="slidenum">
              <a:rPr lang="en-JM" smtClean="0"/>
              <a:pPr>
                <a:defRPr/>
              </a:pPr>
              <a:t>105</a:t>
            </a:fld>
            <a:endParaRPr lang="en-JM"/>
          </a:p>
        </p:txBody>
      </p:sp>
    </p:spTree>
    <p:extLst>
      <p:ext uri="{BB962C8B-B14F-4D97-AF65-F5344CB8AC3E}">
        <p14:creationId xmlns:p14="http://schemas.microsoft.com/office/powerpoint/2010/main" val="307570022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106</a:t>
            </a:fld>
            <a:endParaRPr lang="fr-FR"/>
          </a:p>
        </p:txBody>
      </p:sp>
    </p:spTree>
    <p:extLst>
      <p:ext uri="{BB962C8B-B14F-4D97-AF65-F5344CB8AC3E}">
        <p14:creationId xmlns:p14="http://schemas.microsoft.com/office/powerpoint/2010/main" val="3578483682"/>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107</a:t>
            </a:fld>
            <a:endParaRPr lang="fr-FR"/>
          </a:p>
        </p:txBody>
      </p:sp>
    </p:spTree>
    <p:extLst>
      <p:ext uri="{BB962C8B-B14F-4D97-AF65-F5344CB8AC3E}">
        <p14:creationId xmlns:p14="http://schemas.microsoft.com/office/powerpoint/2010/main" val="578019396"/>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841FF0CF-58DC-4AF6-B40E-4A314742B146}" type="slidenum">
              <a:rPr lang="fr-FR" smtClean="0"/>
              <a:pPr/>
              <a:t>108</a:t>
            </a:fld>
            <a:endParaRPr lang="fr-F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109</a:t>
            </a:fld>
            <a:endParaRPr lang="fr-FR"/>
          </a:p>
        </p:txBody>
      </p:sp>
    </p:spTree>
    <p:extLst>
      <p:ext uri="{BB962C8B-B14F-4D97-AF65-F5344CB8AC3E}">
        <p14:creationId xmlns:p14="http://schemas.microsoft.com/office/powerpoint/2010/main" val="2744928155"/>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110</a:t>
            </a:fld>
            <a:endParaRPr lang="fr-FR"/>
          </a:p>
        </p:txBody>
      </p:sp>
    </p:spTree>
    <p:extLst>
      <p:ext uri="{BB962C8B-B14F-4D97-AF65-F5344CB8AC3E}">
        <p14:creationId xmlns:p14="http://schemas.microsoft.com/office/powerpoint/2010/main" val="3493252981"/>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3970" name="Rectangle 2"/>
          <p:cNvSpPr>
            <a:spLocks noGrp="1" noRot="1" noChangeAspect="1" noChangeArrowheads="1" noTextEdit="1"/>
          </p:cNvSpPr>
          <p:nvPr>
            <p:ph type="sldImg"/>
          </p:nvPr>
        </p:nvSpPr>
        <p:spPr>
          <a:ln/>
        </p:spPr>
      </p:sp>
      <p:sp>
        <p:nvSpPr>
          <p:cNvPr id="2003971" name="Rectangle 3"/>
          <p:cNvSpPr>
            <a:spLocks noGrp="1" noChangeArrowheads="1"/>
          </p:cNvSpPr>
          <p:nvPr>
            <p:ph type="body" idx="1"/>
          </p:nvPr>
        </p:nvSpPr>
        <p:spPr>
          <a:ln/>
        </p:spPr>
        <p:txBody>
          <a:bodyPr/>
          <a:lstStyle/>
          <a:p>
            <a:r>
              <a:rPr lang="fr-FR" b="1" dirty="0"/>
              <a:t>Précisions : </a:t>
            </a:r>
            <a:r>
              <a:rPr lang="fr-FR" dirty="0"/>
              <a:t>Les services web sont le résultat de la mise à disposition d'un service développé par A sur Internet. Il est ainsi possible de les utiliser pour le développement d'un site. Ils permettent par exemple d'inclure un encart avec la météo sur sa page d'accueil sans avoir à le faire soi-même. Il faudra simplement intégrer ce service à sa page. Il est possible d'utiliser les services Web comme des briques de son site.</a:t>
            </a:r>
          </a:p>
          <a:p>
            <a:endParaRPr lang="fr-FR" dirty="0"/>
          </a:p>
          <a:p>
            <a:r>
              <a:rPr lang="en-US" b="1" dirty="0"/>
              <a:t>REST (</a:t>
            </a:r>
            <a:r>
              <a:rPr lang="en-US" b="1" i="1" dirty="0"/>
              <a:t>Representational State Transfer</a:t>
            </a:r>
            <a:r>
              <a:rPr lang="en-US" dirty="0"/>
              <a:t>)</a:t>
            </a:r>
            <a:r>
              <a:rPr lang="fr-FR" b="1" dirty="0"/>
              <a:t> :</a:t>
            </a:r>
            <a:r>
              <a:rPr lang="fr-FR" dirty="0"/>
              <a:t> Est une architecture logicielle, utilisée sur le Web pour décharger le serveur qui n'a pas besoin de gérer l'état des transactions (c'est le client qui sauvegarde toutes les variables utiles aux traitements métiers). Dans l’imaginaire des adeptes du Web agile, REST est une alternative à SOAP plus efficace, en fait les deux techniques ne sont pas incompatibles. On peut faire des échanges SOAP selon une architecture REST.</a:t>
            </a:r>
          </a:p>
          <a:p>
            <a:endParaRPr lang="fr-FR" dirty="0"/>
          </a:p>
          <a:p>
            <a:r>
              <a:rPr lang="fr-FR" b="1" dirty="0">
                <a:ea typeface="MS Mincho" pitchFamily="49" charset="-128"/>
              </a:rPr>
              <a:t>RPC (</a:t>
            </a:r>
            <a:r>
              <a:rPr lang="fr-FR" b="1" i="1" dirty="0" err="1">
                <a:ea typeface="MS Mincho" pitchFamily="49" charset="-128"/>
              </a:rPr>
              <a:t>Remote</a:t>
            </a:r>
            <a:r>
              <a:rPr lang="fr-FR" b="1" i="1" dirty="0">
                <a:ea typeface="MS Mincho" pitchFamily="49" charset="-128"/>
              </a:rPr>
              <a:t> </a:t>
            </a:r>
            <a:r>
              <a:rPr lang="fr-FR" b="1" i="1" dirty="0" err="1">
                <a:ea typeface="MS Mincho" pitchFamily="49" charset="-128"/>
              </a:rPr>
              <a:t>Procedure</a:t>
            </a:r>
            <a:r>
              <a:rPr lang="fr-FR" b="1" i="1" dirty="0">
                <a:ea typeface="MS Mincho" pitchFamily="49" charset="-128"/>
              </a:rPr>
              <a:t> Call</a:t>
            </a:r>
            <a:r>
              <a:rPr lang="fr-FR" b="1" dirty="0">
                <a:ea typeface="MS Mincho" pitchFamily="49" charset="-128"/>
              </a:rPr>
              <a:t>) :</a:t>
            </a:r>
            <a:r>
              <a:rPr lang="fr-FR" dirty="0">
                <a:ea typeface="MS Mincho" pitchFamily="49" charset="-128"/>
              </a:rPr>
              <a:t> c'est un appel de procédure distante = qui s’exécute dans un autre espace d’adresse (ordinateur local ou distant), c’est à dire qu’on demande (call) à un ordinateur distant (</a:t>
            </a:r>
            <a:r>
              <a:rPr lang="fr-FR" dirty="0" err="1">
                <a:ea typeface="MS Mincho" pitchFamily="49" charset="-128"/>
              </a:rPr>
              <a:t>Remote</a:t>
            </a:r>
            <a:r>
              <a:rPr lang="fr-FR" dirty="0">
                <a:ea typeface="MS Mincho" pitchFamily="49" charset="-128"/>
              </a:rPr>
              <a:t>) de faire une opération (procédure) pour nous et de nous renvoyer éventuellement son résultat (« tout c’est bien passé ». données en retour…).</a:t>
            </a:r>
            <a:endParaRPr lang="fr-F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11</a:t>
            </a:fld>
            <a:endParaRPr lang="fr-FR"/>
          </a:p>
        </p:txBody>
      </p:sp>
    </p:spTree>
    <p:extLst>
      <p:ext uri="{BB962C8B-B14F-4D97-AF65-F5344CB8AC3E}">
        <p14:creationId xmlns:p14="http://schemas.microsoft.com/office/powerpoint/2010/main" val="1523496782"/>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112</a:t>
            </a:fld>
            <a:endParaRPr lang="fr-FR"/>
          </a:p>
        </p:txBody>
      </p:sp>
    </p:spTree>
    <p:extLst>
      <p:ext uri="{BB962C8B-B14F-4D97-AF65-F5344CB8AC3E}">
        <p14:creationId xmlns:p14="http://schemas.microsoft.com/office/powerpoint/2010/main" val="2782081328"/>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113</a:t>
            </a:fld>
            <a:endParaRPr lang="fr-FR"/>
          </a:p>
        </p:txBody>
      </p:sp>
    </p:spTree>
    <p:extLst>
      <p:ext uri="{BB962C8B-B14F-4D97-AF65-F5344CB8AC3E}">
        <p14:creationId xmlns:p14="http://schemas.microsoft.com/office/powerpoint/2010/main" val="3589410313"/>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114</a:t>
            </a:fld>
            <a:endParaRPr lang="fr-FR"/>
          </a:p>
        </p:txBody>
      </p:sp>
    </p:spTree>
    <p:extLst>
      <p:ext uri="{BB962C8B-B14F-4D97-AF65-F5344CB8AC3E}">
        <p14:creationId xmlns:p14="http://schemas.microsoft.com/office/powerpoint/2010/main" val="1505916183"/>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115</a:t>
            </a:fld>
            <a:endParaRPr lang="fr-FR"/>
          </a:p>
        </p:txBody>
      </p:sp>
    </p:spTree>
    <p:extLst>
      <p:ext uri="{BB962C8B-B14F-4D97-AF65-F5344CB8AC3E}">
        <p14:creationId xmlns:p14="http://schemas.microsoft.com/office/powerpoint/2010/main" val="2505577026"/>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116</a:t>
            </a:fld>
            <a:endParaRPr lang="fr-FR"/>
          </a:p>
        </p:txBody>
      </p:sp>
    </p:spTree>
    <p:extLst>
      <p:ext uri="{BB962C8B-B14F-4D97-AF65-F5344CB8AC3E}">
        <p14:creationId xmlns:p14="http://schemas.microsoft.com/office/powerpoint/2010/main" val="3459164678"/>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117</a:t>
            </a:fld>
            <a:endParaRPr lang="fr-FR"/>
          </a:p>
        </p:txBody>
      </p:sp>
    </p:spTree>
    <p:extLst>
      <p:ext uri="{BB962C8B-B14F-4D97-AF65-F5344CB8AC3E}">
        <p14:creationId xmlns:p14="http://schemas.microsoft.com/office/powerpoint/2010/main" val="2594672140"/>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Utiliser </a:t>
            </a:r>
            <a:r>
              <a:rPr lang="fr-FR" dirty="0" err="1"/>
              <a:t>fetch</a:t>
            </a:r>
            <a:r>
              <a:rPr lang="fr-FR" dirty="0"/>
              <a:t> : </a:t>
            </a:r>
            <a:r>
              <a:rPr lang="fr-FR" dirty="0">
                <a:hlinkClick r:id="rId3"/>
              </a:rPr>
              <a:t>https://developer.mozilla.org/fr/docs/Web/API/Fetch_API/Using_Fetch</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118</a:t>
            </a:fld>
            <a:endParaRPr lang="fr-FR"/>
          </a:p>
        </p:txBody>
      </p:sp>
    </p:spTree>
    <p:extLst>
      <p:ext uri="{BB962C8B-B14F-4D97-AF65-F5344CB8AC3E}">
        <p14:creationId xmlns:p14="http://schemas.microsoft.com/office/powerpoint/2010/main" val="3336839186"/>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normAutofit fontScale="55000" lnSpcReduction="20000"/>
          </a:bodyPr>
          <a:lstStyle/>
          <a:p>
            <a:r>
              <a:rPr lang="fr-FR" dirty="0"/>
              <a:t>Fichier json: </a:t>
            </a:r>
          </a:p>
          <a:p>
            <a:r>
              <a:rPr lang="fr-FR" sz="1200" kern="1200" dirty="0">
                <a:solidFill>
                  <a:schemeClr val="tx1"/>
                </a:solidFill>
                <a:latin typeface="+mn-lt"/>
                <a:ea typeface="+mn-ea"/>
                <a:cs typeface="+mn-cs"/>
              </a:rPr>
              <a:t>{</a:t>
            </a:r>
          </a:p>
          <a:p>
            <a:r>
              <a:rPr lang="fr-FR" sz="1200" kern="1200" dirty="0">
                <a:solidFill>
                  <a:schemeClr val="tx1"/>
                </a:solidFill>
                <a:latin typeface="+mn-lt"/>
                <a:ea typeface="+mn-ea"/>
                <a:cs typeface="+mn-cs"/>
              </a:rPr>
              <a:t>	"images":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1,</a:t>
            </a:r>
          </a:p>
          <a:p>
            <a:r>
              <a:rPr lang="fr-FR" sz="1200" kern="1200" dirty="0">
                <a:solidFill>
                  <a:schemeClr val="tx1"/>
                </a:solidFill>
                <a:latin typeface="+mn-lt"/>
                <a:ea typeface="+mn-ea"/>
                <a:cs typeface="+mn-cs"/>
              </a:rPr>
              <a:t>			"url": "</a:t>
            </a:r>
            <a:r>
              <a:rPr lang="fr-FR" sz="1200" kern="1200" dirty="0" err="1">
                <a:solidFill>
                  <a:schemeClr val="tx1"/>
                </a:solidFill>
                <a:latin typeface="+mn-lt"/>
                <a:ea typeface="+mn-ea"/>
                <a:cs typeface="+mn-cs"/>
              </a:rPr>
              <a:t>img</a:t>
            </a:r>
            <a:r>
              <a:rPr lang="fr-FR" sz="1200" kern="1200" dirty="0">
                <a:solidFill>
                  <a:schemeClr val="tx1"/>
                </a:solidFill>
                <a:latin typeface="+mn-lt"/>
                <a:ea typeface="+mn-ea"/>
                <a:cs typeface="+mn-cs"/>
              </a:rPr>
              <a:t>/plonge.jpg"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2,</a:t>
            </a:r>
          </a:p>
          <a:p>
            <a:r>
              <a:rPr lang="fr-FR" sz="1200" kern="1200" dirty="0">
                <a:solidFill>
                  <a:schemeClr val="tx1"/>
                </a:solidFill>
                <a:latin typeface="+mn-lt"/>
                <a:ea typeface="+mn-ea"/>
                <a:cs typeface="+mn-cs"/>
              </a:rPr>
              <a:t>			"url": "</a:t>
            </a:r>
            <a:r>
              <a:rPr lang="fr-FR" sz="1200" kern="1200" dirty="0" err="1">
                <a:solidFill>
                  <a:schemeClr val="tx1"/>
                </a:solidFill>
                <a:latin typeface="+mn-lt"/>
                <a:ea typeface="+mn-ea"/>
                <a:cs typeface="+mn-cs"/>
              </a:rPr>
              <a:t>img</a:t>
            </a:r>
            <a:r>
              <a:rPr lang="fr-FR" sz="1200" kern="1200" dirty="0">
                <a:solidFill>
                  <a:schemeClr val="tx1"/>
                </a:solidFill>
                <a:latin typeface="+mn-lt"/>
                <a:ea typeface="+mn-ea"/>
                <a:cs typeface="+mn-cs"/>
              </a:rPr>
              <a:t>/kid1.jpg"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3,</a:t>
            </a:r>
          </a:p>
          <a:p>
            <a:r>
              <a:rPr lang="fr-FR" sz="1200" kern="1200" dirty="0">
                <a:solidFill>
                  <a:schemeClr val="tx1"/>
                </a:solidFill>
                <a:latin typeface="+mn-lt"/>
                <a:ea typeface="+mn-ea"/>
                <a:cs typeface="+mn-cs"/>
              </a:rPr>
              <a:t>			"url": "</a:t>
            </a:r>
            <a:r>
              <a:rPr lang="fr-FR" sz="1200" kern="1200" dirty="0" err="1">
                <a:solidFill>
                  <a:schemeClr val="tx1"/>
                </a:solidFill>
                <a:latin typeface="+mn-lt"/>
                <a:ea typeface="+mn-ea"/>
                <a:cs typeface="+mn-cs"/>
              </a:rPr>
              <a:t>img</a:t>
            </a:r>
            <a:r>
              <a:rPr lang="fr-FR" sz="1200" kern="1200" dirty="0">
                <a:solidFill>
                  <a:schemeClr val="tx1"/>
                </a:solidFill>
                <a:latin typeface="+mn-lt"/>
                <a:ea typeface="+mn-ea"/>
                <a:cs typeface="+mn-cs"/>
              </a:rPr>
              <a:t>/futurama1.jpg"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4,</a:t>
            </a:r>
          </a:p>
          <a:p>
            <a:r>
              <a:rPr lang="fr-FR" sz="1200" kern="1200" dirty="0">
                <a:solidFill>
                  <a:schemeClr val="tx1"/>
                </a:solidFill>
                <a:latin typeface="+mn-lt"/>
                <a:ea typeface="+mn-ea"/>
                <a:cs typeface="+mn-cs"/>
              </a:rPr>
              <a:t>			"url": "</a:t>
            </a:r>
            <a:r>
              <a:rPr lang="fr-FR" sz="1200" kern="1200" dirty="0" err="1">
                <a:solidFill>
                  <a:schemeClr val="tx1"/>
                </a:solidFill>
                <a:latin typeface="+mn-lt"/>
                <a:ea typeface="+mn-ea"/>
                <a:cs typeface="+mn-cs"/>
              </a:rPr>
              <a:t>img</a:t>
            </a:r>
            <a:r>
              <a:rPr lang="fr-FR" sz="1200" kern="1200" dirty="0">
                <a:solidFill>
                  <a:schemeClr val="tx1"/>
                </a:solidFill>
                <a:latin typeface="+mn-lt"/>
                <a:ea typeface="+mn-ea"/>
                <a:cs typeface="+mn-cs"/>
              </a:rPr>
              <a:t>/fry1.jpg"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5,</a:t>
            </a:r>
          </a:p>
          <a:p>
            <a:r>
              <a:rPr lang="fr-FR" sz="1200" kern="1200" dirty="0">
                <a:solidFill>
                  <a:schemeClr val="tx1"/>
                </a:solidFill>
                <a:latin typeface="+mn-lt"/>
                <a:ea typeface="+mn-ea"/>
                <a:cs typeface="+mn-cs"/>
              </a:rPr>
              <a:t>			"url": "url/farnswoth.jpg"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6,</a:t>
            </a:r>
          </a:p>
          <a:p>
            <a:r>
              <a:rPr lang="fr-FR" sz="1200" kern="1200" dirty="0">
                <a:solidFill>
                  <a:schemeClr val="tx1"/>
                </a:solidFill>
                <a:latin typeface="+mn-lt"/>
                <a:ea typeface="+mn-ea"/>
                <a:cs typeface="+mn-cs"/>
              </a:rPr>
              <a:t>			"url": "</a:t>
            </a:r>
            <a:r>
              <a:rPr lang="fr-FR" sz="1200" kern="1200" dirty="0" err="1">
                <a:solidFill>
                  <a:schemeClr val="tx1"/>
                </a:solidFill>
                <a:latin typeface="+mn-lt"/>
                <a:ea typeface="+mn-ea"/>
                <a:cs typeface="+mn-cs"/>
              </a:rPr>
              <a:t>img</a:t>
            </a:r>
            <a:r>
              <a:rPr lang="fr-FR" sz="1200" kern="1200" dirty="0">
                <a:solidFill>
                  <a:schemeClr val="tx1"/>
                </a:solidFill>
                <a:latin typeface="+mn-lt"/>
                <a:ea typeface="+mn-ea"/>
                <a:cs typeface="+mn-cs"/>
              </a:rPr>
              <a:t>/trololo.jpg"</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r>
              <a:rPr lang="fr-FR" sz="1200" kern="1200" dirty="0" err="1">
                <a:solidFill>
                  <a:schemeClr val="tx1"/>
                </a:solidFill>
                <a:latin typeface="+mn-lt"/>
                <a:ea typeface="+mn-ea"/>
                <a:cs typeface="+mn-cs"/>
              </a:rPr>
              <a:t>memes</a:t>
            </a:r>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"id": 1,</a:t>
            </a:r>
          </a:p>
          <a:p>
            <a:r>
              <a:rPr lang="fr-FR" sz="1200" kern="1200" dirty="0">
                <a:solidFill>
                  <a:schemeClr val="tx1"/>
                </a:solidFill>
                <a:latin typeface="+mn-lt"/>
                <a:ea typeface="+mn-ea"/>
                <a:cs typeface="+mn-cs"/>
              </a:rPr>
              <a:t>			"</a:t>
            </a:r>
            <a:r>
              <a:rPr lang="fr-FR" sz="1200" kern="1200" dirty="0" err="1">
                <a:solidFill>
                  <a:schemeClr val="tx1"/>
                </a:solidFill>
                <a:latin typeface="+mn-lt"/>
                <a:ea typeface="+mn-ea"/>
                <a:cs typeface="+mn-cs"/>
              </a:rPr>
              <a:t>image_id</a:t>
            </a:r>
            <a:r>
              <a:rPr lang="fr-FR" sz="1200" kern="1200" dirty="0">
                <a:solidFill>
                  <a:schemeClr val="tx1"/>
                </a:solidFill>
                <a:latin typeface="+mn-lt"/>
                <a:ea typeface="+mn-ea"/>
                <a:cs typeface="+mn-cs"/>
              </a:rPr>
              <a:t>": 1,</a:t>
            </a:r>
          </a:p>
          <a:p>
            <a:r>
              <a:rPr lang="fr-FR" sz="1200" kern="1200" dirty="0">
                <a:solidFill>
                  <a:schemeClr val="tx1"/>
                </a:solidFill>
                <a:latin typeface="+mn-lt"/>
                <a:ea typeface="+mn-ea"/>
                <a:cs typeface="+mn-cs"/>
              </a:rPr>
              <a:t>			"</a:t>
            </a:r>
            <a:r>
              <a:rPr lang="fr-FR" sz="1200" kern="1200" dirty="0" err="1">
                <a:solidFill>
                  <a:schemeClr val="tx1"/>
                </a:solidFill>
                <a:latin typeface="+mn-lt"/>
                <a:ea typeface="+mn-ea"/>
                <a:cs typeface="+mn-cs"/>
              </a:rPr>
              <a:t>text</a:t>
            </a:r>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"x": 0,</a:t>
            </a:r>
          </a:p>
          <a:p>
            <a:r>
              <a:rPr lang="fr-FR" sz="1200" kern="1200" dirty="0">
                <a:solidFill>
                  <a:schemeClr val="tx1"/>
                </a:solidFill>
                <a:latin typeface="+mn-lt"/>
                <a:ea typeface="+mn-ea"/>
                <a:cs typeface="+mn-cs"/>
              </a:rPr>
              <a:t>					"y": 0,</a:t>
            </a:r>
          </a:p>
          <a:p>
            <a:r>
              <a:rPr lang="fr-FR" sz="1200" kern="1200" dirty="0">
                <a:solidFill>
                  <a:schemeClr val="tx1"/>
                </a:solidFill>
                <a:latin typeface="+mn-lt"/>
                <a:ea typeface="+mn-ea"/>
                <a:cs typeface="+mn-cs"/>
              </a:rPr>
              <a:t>					"value": "dev react"</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	]</a:t>
            </a:r>
          </a:p>
          <a:p>
            <a:r>
              <a:rPr lang="fr-FR" sz="1200" kern="1200" dirty="0">
                <a:solidFill>
                  <a:schemeClr val="tx1"/>
                </a:solidFill>
                <a:latin typeface="+mn-lt"/>
                <a:ea typeface="+mn-ea"/>
                <a:cs typeface="+mn-cs"/>
              </a:rPr>
              <a:t>}</a:t>
            </a:r>
            <a:endParaRPr lang="fr-FR" dirty="0"/>
          </a:p>
        </p:txBody>
      </p:sp>
      <p:sp>
        <p:nvSpPr>
          <p:cNvPr id="4" name="Espace réservé du numéro de diapositive 3"/>
          <p:cNvSpPr>
            <a:spLocks noGrp="1"/>
          </p:cNvSpPr>
          <p:nvPr>
            <p:ph type="sldNum" sz="quarter" idx="5"/>
          </p:nvPr>
        </p:nvSpPr>
        <p:spPr/>
        <p:txBody>
          <a:bodyPr/>
          <a:lstStyle/>
          <a:p>
            <a:fld id="{C73AD29E-BFB6-4815-B580-52E0FFE6B461}" type="slidenum">
              <a:rPr lang="fr-FR" smtClean="0"/>
              <a:t>119</a:t>
            </a:fld>
            <a:endParaRPr lang="fr-FR"/>
          </a:p>
        </p:txBody>
      </p:sp>
    </p:spTree>
    <p:extLst>
      <p:ext uri="{BB962C8B-B14F-4D97-AF65-F5344CB8AC3E}">
        <p14:creationId xmlns:p14="http://schemas.microsoft.com/office/powerpoint/2010/main" val="3117020172"/>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70339"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1F8E0685-59BB-405C-9171-C0A114C2FDC9}" type="slidenum">
              <a:rPr lang="en-JM" smtClean="0"/>
              <a:pPr>
                <a:defRPr/>
              </a:pPr>
              <a:t>121</a:t>
            </a:fld>
            <a:endParaRPr lang="en-JM"/>
          </a:p>
        </p:txBody>
      </p:sp>
    </p:spTree>
    <p:extLst>
      <p:ext uri="{BB962C8B-B14F-4D97-AF65-F5344CB8AC3E}">
        <p14:creationId xmlns:p14="http://schemas.microsoft.com/office/powerpoint/2010/main" val="1433394389"/>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2"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71363"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216676E0-BBBF-4B3C-B880-B6277D60935E}" type="slidenum">
              <a:rPr lang="en-JM" smtClean="0"/>
              <a:pPr>
                <a:defRPr/>
              </a:pPr>
              <a:t>122</a:t>
            </a:fld>
            <a:endParaRPr lang="en-JM"/>
          </a:p>
        </p:txBody>
      </p:sp>
    </p:spTree>
    <p:extLst>
      <p:ext uri="{BB962C8B-B14F-4D97-AF65-F5344CB8AC3E}">
        <p14:creationId xmlns:p14="http://schemas.microsoft.com/office/powerpoint/2010/main" val="41716017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168963"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A1DC5084-AFAA-418D-9453-C58E247EFA8D}" type="slidenum">
              <a:rPr lang="en-JM" smtClean="0"/>
              <a:pPr>
                <a:defRPr/>
              </a:pPr>
              <a:t>12</a:t>
            </a:fld>
            <a:endParaRPr lang="en-JM"/>
          </a:p>
        </p:txBody>
      </p:sp>
    </p:spTree>
    <p:extLst>
      <p:ext uri="{BB962C8B-B14F-4D97-AF65-F5344CB8AC3E}">
        <p14:creationId xmlns:p14="http://schemas.microsoft.com/office/powerpoint/2010/main" val="3704512438"/>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7238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741C22CF-7881-4C3C-9BC6-098D6D5C2F7A}" type="slidenum">
              <a:rPr lang="en-JM" smtClean="0"/>
              <a:pPr>
                <a:defRPr/>
              </a:pPr>
              <a:t>123</a:t>
            </a:fld>
            <a:endParaRPr lang="en-JM"/>
          </a:p>
        </p:txBody>
      </p:sp>
    </p:spTree>
    <p:extLst>
      <p:ext uri="{BB962C8B-B14F-4D97-AF65-F5344CB8AC3E}">
        <p14:creationId xmlns:p14="http://schemas.microsoft.com/office/powerpoint/2010/main" val="3114928440"/>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73411"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b="1" i="1"/>
              <a:t>Node</a:t>
            </a:r>
            <a:r>
              <a:rPr lang="fr-FR" b="1"/>
              <a:t> : </a:t>
            </a:r>
          </a:p>
          <a:p>
            <a:r>
              <a:rPr lang="fr-FR" b="1"/>
              <a:t>Méthodes de parcours :</a:t>
            </a:r>
          </a:p>
          <a:p>
            <a:pPr>
              <a:buFontTx/>
              <a:buChar char="•"/>
            </a:pPr>
            <a:r>
              <a:rPr lang="fr-FR"/>
              <a:t> </a:t>
            </a:r>
            <a:r>
              <a:rPr lang="fr-FR" i="1"/>
              <a:t>parentNode</a:t>
            </a:r>
            <a:r>
              <a:rPr lang="fr-FR"/>
              <a:t> est </a:t>
            </a:r>
            <a:r>
              <a:rPr lang="fr-FR" i="1"/>
              <a:t>null </a:t>
            </a:r>
            <a:r>
              <a:rPr lang="fr-FR"/>
              <a:t>si on est sur le nœud </a:t>
            </a:r>
            <a:r>
              <a:rPr lang="fr-FR" i="1"/>
              <a:t>document </a:t>
            </a:r>
            <a:r>
              <a:rPr lang="fr-FR"/>
              <a:t>ou si le DOM n’a pas encore été construit (appel anticipé de méthode)</a:t>
            </a:r>
          </a:p>
          <a:p>
            <a:pPr>
              <a:buFontTx/>
              <a:buChar char="•"/>
            </a:pPr>
            <a:r>
              <a:rPr lang="fr-FR"/>
              <a:t> </a:t>
            </a:r>
            <a:r>
              <a:rPr lang="fr-FR" i="1"/>
              <a:t>childNodes </a:t>
            </a:r>
            <a:r>
              <a:rPr lang="fr-FR"/>
              <a:t>renvoie un tableau vide [ ] s’il n’y a pas d’enfant (childNodes.length == 0) et </a:t>
            </a:r>
            <a:r>
              <a:rPr lang="fr-FR" i="1"/>
              <a:t>firstChild / lastChild </a:t>
            </a:r>
            <a:r>
              <a:rPr lang="fr-FR"/>
              <a:t>renvoient </a:t>
            </a:r>
            <a:r>
              <a:rPr lang="fr-FR" i="1"/>
              <a:t>null</a:t>
            </a:r>
          </a:p>
          <a:p>
            <a:pPr>
              <a:buFontTx/>
              <a:buChar char="•"/>
            </a:pPr>
            <a:r>
              <a:rPr lang="fr-FR"/>
              <a:t> </a:t>
            </a:r>
            <a:r>
              <a:rPr lang="fr-FR" i="1"/>
              <a:t>previous/nextSibling</a:t>
            </a:r>
            <a:r>
              <a:rPr lang="fr-FR"/>
              <a:t> respectent l’ordre de création dans le document (le flux)</a:t>
            </a:r>
          </a:p>
          <a:p>
            <a:endParaRPr lang="fr-FR"/>
          </a:p>
        </p:txBody>
      </p:sp>
      <p:sp>
        <p:nvSpPr>
          <p:cNvPr id="4" name="Espace réservé du numéro de diapositive 3"/>
          <p:cNvSpPr>
            <a:spLocks noGrp="1"/>
          </p:cNvSpPr>
          <p:nvPr>
            <p:ph type="sldNum" sz="quarter" idx="5"/>
          </p:nvPr>
        </p:nvSpPr>
        <p:spPr/>
        <p:txBody>
          <a:bodyPr/>
          <a:lstStyle/>
          <a:p>
            <a:pPr>
              <a:defRPr/>
            </a:pPr>
            <a:fld id="{5575DA39-56C6-44CC-8B2F-06D4827A6E29}" type="slidenum">
              <a:rPr lang="en-JM" smtClean="0"/>
              <a:pPr>
                <a:defRPr/>
              </a:pPr>
              <a:t>124</a:t>
            </a:fld>
            <a:endParaRPr lang="en-JM"/>
          </a:p>
        </p:txBody>
      </p:sp>
    </p:spTree>
    <p:extLst>
      <p:ext uri="{BB962C8B-B14F-4D97-AF65-F5344CB8AC3E}">
        <p14:creationId xmlns:p14="http://schemas.microsoft.com/office/powerpoint/2010/main" val="2622288977"/>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74435"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b="1" i="1"/>
              <a:t>Node</a:t>
            </a:r>
            <a:r>
              <a:rPr lang="fr-FR" b="1"/>
              <a:t> : </a:t>
            </a:r>
          </a:p>
          <a:p>
            <a:r>
              <a:rPr lang="fr-FR" b="1"/>
              <a:t>Méthodes de parcours :</a:t>
            </a:r>
          </a:p>
          <a:p>
            <a:pPr>
              <a:buFontTx/>
              <a:buChar char="•"/>
            </a:pPr>
            <a:r>
              <a:rPr lang="fr-FR"/>
              <a:t> </a:t>
            </a:r>
            <a:r>
              <a:rPr lang="fr-FR" i="1"/>
              <a:t>parentNode</a:t>
            </a:r>
            <a:r>
              <a:rPr lang="fr-FR"/>
              <a:t> est </a:t>
            </a:r>
            <a:r>
              <a:rPr lang="fr-FR" i="1"/>
              <a:t>null </a:t>
            </a:r>
            <a:r>
              <a:rPr lang="fr-FR"/>
              <a:t>si on est sur le nœud </a:t>
            </a:r>
            <a:r>
              <a:rPr lang="fr-FR" i="1"/>
              <a:t>document </a:t>
            </a:r>
            <a:r>
              <a:rPr lang="fr-FR"/>
              <a:t>ou si le DOM n’a pas encore été construit (appel anticipé de méthode)</a:t>
            </a:r>
          </a:p>
          <a:p>
            <a:pPr>
              <a:buFontTx/>
              <a:buChar char="•"/>
            </a:pPr>
            <a:r>
              <a:rPr lang="fr-FR"/>
              <a:t> </a:t>
            </a:r>
            <a:r>
              <a:rPr lang="fr-FR" i="1"/>
              <a:t>childNodes </a:t>
            </a:r>
            <a:r>
              <a:rPr lang="fr-FR"/>
              <a:t>renvoie un tableau vide [ ] s’il n’y a pas d’enfant (childNodes.length == 0) et </a:t>
            </a:r>
            <a:r>
              <a:rPr lang="fr-FR" i="1"/>
              <a:t>firstChild / lastChild </a:t>
            </a:r>
            <a:r>
              <a:rPr lang="fr-FR"/>
              <a:t>renvoient </a:t>
            </a:r>
            <a:r>
              <a:rPr lang="fr-FR" i="1"/>
              <a:t>null</a:t>
            </a:r>
          </a:p>
          <a:p>
            <a:pPr>
              <a:buFontTx/>
              <a:buChar char="•"/>
            </a:pPr>
            <a:r>
              <a:rPr lang="fr-FR"/>
              <a:t> </a:t>
            </a:r>
            <a:r>
              <a:rPr lang="fr-FR" i="1"/>
              <a:t>previous/nextSibling</a:t>
            </a:r>
            <a:r>
              <a:rPr lang="fr-FR"/>
              <a:t> respectent l’ordre de création dans le document (le flux)</a:t>
            </a:r>
          </a:p>
          <a:p>
            <a:endParaRPr lang="fr-FR"/>
          </a:p>
        </p:txBody>
      </p:sp>
      <p:sp>
        <p:nvSpPr>
          <p:cNvPr id="4" name="Espace réservé du numéro de diapositive 3"/>
          <p:cNvSpPr>
            <a:spLocks noGrp="1"/>
          </p:cNvSpPr>
          <p:nvPr>
            <p:ph type="sldNum" sz="quarter" idx="5"/>
          </p:nvPr>
        </p:nvSpPr>
        <p:spPr/>
        <p:txBody>
          <a:bodyPr/>
          <a:lstStyle/>
          <a:p>
            <a:pPr>
              <a:defRPr/>
            </a:pPr>
            <a:fld id="{36FE4407-5B79-47D7-BEDB-7207CFD5949F}" type="slidenum">
              <a:rPr lang="en-JM" smtClean="0"/>
              <a:pPr>
                <a:defRPr/>
              </a:pPr>
              <a:t>125</a:t>
            </a:fld>
            <a:endParaRPr lang="en-JM"/>
          </a:p>
        </p:txBody>
      </p:sp>
    </p:spTree>
    <p:extLst>
      <p:ext uri="{BB962C8B-B14F-4D97-AF65-F5344CB8AC3E}">
        <p14:creationId xmlns:p14="http://schemas.microsoft.com/office/powerpoint/2010/main" val="622028955"/>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75459"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b="1"/>
              <a:t>Méthodes de modification:</a:t>
            </a:r>
          </a:p>
          <a:p>
            <a:pPr>
              <a:buFontTx/>
              <a:buChar char="•"/>
            </a:pPr>
            <a:r>
              <a:rPr lang="fr-FR"/>
              <a:t> toutes les méthodes de création / substitution de nœuds suppriment le nœud existant si un nœud identique est inséré</a:t>
            </a:r>
          </a:p>
          <a:p>
            <a:pPr>
              <a:buFontTx/>
              <a:buChar char="•"/>
            </a:pPr>
            <a:r>
              <a:rPr lang="fr-FR"/>
              <a:t> </a:t>
            </a:r>
            <a:r>
              <a:rPr lang="fr-FR" i="1"/>
              <a:t>appendChild</a:t>
            </a:r>
            <a:r>
              <a:rPr lang="fr-FR"/>
              <a:t>( </a:t>
            </a:r>
            <a:r>
              <a:rPr lang="fr-FR" i="1"/>
              <a:t>newChild</a:t>
            </a:r>
            <a:r>
              <a:rPr lang="fr-FR"/>
              <a:t>) ajoute le </a:t>
            </a:r>
            <a:r>
              <a:rPr lang="fr-FR" i="1"/>
              <a:t>newChild </a:t>
            </a:r>
            <a:r>
              <a:rPr lang="fr-FR"/>
              <a:t>à la fin (nouveau </a:t>
            </a:r>
            <a:r>
              <a:rPr lang="fr-FR" i="1"/>
              <a:t>lastChild</a:t>
            </a:r>
            <a:r>
              <a:rPr lang="fr-FR"/>
              <a:t>). </a:t>
            </a:r>
          </a:p>
          <a:p>
            <a:pPr>
              <a:buFontTx/>
              <a:buChar char="•"/>
            </a:pPr>
            <a:r>
              <a:rPr lang="fr-FR"/>
              <a:t> </a:t>
            </a:r>
            <a:r>
              <a:rPr lang="fr-FR" i="1"/>
              <a:t>cloneNode</a:t>
            </a:r>
            <a:r>
              <a:rPr lang="fr-FR"/>
              <a:t>( </a:t>
            </a:r>
            <a:r>
              <a:rPr lang="fr-FR" i="1"/>
              <a:t>true/false</a:t>
            </a:r>
            <a:r>
              <a:rPr lang="fr-FR"/>
              <a:t>) le booléen indique si tout le nœud doit être copié (</a:t>
            </a:r>
            <a:r>
              <a:rPr lang="fr-FR" i="1"/>
              <a:t>true</a:t>
            </a:r>
            <a:r>
              <a:rPr lang="fr-FR"/>
              <a:t>) ou seulement sa structure (</a:t>
            </a:r>
            <a:r>
              <a:rPr lang="fr-FR" i="1"/>
              <a:t>false</a:t>
            </a:r>
            <a:r>
              <a:rPr lang="fr-FR"/>
              <a:t>) sans l’attacher au DOM.</a:t>
            </a:r>
          </a:p>
          <a:p>
            <a:pPr>
              <a:buFontTx/>
              <a:buChar char="•"/>
            </a:pPr>
            <a:r>
              <a:rPr lang="fr-FR"/>
              <a:t> </a:t>
            </a:r>
            <a:r>
              <a:rPr lang="fr-FR" i="1"/>
              <a:t>insertBefore </a:t>
            </a:r>
            <a:r>
              <a:rPr lang="fr-FR"/>
              <a:t>insère un fils avant la référence. Quand cette référence est </a:t>
            </a:r>
            <a:r>
              <a:rPr lang="fr-FR" i="1"/>
              <a:t>null </a:t>
            </a:r>
            <a:r>
              <a:rPr lang="fr-FR"/>
              <a:t>équivalent à </a:t>
            </a:r>
            <a:r>
              <a:rPr lang="fr-FR" i="1"/>
              <a:t>appendChild</a:t>
            </a:r>
            <a:r>
              <a:rPr lang="fr-FR"/>
              <a:t>.</a:t>
            </a:r>
          </a:p>
        </p:txBody>
      </p:sp>
      <p:sp>
        <p:nvSpPr>
          <p:cNvPr id="4" name="Espace réservé du numéro de diapositive 3"/>
          <p:cNvSpPr>
            <a:spLocks noGrp="1"/>
          </p:cNvSpPr>
          <p:nvPr>
            <p:ph type="sldNum" sz="quarter" idx="5"/>
          </p:nvPr>
        </p:nvSpPr>
        <p:spPr/>
        <p:txBody>
          <a:bodyPr/>
          <a:lstStyle/>
          <a:p>
            <a:pPr>
              <a:defRPr/>
            </a:pPr>
            <a:fld id="{87C471AE-A92F-4DB6-81E5-0E75FB54993F}" type="slidenum">
              <a:rPr lang="en-JM" smtClean="0"/>
              <a:pPr>
                <a:defRPr/>
              </a:pPr>
              <a:t>126</a:t>
            </a:fld>
            <a:endParaRPr lang="en-JM"/>
          </a:p>
        </p:txBody>
      </p:sp>
    </p:spTree>
    <p:extLst>
      <p:ext uri="{BB962C8B-B14F-4D97-AF65-F5344CB8AC3E}">
        <p14:creationId xmlns:p14="http://schemas.microsoft.com/office/powerpoint/2010/main" val="3531195661"/>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76483"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ABA376D1-5876-4665-8EEB-8E1BE22174A6}" type="slidenum">
              <a:rPr lang="en-JM" smtClean="0"/>
              <a:pPr>
                <a:defRPr/>
              </a:pPr>
              <a:t>127</a:t>
            </a:fld>
            <a:endParaRPr lang="en-JM"/>
          </a:p>
        </p:txBody>
      </p:sp>
    </p:spTree>
    <p:extLst>
      <p:ext uri="{BB962C8B-B14F-4D97-AF65-F5344CB8AC3E}">
        <p14:creationId xmlns:p14="http://schemas.microsoft.com/office/powerpoint/2010/main" val="3525690853"/>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Rot="1" noChangeAspect="1" noChangeArrowheads="1" noTextEdit="1"/>
          </p:cNvSpPr>
          <p:nvPr>
            <p:ph type="sldImg"/>
          </p:nvPr>
        </p:nvSpPr>
        <p:spPr>
          <a:ln/>
        </p:spPr>
      </p:sp>
      <p:sp>
        <p:nvSpPr>
          <p:cNvPr id="162819" name="Rectangle 3"/>
          <p:cNvSpPr>
            <a:spLocks noGrp="1" noChangeArrowheads="1"/>
          </p:cNvSpPr>
          <p:nvPr>
            <p:ph type="body" idx="1"/>
          </p:nvPr>
        </p:nvSpPr>
        <p:spPr>
          <a:noFill/>
        </p:spPr>
        <p:txBody>
          <a:bodyPr/>
          <a:lstStyle/>
          <a:p>
            <a:pPr eaLnBrk="1" hangingPunct="1"/>
            <a:endParaRPr lang="en-US" altLang="fr-FR"/>
          </a:p>
        </p:txBody>
      </p:sp>
    </p:spTree>
    <p:extLst>
      <p:ext uri="{BB962C8B-B14F-4D97-AF65-F5344CB8AC3E}">
        <p14:creationId xmlns:p14="http://schemas.microsoft.com/office/powerpoint/2010/main" val="292250368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Rot="1" noChangeAspect="1" noChangeArrowheads="1" noTextEdit="1"/>
          </p:cNvSpPr>
          <p:nvPr>
            <p:ph type="sldImg"/>
          </p:nvPr>
        </p:nvSpPr>
        <p:spPr>
          <a:ln/>
        </p:spPr>
      </p:sp>
      <p:sp>
        <p:nvSpPr>
          <p:cNvPr id="162819" name="Rectangle 3"/>
          <p:cNvSpPr>
            <a:spLocks noGrp="1" noChangeArrowheads="1"/>
          </p:cNvSpPr>
          <p:nvPr>
            <p:ph type="body" idx="1"/>
          </p:nvPr>
        </p:nvSpPr>
        <p:spPr>
          <a:noFill/>
        </p:spPr>
        <p:txBody>
          <a:bodyPr/>
          <a:lstStyle/>
          <a:p>
            <a:pPr eaLnBrk="1" hangingPunct="1"/>
            <a:endParaRPr lang="en-US" altLang="fr-FR"/>
          </a:p>
        </p:txBody>
      </p:sp>
    </p:spTree>
    <p:extLst>
      <p:ext uri="{BB962C8B-B14F-4D97-AF65-F5344CB8AC3E}">
        <p14:creationId xmlns:p14="http://schemas.microsoft.com/office/powerpoint/2010/main" val="4075995482"/>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Rot="1" noChangeAspect="1" noChangeArrowheads="1" noTextEdit="1"/>
          </p:cNvSpPr>
          <p:nvPr>
            <p:ph type="sldImg"/>
          </p:nvPr>
        </p:nvSpPr>
        <p:spPr>
          <a:ln/>
        </p:spPr>
      </p:sp>
      <p:sp>
        <p:nvSpPr>
          <p:cNvPr id="162819" name="Rectangle 3"/>
          <p:cNvSpPr>
            <a:spLocks noGrp="1" noChangeArrowheads="1"/>
          </p:cNvSpPr>
          <p:nvPr>
            <p:ph type="body" idx="1"/>
          </p:nvPr>
        </p:nvSpPr>
        <p:spPr>
          <a:noFill/>
        </p:spPr>
        <p:txBody>
          <a:bodyPr/>
          <a:lstStyle/>
          <a:p>
            <a:pPr eaLnBrk="1" hangingPunct="1"/>
            <a:endParaRPr lang="en-US" altLang="fr-FR"/>
          </a:p>
        </p:txBody>
      </p:sp>
    </p:spTree>
    <p:extLst>
      <p:ext uri="{BB962C8B-B14F-4D97-AF65-F5344CB8AC3E}">
        <p14:creationId xmlns:p14="http://schemas.microsoft.com/office/powerpoint/2010/main" val="384474588"/>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132</a:t>
            </a:fld>
            <a:endParaRPr lang="fr-FR"/>
          </a:p>
        </p:txBody>
      </p:sp>
    </p:spTree>
    <p:extLst>
      <p:ext uri="{BB962C8B-B14F-4D97-AF65-F5344CB8AC3E}">
        <p14:creationId xmlns:p14="http://schemas.microsoft.com/office/powerpoint/2010/main" val="89091047"/>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2630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b="1">
                <a:ea typeface="MS Mincho" pitchFamily="49" charset="-128"/>
              </a:rPr>
              <a:t>PRECISIONS</a:t>
            </a:r>
          </a:p>
          <a:p>
            <a:endParaRPr lang="fr-FR">
              <a:ea typeface="MS Mincho" pitchFamily="49" charset="-128"/>
            </a:endParaRPr>
          </a:p>
          <a:p>
            <a:r>
              <a:rPr lang="fr-FR">
                <a:ea typeface="MS Mincho" pitchFamily="49" charset="-128"/>
              </a:rPr>
              <a:t>- Comme expliqué précédemment, les événements sont des stimuli. Les objets sont adaptés à répondre à certains stimuli et disposent donc de gestionnaires d’événements. Par exemple, quand on passe le curseur de la souris sur un lien, il reçoit le stimulus (MouseOver) « la souris est au dessus », il déclenche alors son gestionnaire d’événement onMouseOver (l’action à faire dans ce cas). Ainsi, en JS, pour indiquer ce que doit faire le gestionnaire d’événement, il suffit de mettre dans le code de l’objet : « onMouseOver="…code JS…" » (inutile de mettre « JavaScript: »). </a:t>
            </a:r>
            <a:r>
              <a:rPr lang="fr-FR" u="sng">
                <a:ea typeface="MS Mincho" pitchFamily="49" charset="-128"/>
              </a:rPr>
              <a:t>ex:</a:t>
            </a:r>
            <a:r>
              <a:rPr lang="fr-FR">
                <a:ea typeface="MS Mincho" pitchFamily="49" charset="-128"/>
              </a:rPr>
              <a:t> &lt;input type="text" id="txtNom" name="txtNom" onClick="alert('test ');"&gt;</a:t>
            </a:r>
            <a:br>
              <a:rPr lang="fr-FR">
                <a:ea typeface="MS Mincho" pitchFamily="49" charset="-128"/>
              </a:rPr>
            </a:br>
            <a:r>
              <a:rPr lang="fr-FR" u="sng">
                <a:ea typeface="MS Mincho" pitchFamily="49" charset="-128"/>
              </a:rPr>
              <a:t>Remarque:</a:t>
            </a:r>
            <a:r>
              <a:rPr lang="fr-FR">
                <a:ea typeface="MS Mincho" pitchFamily="49" charset="-128"/>
              </a:rPr>
              <a:t> ceci est un exemple de code obtrusive (non-compatible avec la séparation contenu/mef)</a:t>
            </a:r>
          </a:p>
          <a:p>
            <a:endParaRPr lang="fr-FR">
              <a:ea typeface="MS Mincho" pitchFamily="49" charset="-128"/>
            </a:endParaRPr>
          </a:p>
          <a:p>
            <a:r>
              <a:rPr lang="fr-FR">
                <a:ea typeface="MS Mincho" pitchFamily="49" charset="-128"/>
              </a:rPr>
              <a:t>- notez que les messages d’événements envoyés ainsi que la manière dont ils sont envoyés dépendent du SE et du navigateur de l’internaute (qui offrent un environnement d’interaction à ces messages).</a:t>
            </a:r>
          </a:p>
          <a:p>
            <a:endParaRPr lang="fr-FR"/>
          </a:p>
        </p:txBody>
      </p:sp>
      <p:sp>
        <p:nvSpPr>
          <p:cNvPr id="4" name="Espace réservé du numéro de diapositive 3"/>
          <p:cNvSpPr>
            <a:spLocks noGrp="1"/>
          </p:cNvSpPr>
          <p:nvPr>
            <p:ph type="sldNum" sz="quarter" idx="5"/>
          </p:nvPr>
        </p:nvSpPr>
        <p:spPr/>
        <p:txBody>
          <a:bodyPr/>
          <a:lstStyle/>
          <a:p>
            <a:pPr>
              <a:defRPr/>
            </a:pPr>
            <a:fld id="{33E73FDB-205A-4B0B-AF33-ADE6F31DF8D0}" type="slidenum">
              <a:rPr lang="en-JM" smtClean="0"/>
              <a:pPr>
                <a:defRPr/>
              </a:pPr>
              <a:t>133</a:t>
            </a:fld>
            <a:endParaRPr lang="en-JM"/>
          </a:p>
        </p:txBody>
      </p:sp>
    </p:spTree>
    <p:extLst>
      <p:ext uri="{BB962C8B-B14F-4D97-AF65-F5344CB8AC3E}">
        <p14:creationId xmlns:p14="http://schemas.microsoft.com/office/powerpoint/2010/main" val="7553926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13</a:t>
            </a:fld>
            <a:endParaRPr lang="fr-FR"/>
          </a:p>
        </p:txBody>
      </p:sp>
    </p:spTree>
    <p:extLst>
      <p:ext uri="{BB962C8B-B14F-4D97-AF65-F5344CB8AC3E}">
        <p14:creationId xmlns:p14="http://schemas.microsoft.com/office/powerpoint/2010/main" val="1861187807"/>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27331"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ADC528CD-174F-45E4-B479-B2AC1746661A}" type="slidenum">
              <a:rPr lang="en-JM" smtClean="0"/>
              <a:pPr>
                <a:defRPr/>
              </a:pPr>
              <a:t>134</a:t>
            </a:fld>
            <a:endParaRPr lang="en-JM"/>
          </a:p>
        </p:txBody>
      </p:sp>
    </p:spTree>
    <p:extLst>
      <p:ext uri="{BB962C8B-B14F-4D97-AF65-F5344CB8AC3E}">
        <p14:creationId xmlns:p14="http://schemas.microsoft.com/office/powerpoint/2010/main" val="1834204505"/>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28355"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41128E33-28CB-425B-BDFA-E89528B1732F}" type="slidenum">
              <a:rPr lang="en-JM" smtClean="0"/>
              <a:pPr>
                <a:defRPr/>
              </a:pPr>
              <a:t>135</a:t>
            </a:fld>
            <a:endParaRPr lang="en-JM"/>
          </a:p>
        </p:txBody>
      </p:sp>
    </p:spTree>
    <p:extLst>
      <p:ext uri="{BB962C8B-B14F-4D97-AF65-F5344CB8AC3E}">
        <p14:creationId xmlns:p14="http://schemas.microsoft.com/office/powerpoint/2010/main" val="4187774926"/>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29379"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3E46A15B-652A-4BAB-8076-EB109530379B}" type="slidenum">
              <a:rPr lang="en-JM" smtClean="0"/>
              <a:pPr>
                <a:defRPr/>
              </a:pPr>
              <a:t>136</a:t>
            </a:fld>
            <a:endParaRPr lang="en-JM"/>
          </a:p>
        </p:txBody>
      </p:sp>
    </p:spTree>
    <p:extLst>
      <p:ext uri="{BB962C8B-B14F-4D97-AF65-F5344CB8AC3E}">
        <p14:creationId xmlns:p14="http://schemas.microsoft.com/office/powerpoint/2010/main" val="1631618618"/>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30403"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64EB0EB5-74D5-4B5B-A2B4-3F63DA123190}" type="slidenum">
              <a:rPr lang="en-JM" smtClean="0"/>
              <a:pPr>
                <a:defRPr/>
              </a:pPr>
              <a:t>137</a:t>
            </a:fld>
            <a:endParaRPr lang="en-JM"/>
          </a:p>
        </p:txBody>
      </p:sp>
    </p:spTree>
    <p:extLst>
      <p:ext uri="{BB962C8B-B14F-4D97-AF65-F5344CB8AC3E}">
        <p14:creationId xmlns:p14="http://schemas.microsoft.com/office/powerpoint/2010/main" val="452073817"/>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3142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418DC775-2C93-486F-83A5-BE29A7F1AEFD}" type="slidenum">
              <a:rPr lang="en-JM" smtClean="0"/>
              <a:pPr>
                <a:defRPr/>
              </a:pPr>
              <a:t>138</a:t>
            </a:fld>
            <a:endParaRPr lang="en-JM"/>
          </a:p>
        </p:txBody>
      </p:sp>
    </p:spTree>
    <p:extLst>
      <p:ext uri="{BB962C8B-B14F-4D97-AF65-F5344CB8AC3E}">
        <p14:creationId xmlns:p14="http://schemas.microsoft.com/office/powerpoint/2010/main" val="1132005282"/>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32451"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sz="700" b="1" dirty="0"/>
              <a:t>Exemple de code JS discret :</a:t>
            </a:r>
          </a:p>
          <a:p>
            <a:r>
              <a:rPr lang="fr-FR" sz="700" dirty="0" err="1"/>
              <a:t>function</a:t>
            </a:r>
            <a:r>
              <a:rPr lang="fr-FR" sz="700" dirty="0"/>
              <a:t> </a:t>
            </a:r>
            <a:r>
              <a:rPr lang="fr-FR" sz="700" dirty="0" err="1"/>
              <a:t>addEvent</a:t>
            </a:r>
            <a:r>
              <a:rPr lang="fr-FR" sz="700" dirty="0"/>
              <a:t>( </a:t>
            </a:r>
            <a:r>
              <a:rPr lang="fr-FR" sz="700" dirty="0" err="1"/>
              <a:t>emt</a:t>
            </a:r>
            <a:r>
              <a:rPr lang="fr-FR" sz="700" dirty="0"/>
              <a:t>, </a:t>
            </a:r>
            <a:r>
              <a:rPr lang="fr-FR" sz="700" dirty="0" err="1"/>
              <a:t>evt</a:t>
            </a:r>
            <a:r>
              <a:rPr lang="fr-FR" sz="700" dirty="0"/>
              <a:t>, </a:t>
            </a:r>
            <a:r>
              <a:rPr lang="fr-FR" sz="700" dirty="0" err="1"/>
              <a:t>fnc</a:t>
            </a:r>
            <a:r>
              <a:rPr lang="fr-FR" sz="700" dirty="0"/>
              <a:t>, bbl)</a:t>
            </a:r>
          </a:p>
          <a:p>
            <a:r>
              <a:rPr lang="fr-FR" sz="700" dirty="0"/>
              <a:t>{</a:t>
            </a:r>
          </a:p>
          <a:p>
            <a:r>
              <a:rPr lang="fr-FR" sz="700" dirty="0"/>
              <a:t>	if( </a:t>
            </a:r>
            <a:r>
              <a:rPr lang="fr-FR" sz="700" dirty="0" err="1"/>
              <a:t>emt.attachEvent</a:t>
            </a:r>
            <a:r>
              <a:rPr lang="fr-FR" sz="700" dirty="0"/>
              <a:t>) </a:t>
            </a:r>
            <a:r>
              <a:rPr lang="fr-FR" sz="700" dirty="0" err="1"/>
              <a:t>emt.attachEvent</a:t>
            </a:r>
            <a:r>
              <a:rPr lang="fr-FR" sz="700" dirty="0"/>
              <a:t>( 'on' + </a:t>
            </a:r>
            <a:r>
              <a:rPr lang="fr-FR" sz="700" dirty="0" err="1"/>
              <a:t>evt</a:t>
            </a:r>
            <a:r>
              <a:rPr lang="fr-FR" sz="700" dirty="0"/>
              <a:t>, </a:t>
            </a:r>
            <a:r>
              <a:rPr lang="fr-FR" sz="700" dirty="0" err="1"/>
              <a:t>fnc</a:t>
            </a:r>
            <a:r>
              <a:rPr lang="fr-FR" sz="700" dirty="0"/>
              <a:t>); //4 MSIE</a:t>
            </a:r>
          </a:p>
          <a:p>
            <a:r>
              <a:rPr lang="fr-FR" sz="700" dirty="0"/>
              <a:t>	</a:t>
            </a:r>
            <a:r>
              <a:rPr lang="fr-FR" sz="700" dirty="0" err="1"/>
              <a:t>else</a:t>
            </a:r>
            <a:r>
              <a:rPr lang="fr-FR" sz="700" dirty="0"/>
              <a:t> if( </a:t>
            </a:r>
            <a:r>
              <a:rPr lang="fr-FR" sz="700" dirty="0" err="1"/>
              <a:t>emt.addEventListener</a:t>
            </a:r>
            <a:r>
              <a:rPr lang="fr-FR" sz="700" dirty="0"/>
              <a:t>) </a:t>
            </a:r>
            <a:r>
              <a:rPr lang="fr-FR" sz="700" dirty="0" err="1"/>
              <a:t>emt.addEventListener</a:t>
            </a:r>
            <a:r>
              <a:rPr lang="fr-FR" sz="700" dirty="0"/>
              <a:t>( </a:t>
            </a:r>
            <a:r>
              <a:rPr lang="fr-FR" sz="700" dirty="0" err="1"/>
              <a:t>evt</a:t>
            </a:r>
            <a:r>
              <a:rPr lang="fr-FR" sz="700" dirty="0"/>
              <a:t>, </a:t>
            </a:r>
            <a:r>
              <a:rPr lang="fr-FR" sz="700" dirty="0" err="1"/>
              <a:t>fnc</a:t>
            </a:r>
            <a:r>
              <a:rPr lang="fr-FR" sz="700" dirty="0"/>
              <a:t>, bbl); //4 ECMA ex: MFF</a:t>
            </a:r>
          </a:p>
          <a:p>
            <a:r>
              <a:rPr lang="fr-FR" sz="700" dirty="0"/>
              <a:t>}</a:t>
            </a:r>
          </a:p>
          <a:p>
            <a:endParaRPr lang="fr-FR" sz="700" dirty="0"/>
          </a:p>
          <a:p>
            <a:r>
              <a:rPr lang="fr-FR" sz="700" dirty="0" err="1"/>
              <a:t>function</a:t>
            </a:r>
            <a:r>
              <a:rPr lang="fr-FR" sz="700" dirty="0"/>
              <a:t> </a:t>
            </a:r>
            <a:r>
              <a:rPr lang="fr-FR" sz="700" dirty="0" err="1"/>
              <a:t>initEvents</a:t>
            </a:r>
            <a:r>
              <a:rPr lang="fr-FR" sz="700" dirty="0"/>
              <a:t>()</a:t>
            </a:r>
          </a:p>
          <a:p>
            <a:r>
              <a:rPr lang="fr-FR" sz="700" dirty="0"/>
              <a:t>{</a:t>
            </a:r>
          </a:p>
          <a:p>
            <a:r>
              <a:rPr lang="fr-FR" sz="700" dirty="0"/>
              <a:t>	</a:t>
            </a:r>
            <a:r>
              <a:rPr lang="fr-FR" sz="700" dirty="0" err="1"/>
              <a:t>addEvent</a:t>
            </a:r>
            <a:r>
              <a:rPr lang="fr-FR" sz="700" dirty="0"/>
              <a:t>( </a:t>
            </a:r>
            <a:r>
              <a:rPr lang="fr-FR" sz="700" dirty="0" err="1"/>
              <a:t>document.getElementById</a:t>
            </a:r>
            <a:r>
              <a:rPr lang="fr-FR" sz="700" dirty="0"/>
              <a:t>('</a:t>
            </a:r>
            <a:r>
              <a:rPr lang="fr-FR" sz="700" dirty="0" err="1"/>
              <a:t>btn_cmd</a:t>
            </a:r>
            <a:r>
              <a:rPr lang="fr-FR" sz="700" dirty="0"/>
              <a:t>'), 'click', </a:t>
            </a:r>
            <a:r>
              <a:rPr lang="fr-FR" sz="700" dirty="0" err="1"/>
              <a:t>evalCmd</a:t>
            </a:r>
            <a:r>
              <a:rPr lang="fr-FR" sz="700" dirty="0"/>
              <a:t>, false);</a:t>
            </a:r>
          </a:p>
          <a:p>
            <a:r>
              <a:rPr lang="fr-FR" sz="700" dirty="0"/>
              <a:t>}</a:t>
            </a:r>
          </a:p>
          <a:p>
            <a:endParaRPr lang="fr-FR" sz="700" dirty="0"/>
          </a:p>
          <a:p>
            <a:r>
              <a:rPr lang="fr-FR" sz="700" dirty="0" err="1"/>
              <a:t>function</a:t>
            </a:r>
            <a:r>
              <a:rPr lang="fr-FR" sz="700" dirty="0"/>
              <a:t> </a:t>
            </a:r>
            <a:r>
              <a:rPr lang="fr-FR" sz="700" dirty="0" err="1"/>
              <a:t>evalCmd</a:t>
            </a:r>
            <a:r>
              <a:rPr lang="fr-FR" sz="700" dirty="0"/>
              <a:t>()</a:t>
            </a:r>
          </a:p>
          <a:p>
            <a:r>
              <a:rPr lang="fr-FR" sz="700" dirty="0"/>
              <a:t>{</a:t>
            </a:r>
          </a:p>
          <a:p>
            <a:r>
              <a:rPr lang="fr-FR" sz="700" dirty="0"/>
              <a:t>…</a:t>
            </a:r>
          </a:p>
          <a:p>
            <a:r>
              <a:rPr lang="fr-FR" sz="700" dirty="0"/>
              <a:t>}</a:t>
            </a:r>
          </a:p>
          <a:p>
            <a:endParaRPr lang="fr-FR" sz="700" dirty="0"/>
          </a:p>
          <a:p>
            <a:r>
              <a:rPr lang="fr-FR" sz="700" dirty="0" err="1"/>
              <a:t>addEvent</a:t>
            </a:r>
            <a:r>
              <a:rPr lang="fr-FR" sz="700" dirty="0"/>
              <a:t>( </a:t>
            </a:r>
            <a:r>
              <a:rPr lang="fr-FR" sz="700" dirty="0" err="1"/>
              <a:t>window</a:t>
            </a:r>
            <a:r>
              <a:rPr lang="fr-FR" sz="700" dirty="0"/>
              <a:t>, '</a:t>
            </a:r>
            <a:r>
              <a:rPr lang="fr-FR" sz="700" dirty="0" err="1"/>
              <a:t>load</a:t>
            </a:r>
            <a:r>
              <a:rPr lang="fr-FR" sz="700" dirty="0"/>
              <a:t>', </a:t>
            </a:r>
            <a:r>
              <a:rPr lang="fr-FR" sz="700" dirty="0" err="1"/>
              <a:t>initEvents</a:t>
            </a:r>
            <a:r>
              <a:rPr lang="fr-FR" sz="700" dirty="0"/>
              <a:t>, false);</a:t>
            </a:r>
          </a:p>
          <a:p>
            <a:endParaRPr lang="fr-FR" sz="700" dirty="0"/>
          </a:p>
        </p:txBody>
      </p:sp>
      <p:sp>
        <p:nvSpPr>
          <p:cNvPr id="4" name="Espace réservé du numéro de diapositive 3"/>
          <p:cNvSpPr>
            <a:spLocks noGrp="1"/>
          </p:cNvSpPr>
          <p:nvPr>
            <p:ph type="sldNum" sz="quarter" idx="5"/>
          </p:nvPr>
        </p:nvSpPr>
        <p:spPr/>
        <p:txBody>
          <a:bodyPr/>
          <a:lstStyle/>
          <a:p>
            <a:pPr>
              <a:defRPr/>
            </a:pPr>
            <a:fld id="{88DF00DE-AD8E-472B-9854-7F9E22635139}" type="slidenum">
              <a:rPr lang="en-JM" smtClean="0"/>
              <a:pPr>
                <a:defRPr/>
              </a:pPr>
              <a:t>139</a:t>
            </a:fld>
            <a:endParaRPr lang="en-JM"/>
          </a:p>
        </p:txBody>
      </p:sp>
    </p:spTree>
    <p:extLst>
      <p:ext uri="{BB962C8B-B14F-4D97-AF65-F5344CB8AC3E}">
        <p14:creationId xmlns:p14="http://schemas.microsoft.com/office/powerpoint/2010/main" val="3281238450"/>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33475"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9628069D-A948-481A-BEA8-75D7F6E40491}" type="slidenum">
              <a:rPr lang="en-JM" smtClean="0"/>
              <a:pPr>
                <a:defRPr/>
              </a:pPr>
              <a:t>140</a:t>
            </a:fld>
            <a:endParaRPr lang="en-JM"/>
          </a:p>
        </p:txBody>
      </p:sp>
    </p:spTree>
    <p:extLst>
      <p:ext uri="{BB962C8B-B14F-4D97-AF65-F5344CB8AC3E}">
        <p14:creationId xmlns:p14="http://schemas.microsoft.com/office/powerpoint/2010/main" val="3011476522"/>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141</a:t>
            </a:fld>
            <a:endParaRPr lang="fr-FR"/>
          </a:p>
        </p:txBody>
      </p:sp>
    </p:spTree>
    <p:extLst>
      <p:ext uri="{BB962C8B-B14F-4D97-AF65-F5344CB8AC3E}">
        <p14:creationId xmlns:p14="http://schemas.microsoft.com/office/powerpoint/2010/main" val="2144626837"/>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142</a:t>
            </a:fld>
            <a:endParaRPr lang="fr-FR"/>
          </a:p>
        </p:txBody>
      </p:sp>
    </p:spTree>
    <p:extLst>
      <p:ext uri="{BB962C8B-B14F-4D97-AF65-F5344CB8AC3E}">
        <p14:creationId xmlns:p14="http://schemas.microsoft.com/office/powerpoint/2010/main" val="4062984824"/>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143</a:t>
            </a:fld>
            <a:endParaRPr lang="fr-FR"/>
          </a:p>
        </p:txBody>
      </p:sp>
    </p:spTree>
    <p:extLst>
      <p:ext uri="{BB962C8B-B14F-4D97-AF65-F5344CB8AC3E}">
        <p14:creationId xmlns:p14="http://schemas.microsoft.com/office/powerpoint/2010/main" val="32262866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err="1"/>
              <a:t>Methodes</a:t>
            </a:r>
            <a:r>
              <a:rPr lang="fr-FR" dirty="0"/>
              <a:t> :</a:t>
            </a:r>
          </a:p>
          <a:p>
            <a:r>
              <a:rPr lang="fr-FR" dirty="0"/>
              <a:t>*POST envoie les donnes </a:t>
            </a:r>
          </a:p>
          <a:p>
            <a:r>
              <a:rPr lang="fr-FR" dirty="0"/>
              <a:t>*GET fais un appelle sur une URL</a:t>
            </a:r>
          </a:p>
          <a:p>
            <a:endParaRPr lang="fr-FR" dirty="0"/>
          </a:p>
          <a:p>
            <a:endParaRPr lang="fr-FR" dirty="0"/>
          </a:p>
          <a:p>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14</a:t>
            </a:fld>
            <a:endParaRPr lang="fr-FR"/>
          </a:p>
        </p:txBody>
      </p:sp>
    </p:spTree>
    <p:extLst>
      <p:ext uri="{BB962C8B-B14F-4D97-AF65-F5344CB8AC3E}">
        <p14:creationId xmlns:p14="http://schemas.microsoft.com/office/powerpoint/2010/main" val="1832527697"/>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144</a:t>
            </a:fld>
            <a:endParaRPr lang="fr-FR"/>
          </a:p>
        </p:txBody>
      </p:sp>
    </p:spTree>
    <p:extLst>
      <p:ext uri="{BB962C8B-B14F-4D97-AF65-F5344CB8AC3E}">
        <p14:creationId xmlns:p14="http://schemas.microsoft.com/office/powerpoint/2010/main" val="1547432852"/>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145</a:t>
            </a:fld>
            <a:endParaRPr lang="fr-FR"/>
          </a:p>
        </p:txBody>
      </p:sp>
    </p:spTree>
    <p:extLst>
      <p:ext uri="{BB962C8B-B14F-4D97-AF65-F5344CB8AC3E}">
        <p14:creationId xmlns:p14="http://schemas.microsoft.com/office/powerpoint/2010/main" val="2529159423"/>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pPr lvl="1" eaLnBrk="1" hangingPunct="1">
              <a:tabLst>
                <a:tab pos="8439150" algn="r"/>
              </a:tabLst>
              <a:defRPr/>
            </a:pPr>
            <a:r>
              <a:rPr lang="fr-FR" dirty="0">
                <a:ea typeface="MS Mincho" pitchFamily="49" charset="-128"/>
              </a:rPr>
              <a:t>Pour savoir si une case est cochée, on utilise :</a:t>
            </a:r>
          </a:p>
          <a:p>
            <a:pPr lvl="1" eaLnBrk="1" hangingPunct="1">
              <a:tabLst>
                <a:tab pos="8439150" algn="r"/>
              </a:tabLst>
              <a:defRPr/>
            </a:pPr>
            <a:r>
              <a:rPr lang="fr-FR" dirty="0">
                <a:ea typeface="MS Mincho" pitchFamily="49" charset="-128"/>
              </a:rPr>
              <a:t>    </a:t>
            </a:r>
            <a:r>
              <a:rPr lang="fr-FR" dirty="0" err="1">
                <a:ea typeface="MS Mincho" pitchFamily="49" charset="-128"/>
              </a:rPr>
              <a:t>document.getElementById</a:t>
            </a:r>
            <a:r>
              <a:rPr lang="fr-FR" dirty="0">
                <a:ea typeface="MS Mincho" pitchFamily="49" charset="-128"/>
              </a:rPr>
              <a:t>( '</a:t>
            </a:r>
            <a:r>
              <a:rPr lang="fr-FR" dirty="0" err="1">
                <a:ea typeface="MS Mincho" pitchFamily="49" charset="-128"/>
              </a:rPr>
              <a:t>chkField</a:t>
            </a:r>
            <a:r>
              <a:rPr lang="fr-FR" dirty="0">
                <a:ea typeface="MS Mincho" pitchFamily="49" charset="-128"/>
              </a:rPr>
              <a:t>').</a:t>
            </a:r>
            <a:r>
              <a:rPr lang="fr-FR" dirty="0" err="1">
                <a:ea typeface="MS Mincho" pitchFamily="49" charset="-128"/>
              </a:rPr>
              <a:t>checked</a:t>
            </a:r>
            <a:endParaRPr lang="fr-FR" dirty="0">
              <a:ea typeface="MS Mincho" pitchFamily="49" charset="-128"/>
            </a:endParaRPr>
          </a:p>
          <a:p>
            <a:pPr lvl="1" eaLnBrk="1" hangingPunct="1">
              <a:tabLst>
                <a:tab pos="8439150" algn="r"/>
              </a:tabLst>
              <a:defRPr/>
            </a:pPr>
            <a:endParaRPr lang="fr-FR" dirty="0">
              <a:ea typeface="MS Mincho" pitchFamily="49" charset="-128"/>
            </a:endParaRPr>
          </a:p>
          <a:p>
            <a:pPr lvl="1" eaLnBrk="1" hangingPunct="1">
              <a:tabLst>
                <a:tab pos="8439150" algn="r"/>
              </a:tabLst>
              <a:defRPr/>
            </a:pPr>
            <a:r>
              <a:rPr lang="fr-FR" dirty="0">
                <a:ea typeface="MS Mincho" pitchFamily="49" charset="-128"/>
              </a:rPr>
              <a:t>Pour accédé a la valeur d'un </a:t>
            </a:r>
            <a:r>
              <a:rPr lang="fr-FR" dirty="0" err="1">
                <a:ea typeface="MS Mincho" pitchFamily="49" charset="-128"/>
              </a:rPr>
              <a:t>imput</a:t>
            </a:r>
            <a:r>
              <a:rPr lang="fr-FR" dirty="0">
                <a:ea typeface="MS Mincho" pitchFamily="49" charset="-128"/>
              </a:rPr>
              <a:t>, on utilise :</a:t>
            </a:r>
          </a:p>
          <a:p>
            <a:pPr lvl="2" eaLnBrk="1" hangingPunct="1">
              <a:tabLst>
                <a:tab pos="8439150" algn="r"/>
              </a:tabLst>
              <a:defRPr/>
            </a:pPr>
            <a:r>
              <a:rPr lang="fr-FR" dirty="0" err="1">
                <a:ea typeface="MS Mincho" pitchFamily="49" charset="-128"/>
              </a:rPr>
              <a:t>document.getElementById</a:t>
            </a:r>
            <a:r>
              <a:rPr lang="fr-FR" dirty="0">
                <a:ea typeface="MS Mincho" pitchFamily="49" charset="-128"/>
              </a:rPr>
              <a:t>( mon-input').value</a:t>
            </a:r>
          </a:p>
          <a:p>
            <a:pPr lvl="1" eaLnBrk="1" hangingPunct="1">
              <a:tabLst>
                <a:tab pos="8439150" algn="r"/>
              </a:tabLst>
              <a:defRPr/>
            </a:pPr>
            <a:endParaRPr lang="fr-FR" dirty="0">
              <a:ea typeface="MS Mincho" pitchFamily="49" charset="-128"/>
            </a:endParaRPr>
          </a:p>
          <a:p>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146</a:t>
            </a:fld>
            <a:endParaRPr lang="fr-FR"/>
          </a:p>
        </p:txBody>
      </p:sp>
    </p:spTree>
    <p:extLst>
      <p:ext uri="{BB962C8B-B14F-4D97-AF65-F5344CB8AC3E}">
        <p14:creationId xmlns:p14="http://schemas.microsoft.com/office/powerpoint/2010/main" val="1027911605"/>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147</a:t>
            </a:fld>
            <a:endParaRPr lang="fr-FR"/>
          </a:p>
        </p:txBody>
      </p:sp>
    </p:spTree>
    <p:extLst>
      <p:ext uri="{BB962C8B-B14F-4D97-AF65-F5344CB8AC3E}">
        <p14:creationId xmlns:p14="http://schemas.microsoft.com/office/powerpoint/2010/main" val="4029149033"/>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148</a:t>
            </a:fld>
            <a:endParaRPr lang="fr-FR"/>
          </a:p>
        </p:txBody>
      </p:sp>
    </p:spTree>
    <p:extLst>
      <p:ext uri="{BB962C8B-B14F-4D97-AF65-F5344CB8AC3E}">
        <p14:creationId xmlns:p14="http://schemas.microsoft.com/office/powerpoint/2010/main" val="254688863"/>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149</a:t>
            </a:fld>
            <a:endParaRPr lang="fr-FR"/>
          </a:p>
        </p:txBody>
      </p:sp>
    </p:spTree>
    <p:extLst>
      <p:ext uri="{BB962C8B-B14F-4D97-AF65-F5344CB8AC3E}">
        <p14:creationId xmlns:p14="http://schemas.microsoft.com/office/powerpoint/2010/main" val="1069297756"/>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150</a:t>
            </a:fld>
            <a:endParaRPr lang="fr-FR"/>
          </a:p>
        </p:txBody>
      </p:sp>
    </p:spTree>
    <p:extLst>
      <p:ext uri="{BB962C8B-B14F-4D97-AF65-F5344CB8AC3E}">
        <p14:creationId xmlns:p14="http://schemas.microsoft.com/office/powerpoint/2010/main" val="4090648499"/>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pPr>
              <a:buFont typeface="Arial" charset="0"/>
              <a:buNone/>
            </a:pPr>
            <a:r>
              <a:rPr lang="fr-FR" dirty="0"/>
              <a:t>*  html5  propose l'attribut </a:t>
            </a:r>
            <a:r>
              <a:rPr lang="fr-FR" dirty="0" err="1"/>
              <a:t>required</a:t>
            </a:r>
            <a:r>
              <a:rPr lang="fr-FR" dirty="0"/>
              <a:t>="</a:t>
            </a:r>
            <a:r>
              <a:rPr lang="fr-FR" dirty="0" err="1"/>
              <a:t>required</a:t>
            </a:r>
            <a:r>
              <a:rPr lang="fr-FR" dirty="0"/>
              <a:t>" sur les inputs, </a:t>
            </a:r>
            <a:r>
              <a:rPr lang="fr-FR" dirty="0" err="1"/>
              <a:t>textarea</a:t>
            </a:r>
            <a:r>
              <a:rPr lang="fr-FR" dirty="0"/>
              <a:t>, select</a:t>
            </a:r>
          </a:p>
          <a:p>
            <a:pPr>
              <a:buFont typeface="Arial" charset="0"/>
              <a:buNone/>
            </a:pPr>
            <a:r>
              <a:rPr lang="fr-FR" dirty="0"/>
              <a:t>**html5</a:t>
            </a:r>
            <a:r>
              <a:rPr lang="fr-FR" baseline="0" dirty="0"/>
              <a:t>  propose l'attribut </a:t>
            </a:r>
            <a:r>
              <a:rPr lang="fr-FR" baseline="0" dirty="0" err="1"/>
              <a:t>patern</a:t>
            </a:r>
            <a:r>
              <a:rPr lang="fr-FR" baseline="0" dirty="0"/>
              <a:t>="</a:t>
            </a:r>
            <a:r>
              <a:rPr lang="fr-FR" baseline="0" dirty="0" err="1"/>
              <a:t>Regex</a:t>
            </a:r>
            <a:r>
              <a:rPr lang="fr-FR" baseline="0" dirty="0"/>
              <a:t>" sur les input, </a:t>
            </a:r>
            <a:r>
              <a:rPr lang="fr-FR" baseline="0" dirty="0" err="1"/>
              <a:t>textarea</a:t>
            </a:r>
            <a:r>
              <a:rPr lang="fr-FR" baseline="0" dirty="0"/>
              <a:t>, et des types d'inputs mail, tel, …</a:t>
            </a:r>
          </a:p>
          <a:p>
            <a:pPr>
              <a:buFont typeface="Arial" charset="0"/>
              <a:buNone/>
            </a:pPr>
            <a:endParaRPr lang="fr-FR" baseline="0" dirty="0"/>
          </a:p>
          <a:p>
            <a:pPr>
              <a:buFont typeface="Arial" charset="0"/>
              <a:buNone/>
            </a:pPr>
            <a:r>
              <a:rPr lang="fr-FR" baseline="0" dirty="0"/>
              <a:t>exemple interaction :</a:t>
            </a:r>
          </a:p>
          <a:p>
            <a:pPr marL="0" marR="0" indent="0" algn="l" defTabSz="914400" rtl="0" eaLnBrk="1" fontAlgn="auto" latinLnBrk="0" hangingPunct="1">
              <a:lnSpc>
                <a:spcPct val="100000"/>
              </a:lnSpc>
              <a:spcBef>
                <a:spcPts val="0"/>
              </a:spcBef>
              <a:spcAft>
                <a:spcPts val="0"/>
              </a:spcAft>
              <a:buClrTx/>
              <a:buSzTx/>
              <a:buFont typeface="Arial" charset="0"/>
              <a:buNone/>
              <a:tabLst/>
              <a:defRPr/>
            </a:pPr>
            <a:r>
              <a:rPr lang="en-US" sz="1200" b="0" kern="1200" dirty="0">
                <a:solidFill>
                  <a:schemeClr val="tx1"/>
                </a:solidFill>
                <a:latin typeface="+mn-lt"/>
                <a:ea typeface="+mn-ea"/>
                <a:cs typeface="+mn-cs"/>
              </a:rPr>
              <a:t>if(new Date(</a:t>
            </a:r>
            <a:r>
              <a:rPr lang="en-US" sz="1200" b="0" kern="1200" dirty="0" err="1">
                <a:solidFill>
                  <a:schemeClr val="tx1"/>
                </a:solidFill>
                <a:latin typeface="+mn-lt"/>
                <a:ea typeface="+mn-ea"/>
                <a:cs typeface="+mn-cs"/>
              </a:rPr>
              <a:t>document.getElementById</a:t>
            </a:r>
            <a:r>
              <a:rPr lang="en-US" sz="1200" b="0" kern="1200" dirty="0">
                <a:solidFill>
                  <a:schemeClr val="tx1"/>
                </a:solidFill>
                <a:latin typeface="+mn-lt"/>
                <a:ea typeface="+mn-ea"/>
                <a:cs typeface="+mn-cs"/>
              </a:rPr>
              <a:t>('</a:t>
            </a:r>
            <a:r>
              <a:rPr lang="en-US" sz="1200" b="0" kern="1200" dirty="0" err="1">
                <a:solidFill>
                  <a:schemeClr val="tx1"/>
                </a:solidFill>
                <a:latin typeface="+mn-lt"/>
                <a:ea typeface="+mn-ea"/>
                <a:cs typeface="+mn-cs"/>
              </a:rPr>
              <a:t>dateNaiss</a:t>
            </a:r>
            <a:r>
              <a:rPr lang="en-US" sz="1200" b="0" kern="1200" dirty="0">
                <a:solidFill>
                  <a:schemeClr val="tx1"/>
                </a:solidFill>
                <a:latin typeface="+mn-lt"/>
                <a:ea typeface="+mn-ea"/>
                <a:cs typeface="+mn-cs"/>
              </a:rPr>
              <a:t>').value).</a:t>
            </a:r>
            <a:r>
              <a:rPr lang="en-US" sz="1200" b="0" kern="1200" dirty="0" err="1">
                <a:solidFill>
                  <a:schemeClr val="tx1"/>
                </a:solidFill>
                <a:latin typeface="+mn-lt"/>
                <a:ea typeface="+mn-ea"/>
                <a:cs typeface="+mn-cs"/>
              </a:rPr>
              <a:t>getYear</a:t>
            </a:r>
            <a:r>
              <a:rPr lang="en-US" sz="1200" b="0" kern="1200" dirty="0">
                <a:solidFill>
                  <a:schemeClr val="tx1"/>
                </a:solidFill>
                <a:latin typeface="+mn-lt"/>
                <a:ea typeface="+mn-ea"/>
                <a:cs typeface="+mn-cs"/>
              </a:rPr>
              <a:t>()-(new Date()).</a:t>
            </a:r>
            <a:r>
              <a:rPr lang="en-US" sz="1200" b="0" kern="1200" dirty="0" err="1">
                <a:solidFill>
                  <a:schemeClr val="tx1"/>
                </a:solidFill>
                <a:latin typeface="+mn-lt"/>
                <a:ea typeface="+mn-ea"/>
                <a:cs typeface="+mn-cs"/>
              </a:rPr>
              <a:t>getYear</a:t>
            </a:r>
            <a:r>
              <a:rPr lang="en-US" sz="1200" b="0" kern="1200" dirty="0">
                <a:solidFill>
                  <a:schemeClr val="tx1"/>
                </a:solidFill>
                <a:latin typeface="+mn-lt"/>
                <a:ea typeface="+mn-ea"/>
                <a:cs typeface="+mn-cs"/>
              </a:rPr>
              <a:t>()&gt;=18) {</a:t>
            </a:r>
          </a:p>
          <a:p>
            <a:pPr marL="0" marR="0" indent="0" algn="l" defTabSz="914400" rtl="0" eaLnBrk="1" fontAlgn="auto" latinLnBrk="0" hangingPunct="1">
              <a:lnSpc>
                <a:spcPct val="100000"/>
              </a:lnSpc>
              <a:spcBef>
                <a:spcPts val="0"/>
              </a:spcBef>
              <a:spcAft>
                <a:spcPts val="0"/>
              </a:spcAft>
              <a:buClrTx/>
              <a:buSzTx/>
              <a:buFont typeface="Arial" charset="0"/>
              <a:buNone/>
              <a:tabLst/>
              <a:defRPr/>
            </a:pPr>
            <a:r>
              <a:rPr kumimoji="0" lang="fr-FR" sz="1400" b="0" i="0" u="none" strike="noStrike" kern="1200" cap="none" spc="0" normalizeH="0" baseline="0" noProof="0" dirty="0">
                <a:ln>
                  <a:noFill/>
                </a:ln>
                <a:solidFill>
                  <a:srgbClr val="009AD0"/>
                </a:solidFill>
                <a:effectLst/>
                <a:uLnTx/>
                <a:uFillTx/>
                <a:latin typeface="+mn-lt"/>
                <a:ea typeface="MS Mincho" pitchFamily="49" charset="-128"/>
                <a:cs typeface="+mn-cs"/>
              </a:rPr>
              <a:t>	 </a:t>
            </a:r>
            <a:r>
              <a:rPr kumimoji="0" lang="fr-FR" sz="1400" b="0" i="0" u="none" strike="noStrike" kern="1200" cap="none" spc="0" normalizeH="0" baseline="0" noProof="0" dirty="0" err="1">
                <a:ln>
                  <a:noFill/>
                </a:ln>
                <a:solidFill>
                  <a:srgbClr val="009AD0"/>
                </a:solidFill>
                <a:effectLst/>
                <a:uLnTx/>
                <a:uFillTx/>
                <a:latin typeface="+mn-lt"/>
                <a:ea typeface="MS Mincho" pitchFamily="49" charset="-128"/>
                <a:cs typeface="+mn-cs"/>
              </a:rPr>
              <a:t>document.getElementById</a:t>
            </a:r>
            <a:r>
              <a:rPr kumimoji="0" lang="fr-FR" sz="1400" b="0" i="0" u="none" strike="noStrike" kern="1200" cap="none" spc="0" normalizeH="0" baseline="0" noProof="0" dirty="0">
                <a:ln>
                  <a:noFill/>
                </a:ln>
                <a:solidFill>
                  <a:srgbClr val="009AD0"/>
                </a:solidFill>
                <a:effectLst/>
                <a:uLnTx/>
                <a:uFillTx/>
                <a:latin typeface="+mn-lt"/>
                <a:ea typeface="MS Mincho" pitchFamily="49" charset="-128"/>
                <a:cs typeface="+mn-cs"/>
              </a:rPr>
              <a:t>('</a:t>
            </a:r>
            <a:r>
              <a:rPr kumimoji="0" lang="fr-FR" sz="1400" b="0" i="0" u="none" strike="noStrike" kern="1200" cap="none" spc="0" normalizeH="0" baseline="0" noProof="0" dirty="0" err="1">
                <a:ln>
                  <a:noFill/>
                </a:ln>
                <a:solidFill>
                  <a:srgbClr val="009AD0"/>
                </a:solidFill>
                <a:effectLst/>
                <a:uLnTx/>
                <a:uFillTx/>
                <a:latin typeface="+mn-lt"/>
                <a:ea typeface="MS Mincho" pitchFamily="49" charset="-128"/>
                <a:cs typeface="+mn-cs"/>
              </a:rPr>
              <a:t>radioMajeur</a:t>
            </a:r>
            <a:r>
              <a:rPr kumimoji="0" lang="fr-FR" sz="1400" b="0" i="0" u="none" strike="noStrike" kern="1200" cap="none" spc="0" normalizeH="0" baseline="0" noProof="0" dirty="0">
                <a:ln>
                  <a:noFill/>
                </a:ln>
                <a:solidFill>
                  <a:srgbClr val="009AD0"/>
                </a:solidFill>
                <a:effectLst/>
                <a:uLnTx/>
                <a:uFillTx/>
                <a:latin typeface="+mn-lt"/>
                <a:ea typeface="MS Mincho" pitchFamily="49" charset="-128"/>
                <a:cs typeface="+mn-cs"/>
              </a:rPr>
              <a:t>').</a:t>
            </a:r>
            <a:r>
              <a:rPr kumimoji="0" lang="fr-FR" sz="1400" b="0" i="0" u="none" strike="noStrike" kern="1200" cap="none" spc="0" normalizeH="0" baseline="0" noProof="0" dirty="0" err="1">
                <a:ln>
                  <a:noFill/>
                </a:ln>
                <a:solidFill>
                  <a:srgbClr val="009AD0"/>
                </a:solidFill>
                <a:effectLst/>
                <a:uLnTx/>
                <a:uFillTx/>
                <a:latin typeface="+mn-lt"/>
                <a:ea typeface="MS Mincho" pitchFamily="49" charset="-128"/>
                <a:cs typeface="+mn-cs"/>
              </a:rPr>
              <a:t>checked</a:t>
            </a:r>
            <a:r>
              <a:rPr kumimoji="0" lang="fr-FR" sz="1400" b="0" i="0" u="none" strike="noStrike" kern="1200" cap="none" spc="0" normalizeH="0" baseline="0" noProof="0" dirty="0">
                <a:ln>
                  <a:noFill/>
                </a:ln>
                <a:solidFill>
                  <a:srgbClr val="009AD0"/>
                </a:solidFill>
                <a:effectLst/>
                <a:uLnTx/>
                <a:uFillTx/>
                <a:latin typeface="+mn-lt"/>
                <a:ea typeface="MS Mincho" pitchFamily="49" charset="-128"/>
                <a:cs typeface="+mn-cs"/>
              </a:rPr>
              <a:t>=1;</a:t>
            </a:r>
            <a:endParaRPr lang="fr-FR" sz="1400" dirty="0"/>
          </a:p>
          <a:p>
            <a:pPr marL="0" marR="0" indent="0" algn="l" defTabSz="914400" rtl="0" eaLnBrk="1" fontAlgn="auto" latinLnBrk="0" hangingPunct="1">
              <a:lnSpc>
                <a:spcPct val="100000"/>
              </a:lnSpc>
              <a:spcBef>
                <a:spcPts val="0"/>
              </a:spcBef>
              <a:spcAft>
                <a:spcPts val="0"/>
              </a:spcAft>
              <a:buClrTx/>
              <a:buSzTx/>
              <a:buFont typeface="Arial" charset="0"/>
              <a:buNone/>
              <a:tabLst/>
              <a:defRPr/>
            </a:pPr>
            <a:br>
              <a:rPr kumimoji="0" lang="fr-FR" sz="1400" b="0" i="0" u="none" strike="noStrike" kern="1200" cap="none" spc="0" normalizeH="0" baseline="0" noProof="0" dirty="0">
                <a:ln>
                  <a:noFill/>
                </a:ln>
                <a:solidFill>
                  <a:srgbClr val="009AD0"/>
                </a:solidFill>
                <a:effectLst/>
                <a:uLnTx/>
                <a:uFillTx/>
                <a:latin typeface="+mn-lt"/>
                <a:ea typeface="MS Mincho" pitchFamily="49" charset="-128"/>
                <a:cs typeface="+mn-cs"/>
              </a:rPr>
            </a:br>
            <a:r>
              <a:rPr kumimoji="0" lang="fr-FR" sz="1400" b="0" i="0" u="none" strike="noStrike" kern="1200" cap="none" spc="0" normalizeH="0" baseline="0" noProof="0" dirty="0">
                <a:ln>
                  <a:noFill/>
                </a:ln>
                <a:solidFill>
                  <a:srgbClr val="009AD0"/>
                </a:solidFill>
                <a:effectLst/>
                <a:uLnTx/>
                <a:uFillTx/>
                <a:latin typeface="+mn-lt"/>
                <a:ea typeface="MS Mincho" pitchFamily="49" charset="-128"/>
                <a:cs typeface="+mn-cs"/>
              </a:rPr>
              <a:t>}</a:t>
            </a:r>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151</a:t>
            </a:fld>
            <a:endParaRPr lang="fr-FR"/>
          </a:p>
        </p:txBody>
      </p:sp>
    </p:spTree>
    <p:extLst>
      <p:ext uri="{BB962C8B-B14F-4D97-AF65-F5344CB8AC3E}">
        <p14:creationId xmlns:p14="http://schemas.microsoft.com/office/powerpoint/2010/main" val="2726802918"/>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152</a:t>
            </a:fld>
            <a:endParaRPr lang="fr-FR"/>
          </a:p>
        </p:txBody>
      </p:sp>
    </p:spTree>
    <p:extLst>
      <p:ext uri="{BB962C8B-B14F-4D97-AF65-F5344CB8AC3E}">
        <p14:creationId xmlns:p14="http://schemas.microsoft.com/office/powerpoint/2010/main" val="2376662024"/>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4678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9C3405B9-02DA-4211-AD46-ED54B86C6F69}" type="slidenum">
              <a:rPr lang="en-JM" smtClean="0"/>
              <a:pPr>
                <a:defRPr/>
              </a:pPr>
              <a:t>153</a:t>
            </a:fld>
            <a:endParaRPr lang="en-JM"/>
          </a:p>
        </p:txBody>
      </p:sp>
    </p:spTree>
    <p:extLst>
      <p:ext uri="{BB962C8B-B14F-4D97-AF65-F5344CB8AC3E}">
        <p14:creationId xmlns:p14="http://schemas.microsoft.com/office/powerpoint/2010/main" val="1536910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le port n'est pas obligatoire.</a:t>
            </a:r>
            <a:r>
              <a:rPr lang="fr-FR" baseline="0" dirty="0"/>
              <a:t> si pas </a:t>
            </a:r>
            <a:r>
              <a:rPr lang="fr-FR" baseline="0" dirty="0" err="1"/>
              <a:t>specifié</a:t>
            </a:r>
            <a:r>
              <a:rPr lang="fr-FR" baseline="0" dirty="0"/>
              <a:t>, le port 80 sera utilisé par </a:t>
            </a:r>
            <a:r>
              <a:rPr lang="fr-FR" baseline="0" dirty="0" err="1"/>
              <a:t>def</a:t>
            </a:r>
            <a:r>
              <a:rPr lang="fr-FR" baseline="0" dirty="0"/>
              <a:t>.</a:t>
            </a:r>
            <a:endParaRPr lang="fr-FR" dirty="0"/>
          </a:p>
          <a:p>
            <a:endParaRPr lang="fr-FR" dirty="0"/>
          </a:p>
          <a:p>
            <a:r>
              <a:rPr lang="fr-FR" dirty="0"/>
              <a:t>un authentification (</a:t>
            </a:r>
            <a:r>
              <a:rPr lang="fr-FR" dirty="0" err="1"/>
              <a:t>hhtp</a:t>
            </a:r>
            <a:r>
              <a:rPr lang="fr-FR" dirty="0"/>
              <a:t> /</a:t>
            </a:r>
            <a:r>
              <a:rPr lang="fr-FR" baseline="0" dirty="0"/>
              <a:t> ftp) est possible dans ce cas l'URL est surchargé par les infos d'</a:t>
            </a:r>
            <a:r>
              <a:rPr lang="fr-FR" dirty="0"/>
              <a:t>authentification </a:t>
            </a:r>
            <a:endParaRPr lang="fr-FR" baseline="0" dirty="0"/>
          </a:p>
          <a:p>
            <a:r>
              <a:rPr lang="fr-FR" baseline="0" dirty="0"/>
              <a:t>ex : http://user:password@orsys.fr  ou ftp://user:password@orsys.fr</a:t>
            </a:r>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15</a:t>
            </a:fld>
            <a:endParaRPr lang="fr-FR"/>
          </a:p>
        </p:txBody>
      </p:sp>
    </p:spTree>
    <p:extLst>
      <p:ext uri="{BB962C8B-B14F-4D97-AF65-F5344CB8AC3E}">
        <p14:creationId xmlns:p14="http://schemas.microsoft.com/office/powerpoint/2010/main" val="386600682"/>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154</a:t>
            </a:fld>
            <a:endParaRPr lang="fr-FR"/>
          </a:p>
        </p:txBody>
      </p:sp>
    </p:spTree>
    <p:extLst>
      <p:ext uri="{BB962C8B-B14F-4D97-AF65-F5344CB8AC3E}">
        <p14:creationId xmlns:p14="http://schemas.microsoft.com/office/powerpoint/2010/main" val="2573237797"/>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54979"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521203D6-6E35-470F-A631-679CB8D72E8F}" type="slidenum">
              <a:rPr lang="en-JM" smtClean="0"/>
              <a:pPr>
                <a:defRPr/>
              </a:pPr>
              <a:t>155</a:t>
            </a:fld>
            <a:endParaRPr lang="en-JM"/>
          </a:p>
        </p:txBody>
      </p:sp>
    </p:spTree>
    <p:extLst>
      <p:ext uri="{BB962C8B-B14F-4D97-AF65-F5344CB8AC3E}">
        <p14:creationId xmlns:p14="http://schemas.microsoft.com/office/powerpoint/2010/main" val="3387536594"/>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56003"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FAF33669-7A8F-48AD-B5A3-CD50D61AFD32}" type="slidenum">
              <a:rPr lang="en-JM" smtClean="0"/>
              <a:pPr>
                <a:defRPr/>
              </a:pPr>
              <a:t>156</a:t>
            </a:fld>
            <a:endParaRPr lang="en-JM"/>
          </a:p>
        </p:txBody>
      </p:sp>
    </p:spTree>
    <p:extLst>
      <p:ext uri="{BB962C8B-B14F-4D97-AF65-F5344CB8AC3E}">
        <p14:creationId xmlns:p14="http://schemas.microsoft.com/office/powerpoint/2010/main" val="3761002807"/>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157</a:t>
            </a:fld>
            <a:endParaRPr lang="fr-FR"/>
          </a:p>
        </p:txBody>
      </p:sp>
    </p:spTree>
    <p:extLst>
      <p:ext uri="{BB962C8B-B14F-4D97-AF65-F5344CB8AC3E}">
        <p14:creationId xmlns:p14="http://schemas.microsoft.com/office/powerpoint/2010/main" val="4205710399"/>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Rot="1" noChangeAspect="1" noChangeArrowheads="1" noTextEdit="1"/>
          </p:cNvSpPr>
          <p:nvPr>
            <p:ph type="sldImg"/>
          </p:nvPr>
        </p:nvSpPr>
        <p:spPr>
          <a:ln/>
        </p:spPr>
      </p:sp>
      <p:sp>
        <p:nvSpPr>
          <p:cNvPr id="267267" name="Rectangle 3"/>
          <p:cNvSpPr>
            <a:spLocks noGrp="1" noChangeArrowheads="1"/>
          </p:cNvSpPr>
          <p:nvPr>
            <p:ph type="body" idx="1"/>
          </p:nvPr>
        </p:nvSpPr>
        <p:spPr>
          <a:noFill/>
        </p:spPr>
        <p:txBody>
          <a:bodyPr/>
          <a:lstStyle/>
          <a:p>
            <a:pPr eaLnBrk="1" hangingPunct="1"/>
            <a:endParaRPr lang="fr-FR"/>
          </a:p>
        </p:txBody>
      </p:sp>
    </p:spTree>
    <p:extLst>
      <p:ext uri="{BB962C8B-B14F-4D97-AF65-F5344CB8AC3E}">
        <p14:creationId xmlns:p14="http://schemas.microsoft.com/office/powerpoint/2010/main" val="2591610958"/>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Rectangle 2"/>
          <p:cNvSpPr>
            <a:spLocks noGrp="1" noRot="1" noChangeAspect="1" noChangeArrowheads="1" noTextEdit="1"/>
          </p:cNvSpPr>
          <p:nvPr>
            <p:ph type="sldImg"/>
          </p:nvPr>
        </p:nvSpPr>
        <p:spPr>
          <a:ln/>
        </p:spPr>
      </p:sp>
      <p:sp>
        <p:nvSpPr>
          <p:cNvPr id="1225731" name="Rectangle 3"/>
          <p:cNvSpPr>
            <a:spLocks noGrp="1" noChangeArrowheads="1"/>
          </p:cNvSpPr>
          <p:nvPr>
            <p:ph type="body" idx="1"/>
          </p:nvPr>
        </p:nvSpPr>
        <p:spPr>
          <a:ln/>
        </p:spPr>
        <p:txBody>
          <a:bodyPr/>
          <a:lstStyle/>
          <a:p>
            <a:endParaRPr lang="fr-FR"/>
          </a:p>
        </p:txBody>
      </p:sp>
    </p:spTree>
    <p:extLst>
      <p:ext uri="{BB962C8B-B14F-4D97-AF65-F5344CB8AC3E}">
        <p14:creationId xmlns:p14="http://schemas.microsoft.com/office/powerpoint/2010/main" val="476490997"/>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160</a:t>
            </a:fld>
            <a:endParaRPr lang="fr-FR"/>
          </a:p>
        </p:txBody>
      </p:sp>
    </p:spTree>
    <p:extLst>
      <p:ext uri="{BB962C8B-B14F-4D97-AF65-F5344CB8AC3E}">
        <p14:creationId xmlns:p14="http://schemas.microsoft.com/office/powerpoint/2010/main" val="4012057506"/>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6726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fr-FR"/>
          </a:p>
        </p:txBody>
      </p:sp>
      <p:sp>
        <p:nvSpPr>
          <p:cNvPr id="4" name="Espace réservé du numéro de diapositive 3"/>
          <p:cNvSpPr>
            <a:spLocks noGrp="1"/>
          </p:cNvSpPr>
          <p:nvPr>
            <p:ph type="sldNum" sz="quarter" idx="5"/>
          </p:nvPr>
        </p:nvSpPr>
        <p:spPr/>
        <p:txBody>
          <a:bodyPr/>
          <a:lstStyle/>
          <a:p>
            <a:pPr>
              <a:defRPr/>
            </a:pPr>
            <a:fld id="{005AF453-28B3-4E2B-AECB-B3B4B6A75FDB}" type="slidenum">
              <a:rPr lang="en-JM" smtClean="0"/>
              <a:pPr>
                <a:defRPr/>
              </a:pPr>
              <a:t>161</a:t>
            </a:fld>
            <a:endParaRPr lang="en-JM"/>
          </a:p>
        </p:txBody>
      </p:sp>
    </p:spTree>
    <p:extLst>
      <p:ext uri="{BB962C8B-B14F-4D97-AF65-F5344CB8AC3E}">
        <p14:creationId xmlns:p14="http://schemas.microsoft.com/office/powerpoint/2010/main" val="147511386"/>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68291"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fr-FR"/>
          </a:p>
        </p:txBody>
      </p:sp>
      <p:sp>
        <p:nvSpPr>
          <p:cNvPr id="4" name="Espace réservé du numéro de diapositive 3"/>
          <p:cNvSpPr>
            <a:spLocks noGrp="1"/>
          </p:cNvSpPr>
          <p:nvPr>
            <p:ph type="sldNum" sz="quarter" idx="5"/>
          </p:nvPr>
        </p:nvSpPr>
        <p:spPr/>
        <p:txBody>
          <a:bodyPr/>
          <a:lstStyle/>
          <a:p>
            <a:pPr>
              <a:defRPr/>
            </a:pPr>
            <a:fld id="{055FBE7A-A82D-4BF0-A9FD-CC3CB092CE87}" type="slidenum">
              <a:rPr lang="en-JM" smtClean="0"/>
              <a:pPr>
                <a:defRPr/>
              </a:pPr>
              <a:t>162</a:t>
            </a:fld>
            <a:endParaRPr lang="en-JM"/>
          </a:p>
        </p:txBody>
      </p:sp>
    </p:spTree>
    <p:extLst>
      <p:ext uri="{BB962C8B-B14F-4D97-AF65-F5344CB8AC3E}">
        <p14:creationId xmlns:p14="http://schemas.microsoft.com/office/powerpoint/2010/main" val="2356868927"/>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163</a:t>
            </a:fld>
            <a:endParaRPr lang="fr-FR"/>
          </a:p>
        </p:txBody>
      </p:sp>
    </p:spTree>
    <p:extLst>
      <p:ext uri="{BB962C8B-B14F-4D97-AF65-F5344CB8AC3E}">
        <p14:creationId xmlns:p14="http://schemas.microsoft.com/office/powerpoint/2010/main" val="1858988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16</a:t>
            </a:fld>
            <a:endParaRPr lang="fr-FR"/>
          </a:p>
        </p:txBody>
      </p:sp>
    </p:spTree>
    <p:extLst>
      <p:ext uri="{BB962C8B-B14F-4D97-AF65-F5344CB8AC3E}">
        <p14:creationId xmlns:p14="http://schemas.microsoft.com/office/powerpoint/2010/main" val="419973160"/>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6898" name="Rectangle 2"/>
          <p:cNvSpPr>
            <a:spLocks noGrp="1" noRot="1" noChangeAspect="1" noChangeArrowheads="1" noTextEdit="1"/>
          </p:cNvSpPr>
          <p:nvPr>
            <p:ph type="sldImg"/>
          </p:nvPr>
        </p:nvSpPr>
        <p:spPr>
          <a:ln/>
        </p:spPr>
      </p:sp>
      <p:sp>
        <p:nvSpPr>
          <p:cNvPr id="2256899" name="Rectangle 3"/>
          <p:cNvSpPr>
            <a:spLocks noGrp="1" noChangeArrowheads="1"/>
          </p:cNvSpPr>
          <p:nvPr>
            <p:ph type="body" idx="1"/>
          </p:nvPr>
        </p:nvSpPr>
        <p:spPr>
          <a:ln/>
        </p:spPr>
        <p:txBody>
          <a:bodyPr/>
          <a:lstStyle/>
          <a:p>
            <a:endParaRPr lang="fr-FR"/>
          </a:p>
        </p:txBody>
      </p:sp>
    </p:spTree>
    <p:extLst>
      <p:ext uri="{BB962C8B-B14F-4D97-AF65-F5344CB8AC3E}">
        <p14:creationId xmlns:p14="http://schemas.microsoft.com/office/powerpoint/2010/main" val="26409847"/>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7394" name="Rectangle 2"/>
          <p:cNvSpPr>
            <a:spLocks noGrp="1" noRot="1" noChangeAspect="1" noChangeArrowheads="1" noTextEdit="1"/>
          </p:cNvSpPr>
          <p:nvPr>
            <p:ph type="sldImg"/>
          </p:nvPr>
        </p:nvSpPr>
        <p:spPr>
          <a:ln/>
        </p:spPr>
      </p:sp>
      <p:sp>
        <p:nvSpPr>
          <p:cNvPr id="1467395" name="Rectangle 3"/>
          <p:cNvSpPr>
            <a:spLocks noGrp="1" noChangeArrowheads="1"/>
          </p:cNvSpPr>
          <p:nvPr>
            <p:ph type="body" idx="1"/>
          </p:nvPr>
        </p:nvSpPr>
        <p:spPr>
          <a:ln/>
        </p:spPr>
        <p:txBody>
          <a:bodyPr/>
          <a:lstStyle/>
          <a:p>
            <a:endParaRPr lang="fr-FR"/>
          </a:p>
        </p:txBody>
      </p:sp>
    </p:spTree>
    <p:extLst>
      <p:ext uri="{BB962C8B-B14F-4D97-AF65-F5344CB8AC3E}">
        <p14:creationId xmlns:p14="http://schemas.microsoft.com/office/powerpoint/2010/main" val="3350919721"/>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6066" name="Rectangle 2"/>
          <p:cNvSpPr>
            <a:spLocks noGrp="1" noRot="1" noChangeAspect="1" noChangeArrowheads="1" noTextEdit="1"/>
          </p:cNvSpPr>
          <p:nvPr>
            <p:ph type="sldImg"/>
          </p:nvPr>
        </p:nvSpPr>
        <p:spPr>
          <a:ln/>
        </p:spPr>
      </p:sp>
      <p:sp>
        <p:nvSpPr>
          <p:cNvPr id="1496067" name="Rectangle 3"/>
          <p:cNvSpPr>
            <a:spLocks noGrp="1" noChangeArrowheads="1"/>
          </p:cNvSpPr>
          <p:nvPr>
            <p:ph type="body" idx="1"/>
          </p:nvPr>
        </p:nvSpPr>
        <p:spPr>
          <a:ln/>
        </p:spPr>
        <p:txBody>
          <a:bodyPr/>
          <a:lstStyle/>
          <a:p>
            <a:r>
              <a:rPr lang="fr-FR" b="1"/>
              <a:t>DTD standalone</a:t>
            </a:r>
          </a:p>
          <a:p>
            <a:r>
              <a:rPr lang="fr-FR"/>
              <a:t>un fichier XML dit standalone est un fichier qui contient sa DTD en son sein.</a:t>
            </a:r>
          </a:p>
        </p:txBody>
      </p:sp>
    </p:spTree>
    <p:extLst>
      <p:ext uri="{BB962C8B-B14F-4D97-AF65-F5344CB8AC3E}">
        <p14:creationId xmlns:p14="http://schemas.microsoft.com/office/powerpoint/2010/main" val="1001348434"/>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8114" name="Rectangle 2"/>
          <p:cNvSpPr>
            <a:spLocks noGrp="1" noRot="1" noChangeAspect="1" noChangeArrowheads="1" noTextEdit="1"/>
          </p:cNvSpPr>
          <p:nvPr>
            <p:ph type="sldImg"/>
          </p:nvPr>
        </p:nvSpPr>
        <p:spPr>
          <a:ln/>
        </p:spPr>
      </p:sp>
      <p:sp>
        <p:nvSpPr>
          <p:cNvPr id="1498115" name="Rectangle 3"/>
          <p:cNvSpPr>
            <a:spLocks noGrp="1" noChangeArrowheads="1"/>
          </p:cNvSpPr>
          <p:nvPr>
            <p:ph type="body" idx="1"/>
          </p:nvPr>
        </p:nvSpPr>
        <p:spPr>
          <a:ln/>
        </p:spPr>
        <p:txBody>
          <a:bodyPr/>
          <a:lstStyle/>
          <a:p>
            <a:r>
              <a:rPr lang="fr-FR" b="1"/>
              <a:t>Les types de données natifs correspondent à :</a:t>
            </a:r>
          </a:p>
          <a:p>
            <a:r>
              <a:rPr lang="fr-FR"/>
              <a:t>#PCDATA ou "Parsed Character Data" , ce sont des données (non-interprétées par XML) dans le langage d'encodage courant. Ex : &lt;!ELEMENT dt (PCDATA)&gt; pour &lt;dt&gt;juste du texte&lt;/dt&gt;</a:t>
            </a:r>
          </a:p>
          <a:p>
            <a:r>
              <a:rPr lang="fr-FR"/>
              <a:t>ANY indique que tout éléments est autorisé. Ex: &lt;!ELEMENT da ANY&gt; pour &lt;da&gt;[bin]&lt;/da&gt;</a:t>
            </a:r>
          </a:p>
          <a:p>
            <a:r>
              <a:rPr lang="fr-FR"/>
              <a:t>EMPTY définit une balise vide. Ex: &lt;!ELEMENT br EMTPY&gt; pour &lt;br /&gt; (pas les balises potentiellement vides telles que &lt;script …&gt;&lt;/script&gt; (celles-ci pouvant être vides ou non, elles ne sont pas considérées comme étant vides)</a:t>
            </a:r>
          </a:p>
          <a:p>
            <a:endParaRPr lang="fr-FR"/>
          </a:p>
          <a:p>
            <a:r>
              <a:rPr lang="fr-FR" b="1"/>
              <a:t>Les relations entre parent et enfant :</a:t>
            </a:r>
          </a:p>
          <a:p>
            <a:r>
              <a:rPr lang="fr-FR"/>
              <a:t>? = optionnel. Ex: &lt;!ELEMENT personne (nom,fax? )</a:t>
            </a:r>
          </a:p>
          <a:p>
            <a:r>
              <a:rPr lang="fr-FR"/>
              <a:t>+ = un ou plusieurs. Ex: &lt;!ELEMENT personne (nom,tel+)</a:t>
            </a:r>
          </a:p>
          <a:p>
            <a:r>
              <a:rPr lang="fr-FR"/>
              <a:t>* = zéro à plusieurs. Ex: &lt;!ELEMENT personne (nom,e-mail* )</a:t>
            </a:r>
          </a:p>
          <a:p>
            <a:r>
              <a:rPr lang="fr-FR"/>
              <a:t>| = ou exclusif (l’un ou l’autre mais pas les deux). Ex: &lt;!ELEMENT personne (fax | telecopie)</a:t>
            </a:r>
          </a:p>
          <a:p>
            <a:r>
              <a:rPr lang="fr-FR"/>
              <a:t>, = le premier suivi du 2e (dans l'ordre). Ex: &lt;!ELEMENT personne (name , pre)</a:t>
            </a:r>
          </a:p>
          <a:p>
            <a:r>
              <a:rPr lang="fr-FR"/>
              <a:t>() = combinaison. Ex: &lt;!ELEMENT liste ( nom, pre)+ (ici un ou plusieurs nom suivi de pre)</a:t>
            </a:r>
          </a:p>
          <a:p>
            <a:endParaRPr lang="fr-FR"/>
          </a:p>
        </p:txBody>
      </p:sp>
    </p:spTree>
    <p:extLst>
      <p:ext uri="{BB962C8B-B14F-4D97-AF65-F5344CB8AC3E}">
        <p14:creationId xmlns:p14="http://schemas.microsoft.com/office/powerpoint/2010/main" val="203573508"/>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2210" name="Rectangle 2"/>
          <p:cNvSpPr>
            <a:spLocks noGrp="1" noRot="1" noChangeAspect="1" noChangeArrowheads="1" noTextEdit="1"/>
          </p:cNvSpPr>
          <p:nvPr>
            <p:ph type="sldImg"/>
          </p:nvPr>
        </p:nvSpPr>
        <p:spPr>
          <a:ln/>
        </p:spPr>
      </p:sp>
      <p:sp>
        <p:nvSpPr>
          <p:cNvPr id="1502211" name="Rectangle 3"/>
          <p:cNvSpPr>
            <a:spLocks noGrp="1" noChangeArrowheads="1"/>
          </p:cNvSpPr>
          <p:nvPr>
            <p:ph type="body" idx="1"/>
          </p:nvPr>
        </p:nvSpPr>
        <p:spPr>
          <a:ln/>
        </p:spPr>
        <p:txBody>
          <a:bodyPr>
            <a:normAutofit lnSpcReduction="10000"/>
          </a:bodyPr>
          <a:lstStyle/>
          <a:p>
            <a:r>
              <a:rPr lang="fr-FR" b="1"/>
              <a:t>Entités parsables</a:t>
            </a:r>
          </a:p>
          <a:p>
            <a:r>
              <a:rPr lang="fr-FR">
                <a:cs typeface="Courier New" pitchFamily="49" charset="0"/>
              </a:rPr>
              <a:t>Le contenu d’une entité « parsable » (parsed entity) sera interprété par le parser, celui d’une non-parsable (unparsed) verra sa présence  simplement notifiée.</a:t>
            </a:r>
          </a:p>
          <a:p>
            <a:endParaRPr lang="fr-FR" b="1"/>
          </a:p>
          <a:p>
            <a:r>
              <a:rPr lang="fr-FR" b="1"/>
              <a:t>Référencement des entités (paramètre, caractère, générale) :</a:t>
            </a:r>
            <a:br>
              <a:rPr lang="fr-FR" b="1"/>
            </a:br>
            <a:r>
              <a:rPr lang="fr-FR"/>
              <a:t>Une entité paramètre (parameter-entity) se déclare par un % et se référence en la plaçant entre un % et un ; et n’existe que dans la DTD.</a:t>
            </a:r>
            <a:br>
              <a:rPr lang="fr-FR"/>
            </a:br>
            <a:r>
              <a:rPr lang="fr-FR"/>
              <a:t>Une entité caractère (character-entity) ne se déclare pas et se référence en la plaçant entre un &amp;# et un ;</a:t>
            </a:r>
            <a:br>
              <a:rPr lang="fr-FR"/>
            </a:br>
            <a:r>
              <a:rPr lang="fr-FR"/>
              <a:t>Une entité générale parsable se référence en la plaçant entre un &amp; et un ;</a:t>
            </a:r>
            <a:br>
              <a:rPr lang="fr-FR"/>
            </a:br>
            <a:r>
              <a:rPr lang="fr-FR"/>
              <a:t>Une entité non-parsable (unparsed) se référence en la plaçant son nom dans la valeur d’un attribut d’un élément de type ENTITY.</a:t>
            </a:r>
            <a:endParaRPr lang="fr-FR">
              <a:cs typeface="Courier New" pitchFamily="49" charset="0"/>
            </a:endParaRPr>
          </a:p>
          <a:p>
            <a:endParaRPr lang="fr-FR"/>
          </a:p>
          <a:p>
            <a:r>
              <a:rPr lang="fr-FR"/>
              <a:t>L</a:t>
            </a:r>
            <a:r>
              <a:rPr lang="fr-FR">
                <a:cs typeface="Courier New" pitchFamily="49" charset="0"/>
              </a:rPr>
              <a:t>a référence numérique de caractère est : « &amp;#x20AC » (la valeur hexadécimale Unicode de l’€)</a:t>
            </a:r>
          </a:p>
          <a:p>
            <a:endParaRPr lang="fr-FR">
              <a:cs typeface="Courier New" pitchFamily="49" charset="0"/>
            </a:endParaRPr>
          </a:p>
          <a:p>
            <a:r>
              <a:rPr lang="fr-FR">
                <a:cs typeface="Courier New" pitchFamily="49" charset="0"/>
              </a:rPr>
              <a:t>Toute référence à une entité non-déclarée est une erreur, sauf si une entité DEFAULT a été déclarée (non-admise sur certains parseurs, ex: MFF3)</a:t>
            </a:r>
          </a:p>
          <a:p>
            <a:endParaRPr lang="fr-FR">
              <a:cs typeface="Courier New" pitchFamily="49" charset="0"/>
            </a:endParaRPr>
          </a:p>
          <a:p>
            <a:r>
              <a:rPr lang="fr-FR" b="1"/>
              <a:t>Entités générales en XML vs XHTML :</a:t>
            </a:r>
            <a:br>
              <a:rPr lang="fr-FR" b="1"/>
            </a:br>
            <a:r>
              <a:rPr lang="fr-FR">
                <a:cs typeface="Courier New" pitchFamily="49" charset="0"/>
              </a:rPr>
              <a:t>HTML4 a 253 entités prédéfinies (en comptant &amp;apos; seule non-déclarée parmi les 5 natives de XML)</a:t>
            </a:r>
            <a:br>
              <a:rPr lang="fr-FR">
                <a:cs typeface="Courier New" pitchFamily="49" charset="0"/>
              </a:rPr>
            </a:br>
            <a:r>
              <a:rPr lang="fr-FR">
                <a:cs typeface="Courier New" pitchFamily="49" charset="0"/>
              </a:rPr>
              <a:t>pour en savoir plus : http://en.wikipedia.org/wiki/List_of_XML_and_HTML_character_entity_references</a:t>
            </a:r>
          </a:p>
        </p:txBody>
      </p:sp>
    </p:spTree>
    <p:extLst>
      <p:ext uri="{BB962C8B-B14F-4D97-AF65-F5344CB8AC3E}">
        <p14:creationId xmlns:p14="http://schemas.microsoft.com/office/powerpoint/2010/main" val="511729426"/>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1362" name="Rectangle 2"/>
          <p:cNvSpPr>
            <a:spLocks noGrp="1" noRot="1" noChangeAspect="1" noChangeArrowheads="1" noTextEdit="1"/>
          </p:cNvSpPr>
          <p:nvPr>
            <p:ph type="sldImg"/>
          </p:nvPr>
        </p:nvSpPr>
        <p:spPr>
          <a:ln/>
        </p:spPr>
      </p:sp>
      <p:sp>
        <p:nvSpPr>
          <p:cNvPr id="1551363" name="Rectangle 3"/>
          <p:cNvSpPr>
            <a:spLocks noGrp="1" noChangeArrowheads="1"/>
          </p:cNvSpPr>
          <p:nvPr>
            <p:ph type="body" idx="1"/>
          </p:nvPr>
        </p:nvSpPr>
        <p:spPr>
          <a:ln/>
        </p:spPr>
        <p:txBody>
          <a:bodyPr/>
          <a:lstStyle/>
          <a:p>
            <a:endParaRPr lang="fr-FR"/>
          </a:p>
        </p:txBody>
      </p:sp>
    </p:spTree>
    <p:extLst>
      <p:ext uri="{BB962C8B-B14F-4D97-AF65-F5344CB8AC3E}">
        <p14:creationId xmlns:p14="http://schemas.microsoft.com/office/powerpoint/2010/main" val="4013766904"/>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Rectangle 2"/>
          <p:cNvSpPr>
            <a:spLocks noGrp="1" noRot="1" noChangeAspect="1" noChangeArrowheads="1" noTextEdit="1"/>
          </p:cNvSpPr>
          <p:nvPr>
            <p:ph type="sldImg"/>
          </p:nvPr>
        </p:nvSpPr>
        <p:spPr>
          <a:ln/>
        </p:spPr>
      </p:sp>
      <p:sp>
        <p:nvSpPr>
          <p:cNvPr id="1553411" name="Rectangle 3"/>
          <p:cNvSpPr>
            <a:spLocks noGrp="1" noChangeArrowheads="1"/>
          </p:cNvSpPr>
          <p:nvPr>
            <p:ph type="body" idx="1"/>
          </p:nvPr>
        </p:nvSpPr>
        <p:spPr>
          <a:ln/>
        </p:spPr>
        <p:txBody>
          <a:bodyPr/>
          <a:lstStyle/>
          <a:p>
            <a:endParaRPr lang="fr-FR"/>
          </a:p>
        </p:txBody>
      </p:sp>
    </p:spTree>
    <p:extLst>
      <p:ext uri="{BB962C8B-B14F-4D97-AF65-F5344CB8AC3E}">
        <p14:creationId xmlns:p14="http://schemas.microsoft.com/office/powerpoint/2010/main" val="1781637634"/>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5458" name="Rectangle 2"/>
          <p:cNvSpPr>
            <a:spLocks noGrp="1" noRot="1" noChangeAspect="1" noChangeArrowheads="1" noTextEdit="1"/>
          </p:cNvSpPr>
          <p:nvPr>
            <p:ph type="sldImg"/>
          </p:nvPr>
        </p:nvSpPr>
        <p:spPr>
          <a:ln/>
        </p:spPr>
      </p:sp>
      <p:sp>
        <p:nvSpPr>
          <p:cNvPr id="1555459" name="Rectangle 3"/>
          <p:cNvSpPr>
            <a:spLocks noGrp="1" noChangeArrowheads="1"/>
          </p:cNvSpPr>
          <p:nvPr>
            <p:ph type="body" idx="1"/>
          </p:nvPr>
        </p:nvSpPr>
        <p:spPr>
          <a:ln/>
        </p:spPr>
        <p:txBody>
          <a:bodyPr/>
          <a:lstStyle/>
          <a:p>
            <a:endParaRPr lang="fr-FR"/>
          </a:p>
        </p:txBody>
      </p:sp>
    </p:spTree>
    <p:extLst>
      <p:ext uri="{BB962C8B-B14F-4D97-AF65-F5344CB8AC3E}">
        <p14:creationId xmlns:p14="http://schemas.microsoft.com/office/powerpoint/2010/main" val="2425603614"/>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69315"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fr-FR"/>
          </a:p>
        </p:txBody>
      </p:sp>
      <p:sp>
        <p:nvSpPr>
          <p:cNvPr id="4" name="Espace réservé du numéro de diapositive 3"/>
          <p:cNvSpPr>
            <a:spLocks noGrp="1"/>
          </p:cNvSpPr>
          <p:nvPr>
            <p:ph type="sldNum" sz="quarter" idx="5"/>
          </p:nvPr>
        </p:nvSpPr>
        <p:spPr/>
        <p:txBody>
          <a:bodyPr/>
          <a:lstStyle/>
          <a:p>
            <a:pPr>
              <a:defRPr/>
            </a:pPr>
            <a:fld id="{6E6A5BB9-2AC6-43C8-8FDE-43D7359A58D3}" type="slidenum">
              <a:rPr lang="en-JM" smtClean="0"/>
              <a:pPr>
                <a:defRPr/>
              </a:pPr>
              <a:t>172</a:t>
            </a:fld>
            <a:endParaRPr lang="en-JM"/>
          </a:p>
        </p:txBody>
      </p:sp>
    </p:spTree>
    <p:extLst>
      <p:ext uri="{BB962C8B-B14F-4D97-AF65-F5344CB8AC3E}">
        <p14:creationId xmlns:p14="http://schemas.microsoft.com/office/powerpoint/2010/main" val="2420327174"/>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173</a:t>
            </a:fld>
            <a:endParaRPr lang="fr-FR"/>
          </a:p>
        </p:txBody>
      </p:sp>
    </p:spTree>
    <p:extLst>
      <p:ext uri="{BB962C8B-B14F-4D97-AF65-F5344CB8AC3E}">
        <p14:creationId xmlns:p14="http://schemas.microsoft.com/office/powerpoint/2010/main" val="11638902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HTML 6 nouvelles </a:t>
            </a:r>
            <a:r>
              <a:rPr lang="fr-FR" dirty="0" err="1"/>
              <a:t>features</a:t>
            </a:r>
            <a:r>
              <a:rPr lang="fr-FR" dirty="0"/>
              <a:t> :</a:t>
            </a:r>
          </a:p>
          <a:p>
            <a:r>
              <a:rPr lang="fr-FR" dirty="0"/>
              <a:t>	-Support camera</a:t>
            </a:r>
          </a:p>
          <a:p>
            <a:r>
              <a:rPr lang="fr-FR" dirty="0"/>
              <a:t>	-Contrôle sur les objet </a:t>
            </a:r>
            <a:r>
              <a:rPr lang="fr-FR" dirty="0" err="1"/>
              <a:t>video</a:t>
            </a:r>
            <a:endParaRPr lang="fr-FR" dirty="0"/>
          </a:p>
          <a:p>
            <a:r>
              <a:rPr lang="fr-FR" dirty="0"/>
              <a:t>	-Des librairies intégrées</a:t>
            </a:r>
          </a:p>
          <a:p>
            <a:r>
              <a:rPr lang="fr-FR" dirty="0"/>
              <a:t>	-meilleur gestion des images</a:t>
            </a:r>
          </a:p>
          <a:p>
            <a:r>
              <a:rPr lang="fr-FR" dirty="0"/>
              <a:t>	-</a:t>
            </a:r>
            <a:r>
              <a:rPr lang="fr-FR" dirty="0" err="1"/>
              <a:t>puggable</a:t>
            </a:r>
            <a:r>
              <a:rPr lang="fr-FR" dirty="0"/>
              <a:t> </a:t>
            </a:r>
            <a:r>
              <a:rPr lang="fr-FR" dirty="0" err="1"/>
              <a:t>pre</a:t>
            </a:r>
            <a:r>
              <a:rPr lang="fr-FR" dirty="0"/>
              <a:t>-processor &amp; </a:t>
            </a:r>
            <a:r>
              <a:rPr lang="fr-FR" dirty="0" err="1"/>
              <a:t>pluggable</a:t>
            </a:r>
            <a:r>
              <a:rPr lang="fr-FR" dirty="0"/>
              <a:t> </a:t>
            </a:r>
            <a:r>
              <a:rPr lang="fr-FR" dirty="0" err="1"/>
              <a:t>language</a:t>
            </a:r>
            <a:endParaRPr lang="fr-FR" dirty="0"/>
          </a:p>
          <a:p>
            <a:r>
              <a:rPr lang="fr-FR" dirty="0"/>
              <a:t>	-Gestion d'annotation avancée</a:t>
            </a:r>
          </a:p>
          <a:p>
            <a:r>
              <a:rPr lang="fr-FR" dirty="0"/>
              <a:t>	-meilleur Authentification</a:t>
            </a:r>
          </a:p>
          <a:p>
            <a:r>
              <a:rPr lang="fr-FR" dirty="0"/>
              <a:t>	-Accès auto aux informations du contact</a:t>
            </a:r>
          </a:p>
          <a:p>
            <a:r>
              <a:rPr lang="fr-FR" b="1" dirty="0" err="1"/>
              <a:t>details</a:t>
            </a:r>
            <a:r>
              <a:rPr lang="fr-FR" b="1" dirty="0"/>
              <a:t> : </a:t>
            </a:r>
            <a:r>
              <a:rPr lang="fr-FR" dirty="0"/>
              <a:t>https://www.invensis.net/blog/it/html5-vs-html6-comparison/</a:t>
            </a: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17</a:t>
            </a:fld>
            <a:endParaRPr lang="fr-FR"/>
          </a:p>
        </p:txBody>
      </p:sp>
    </p:spTree>
    <p:extLst>
      <p:ext uri="{BB962C8B-B14F-4D97-AF65-F5344CB8AC3E}">
        <p14:creationId xmlns:p14="http://schemas.microsoft.com/office/powerpoint/2010/main" val="2175877898"/>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8"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80579"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0A36BB01-8E79-4BC5-A641-FE6D7483B4B0}" type="slidenum">
              <a:rPr lang="en-JM" smtClean="0"/>
              <a:pPr>
                <a:defRPr/>
              </a:pPr>
              <a:t>174</a:t>
            </a:fld>
            <a:endParaRPr lang="en-JM"/>
          </a:p>
        </p:txBody>
      </p:sp>
    </p:spTree>
    <p:extLst>
      <p:ext uri="{BB962C8B-B14F-4D97-AF65-F5344CB8AC3E}">
        <p14:creationId xmlns:p14="http://schemas.microsoft.com/office/powerpoint/2010/main" val="2818006467"/>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4370" name="Rectangle 2"/>
          <p:cNvSpPr>
            <a:spLocks noGrp="1" noRot="1" noChangeAspect="1" noChangeArrowheads="1" noTextEdit="1"/>
          </p:cNvSpPr>
          <p:nvPr>
            <p:ph type="sldImg"/>
          </p:nvPr>
        </p:nvSpPr>
        <p:spPr>
          <a:ln/>
        </p:spPr>
      </p:sp>
      <p:sp>
        <p:nvSpPr>
          <p:cNvPr id="954371" name="Rectangle 3"/>
          <p:cNvSpPr>
            <a:spLocks noGrp="1" noChangeArrowheads="1"/>
          </p:cNvSpPr>
          <p:nvPr>
            <p:ph type="body" idx="1"/>
          </p:nvPr>
        </p:nvSpPr>
        <p:spPr/>
        <p:txBody>
          <a:bodyPr/>
          <a:lstStyle/>
          <a:p>
            <a:endParaRPr lang="fr-FR"/>
          </a:p>
        </p:txBody>
      </p:sp>
    </p:spTree>
    <p:extLst>
      <p:ext uri="{BB962C8B-B14F-4D97-AF65-F5344CB8AC3E}">
        <p14:creationId xmlns:p14="http://schemas.microsoft.com/office/powerpoint/2010/main" val="1503897112"/>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0514" name="Rectangle 1026"/>
          <p:cNvSpPr>
            <a:spLocks noGrp="1" noRot="1" noChangeAspect="1" noChangeArrowheads="1" noTextEdit="1"/>
          </p:cNvSpPr>
          <p:nvPr>
            <p:ph type="sldImg"/>
          </p:nvPr>
        </p:nvSpPr>
        <p:spPr>
          <a:ln/>
        </p:spPr>
      </p:sp>
      <p:sp>
        <p:nvSpPr>
          <p:cNvPr id="960515" name="Rectangle 1027"/>
          <p:cNvSpPr>
            <a:spLocks noGrp="1" noChangeArrowheads="1"/>
          </p:cNvSpPr>
          <p:nvPr>
            <p:ph type="body" idx="1"/>
          </p:nvPr>
        </p:nvSpPr>
        <p:spPr/>
        <p:txBody>
          <a:bodyPr/>
          <a:lstStyle/>
          <a:p>
            <a:endParaRPr lang="fr-FR"/>
          </a:p>
        </p:txBody>
      </p:sp>
    </p:spTree>
    <p:extLst>
      <p:ext uri="{BB962C8B-B14F-4D97-AF65-F5344CB8AC3E}">
        <p14:creationId xmlns:p14="http://schemas.microsoft.com/office/powerpoint/2010/main" val="348553569"/>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0754" name="Rectangle 1026"/>
          <p:cNvSpPr>
            <a:spLocks noGrp="1" noRot="1" noChangeAspect="1" noChangeArrowheads="1" noTextEdit="1"/>
          </p:cNvSpPr>
          <p:nvPr>
            <p:ph type="sldImg"/>
          </p:nvPr>
        </p:nvSpPr>
        <p:spPr>
          <a:ln/>
        </p:spPr>
      </p:sp>
      <p:sp>
        <p:nvSpPr>
          <p:cNvPr id="970755" name="Rectangle 1027"/>
          <p:cNvSpPr>
            <a:spLocks noGrp="1" noChangeArrowheads="1"/>
          </p:cNvSpPr>
          <p:nvPr>
            <p:ph type="body" idx="1"/>
          </p:nvPr>
        </p:nvSpPr>
        <p:spPr/>
        <p:txBody>
          <a:bodyPr/>
          <a:lstStyle/>
          <a:p>
            <a:r>
              <a:rPr lang="fr-FR" b="1"/>
              <a:t>PRECISIONS</a:t>
            </a:r>
          </a:p>
          <a:p>
            <a:endParaRPr lang="fr-FR"/>
          </a:p>
          <a:p>
            <a:r>
              <a:rPr lang="fr-FR"/>
              <a:t>Pour en savoir plus sur les bonnes pratiques Ajax :</a:t>
            </a:r>
          </a:p>
          <a:p>
            <a:r>
              <a:rPr lang="fr-FR"/>
              <a:t>http://campfirenow.com</a:t>
            </a:r>
          </a:p>
          <a:p>
            <a:r>
              <a:rPr lang="fr-FR"/>
              <a:t>http://adactio.com</a:t>
            </a:r>
          </a:p>
          <a:p>
            <a:r>
              <a:rPr lang="fr-FR"/>
              <a:t>http://particletree.com</a:t>
            </a:r>
          </a:p>
          <a:p>
            <a:r>
              <a:rPr lang="fr-FR"/>
              <a:t>http://www.baekdal.com/articles/usability/usable-XMLHttpRequest/</a:t>
            </a:r>
          </a:p>
          <a:p>
            <a:endParaRPr lang="fr-FR"/>
          </a:p>
          <a:p>
            <a:r>
              <a:rPr lang="fr-FR"/>
              <a:t>Un très bon article sur le progressive enhancement :</a:t>
            </a:r>
          </a:p>
          <a:p>
            <a:r>
              <a:rPr lang="fr-FR"/>
              <a:t>http://www.adobe.com/devnet/flash/articles/progressive_enhancement.html</a:t>
            </a:r>
          </a:p>
        </p:txBody>
      </p:sp>
    </p:spTree>
    <p:extLst>
      <p:ext uri="{BB962C8B-B14F-4D97-AF65-F5344CB8AC3E}">
        <p14:creationId xmlns:p14="http://schemas.microsoft.com/office/powerpoint/2010/main" val="318405491"/>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02" name="Rectangle 2"/>
          <p:cNvSpPr>
            <a:spLocks noGrp="1" noRot="1" noChangeAspect="1" noChangeArrowheads="1" noTextEdit="1"/>
          </p:cNvSpPr>
          <p:nvPr>
            <p:ph type="sldImg"/>
          </p:nvPr>
        </p:nvSpPr>
        <p:spPr>
          <a:ln/>
        </p:spPr>
      </p:sp>
      <p:sp>
        <p:nvSpPr>
          <p:cNvPr id="972803" name="Rectangle 3"/>
          <p:cNvSpPr>
            <a:spLocks noGrp="1" noChangeArrowheads="1"/>
          </p:cNvSpPr>
          <p:nvPr>
            <p:ph type="body" idx="1"/>
          </p:nvPr>
        </p:nvSpPr>
        <p:spPr/>
        <p:txBody>
          <a:bodyPr/>
          <a:lstStyle/>
          <a:p>
            <a:endParaRPr lang="fr-FR"/>
          </a:p>
        </p:txBody>
      </p:sp>
    </p:spTree>
    <p:extLst>
      <p:ext uri="{BB962C8B-B14F-4D97-AF65-F5344CB8AC3E}">
        <p14:creationId xmlns:p14="http://schemas.microsoft.com/office/powerpoint/2010/main" val="1387796709"/>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8946" name="Rectangle 2"/>
          <p:cNvSpPr>
            <a:spLocks noGrp="1" noRot="1" noChangeAspect="1" noChangeArrowheads="1" noTextEdit="1"/>
          </p:cNvSpPr>
          <p:nvPr>
            <p:ph type="sldImg"/>
          </p:nvPr>
        </p:nvSpPr>
        <p:spPr>
          <a:ln/>
        </p:spPr>
      </p:sp>
      <p:sp>
        <p:nvSpPr>
          <p:cNvPr id="978947" name="Rectangle 3"/>
          <p:cNvSpPr>
            <a:spLocks noGrp="1" noChangeArrowheads="1"/>
          </p:cNvSpPr>
          <p:nvPr>
            <p:ph type="body" idx="1"/>
          </p:nvPr>
        </p:nvSpPr>
        <p:spPr/>
        <p:txBody>
          <a:bodyPr/>
          <a:lstStyle/>
          <a:p>
            <a:endParaRPr lang="fr-FR"/>
          </a:p>
        </p:txBody>
      </p:sp>
    </p:spTree>
    <p:extLst>
      <p:ext uri="{BB962C8B-B14F-4D97-AF65-F5344CB8AC3E}">
        <p14:creationId xmlns:p14="http://schemas.microsoft.com/office/powerpoint/2010/main" val="2729829913"/>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7138" name="Rectangle 2"/>
          <p:cNvSpPr>
            <a:spLocks noGrp="1" noRot="1" noChangeAspect="1" noChangeArrowheads="1" noTextEdit="1"/>
          </p:cNvSpPr>
          <p:nvPr>
            <p:ph type="sldImg"/>
          </p:nvPr>
        </p:nvSpPr>
        <p:spPr>
          <a:ln/>
        </p:spPr>
      </p:sp>
      <p:sp>
        <p:nvSpPr>
          <p:cNvPr id="987139" name="Rectangle 3"/>
          <p:cNvSpPr>
            <a:spLocks noGrp="1" noChangeArrowheads="1"/>
          </p:cNvSpPr>
          <p:nvPr>
            <p:ph type="body" idx="1"/>
          </p:nvPr>
        </p:nvSpPr>
        <p:spPr/>
        <p:txBody>
          <a:bodyPr/>
          <a:lstStyle/>
          <a:p>
            <a:endParaRPr lang="fr-FR"/>
          </a:p>
        </p:txBody>
      </p:sp>
    </p:spTree>
    <p:extLst>
      <p:ext uri="{BB962C8B-B14F-4D97-AF65-F5344CB8AC3E}">
        <p14:creationId xmlns:p14="http://schemas.microsoft.com/office/powerpoint/2010/main" val="1159936573"/>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090" name="Rectangle 2"/>
          <p:cNvSpPr>
            <a:spLocks noGrp="1" noRot="1" noChangeAspect="1" noChangeArrowheads="1" noTextEdit="1"/>
          </p:cNvSpPr>
          <p:nvPr>
            <p:ph type="sldImg"/>
          </p:nvPr>
        </p:nvSpPr>
        <p:spPr>
          <a:ln/>
        </p:spPr>
      </p:sp>
      <p:sp>
        <p:nvSpPr>
          <p:cNvPr id="985091" name="Rectangle 3"/>
          <p:cNvSpPr>
            <a:spLocks noGrp="1" noChangeArrowheads="1"/>
          </p:cNvSpPr>
          <p:nvPr>
            <p:ph type="body" idx="1"/>
          </p:nvPr>
        </p:nvSpPr>
        <p:spPr/>
        <p:txBody>
          <a:bodyPr/>
          <a:lstStyle/>
          <a:p>
            <a:endParaRPr lang="fr-FR"/>
          </a:p>
        </p:txBody>
      </p:sp>
    </p:spTree>
    <p:extLst>
      <p:ext uri="{BB962C8B-B14F-4D97-AF65-F5344CB8AC3E}">
        <p14:creationId xmlns:p14="http://schemas.microsoft.com/office/powerpoint/2010/main" val="1944836414"/>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9186" name="Rectangle 2"/>
          <p:cNvSpPr>
            <a:spLocks noGrp="1" noRot="1" noChangeAspect="1" noChangeArrowheads="1" noTextEdit="1"/>
          </p:cNvSpPr>
          <p:nvPr>
            <p:ph type="sldImg"/>
          </p:nvPr>
        </p:nvSpPr>
        <p:spPr>
          <a:ln/>
        </p:spPr>
      </p:sp>
      <p:sp>
        <p:nvSpPr>
          <p:cNvPr id="989187" name="Rectangle 3"/>
          <p:cNvSpPr>
            <a:spLocks noGrp="1" noChangeArrowheads="1"/>
          </p:cNvSpPr>
          <p:nvPr>
            <p:ph type="body" idx="1"/>
          </p:nvPr>
        </p:nvSpPr>
        <p:spPr/>
        <p:txBody>
          <a:bodyPr/>
          <a:lstStyle/>
          <a:p>
            <a:endParaRPr lang="fr-FR"/>
          </a:p>
        </p:txBody>
      </p:sp>
    </p:spTree>
    <p:extLst>
      <p:ext uri="{BB962C8B-B14F-4D97-AF65-F5344CB8AC3E}">
        <p14:creationId xmlns:p14="http://schemas.microsoft.com/office/powerpoint/2010/main" val="5962277"/>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1234" name="Rectangle 2"/>
          <p:cNvSpPr>
            <a:spLocks noGrp="1" noRot="1" noChangeAspect="1" noChangeArrowheads="1" noTextEdit="1"/>
          </p:cNvSpPr>
          <p:nvPr>
            <p:ph type="sldImg"/>
          </p:nvPr>
        </p:nvSpPr>
        <p:spPr>
          <a:ln/>
        </p:spPr>
      </p:sp>
      <p:sp>
        <p:nvSpPr>
          <p:cNvPr id="991235" name="Rectangle 3"/>
          <p:cNvSpPr>
            <a:spLocks noGrp="1" noChangeArrowheads="1"/>
          </p:cNvSpPr>
          <p:nvPr>
            <p:ph type="body" idx="1"/>
          </p:nvPr>
        </p:nvSpPr>
        <p:spPr/>
        <p:txBody>
          <a:bodyPr/>
          <a:lstStyle/>
          <a:p>
            <a:endParaRPr lang="fr-FR"/>
          </a:p>
        </p:txBody>
      </p:sp>
    </p:spTree>
    <p:extLst>
      <p:ext uri="{BB962C8B-B14F-4D97-AF65-F5344CB8AC3E}">
        <p14:creationId xmlns:p14="http://schemas.microsoft.com/office/powerpoint/2010/main" val="3298266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18</a:t>
            </a:fld>
            <a:endParaRPr lang="fr-FR"/>
          </a:p>
        </p:txBody>
      </p:sp>
    </p:spTree>
    <p:extLst>
      <p:ext uri="{BB962C8B-B14F-4D97-AF65-F5344CB8AC3E}">
        <p14:creationId xmlns:p14="http://schemas.microsoft.com/office/powerpoint/2010/main" val="1069634697"/>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82" name="Rectangle 2"/>
          <p:cNvSpPr>
            <a:spLocks noGrp="1" noRot="1" noChangeAspect="1" noChangeArrowheads="1" noTextEdit="1"/>
          </p:cNvSpPr>
          <p:nvPr>
            <p:ph type="sldImg"/>
          </p:nvPr>
        </p:nvSpPr>
        <p:spPr>
          <a:ln/>
        </p:spPr>
      </p:sp>
      <p:sp>
        <p:nvSpPr>
          <p:cNvPr id="993283" name="Rectangle 3"/>
          <p:cNvSpPr>
            <a:spLocks noGrp="1" noChangeArrowheads="1"/>
          </p:cNvSpPr>
          <p:nvPr>
            <p:ph type="body" idx="1"/>
          </p:nvPr>
        </p:nvSpPr>
        <p:spPr/>
        <p:txBody>
          <a:bodyPr/>
          <a:lstStyle/>
          <a:p>
            <a:endParaRPr lang="fr-FR"/>
          </a:p>
        </p:txBody>
      </p:sp>
    </p:spTree>
    <p:extLst>
      <p:ext uri="{BB962C8B-B14F-4D97-AF65-F5344CB8AC3E}">
        <p14:creationId xmlns:p14="http://schemas.microsoft.com/office/powerpoint/2010/main" val="167904335"/>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0002" name="Rectangle 2"/>
          <p:cNvSpPr>
            <a:spLocks noGrp="1" noRot="1" noChangeAspect="1" noChangeArrowheads="1" noTextEdit="1"/>
          </p:cNvSpPr>
          <p:nvPr>
            <p:ph type="sldImg"/>
          </p:nvPr>
        </p:nvSpPr>
        <p:spPr>
          <a:ln/>
        </p:spPr>
      </p:sp>
      <p:sp>
        <p:nvSpPr>
          <p:cNvPr id="640003" name="Rectangle 3"/>
          <p:cNvSpPr>
            <a:spLocks noGrp="1" noChangeArrowheads="1"/>
          </p:cNvSpPr>
          <p:nvPr>
            <p:ph type="body" idx="1"/>
          </p:nvPr>
        </p:nvSpPr>
        <p:spPr/>
        <p:txBody>
          <a:bodyPr/>
          <a:lstStyle/>
          <a:p>
            <a:endParaRPr lang="fr-FR"/>
          </a:p>
        </p:txBody>
      </p:sp>
    </p:spTree>
    <p:extLst>
      <p:ext uri="{BB962C8B-B14F-4D97-AF65-F5344CB8AC3E}">
        <p14:creationId xmlns:p14="http://schemas.microsoft.com/office/powerpoint/2010/main" val="377240591"/>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83651"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022B6574-3B76-4472-928A-F7A1504B20DC}" type="slidenum">
              <a:rPr lang="en-JM" smtClean="0"/>
              <a:pPr>
                <a:defRPr/>
              </a:pPr>
              <a:t>186</a:t>
            </a:fld>
            <a:endParaRPr lang="en-JM"/>
          </a:p>
        </p:txBody>
      </p:sp>
    </p:spTree>
    <p:extLst>
      <p:ext uri="{BB962C8B-B14F-4D97-AF65-F5344CB8AC3E}">
        <p14:creationId xmlns:p14="http://schemas.microsoft.com/office/powerpoint/2010/main" val="3467299956"/>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8262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FBC99985-11D8-42BA-8FAD-E4242A97315F}" type="slidenum">
              <a:rPr lang="en-JM" smtClean="0"/>
              <a:pPr>
                <a:defRPr/>
              </a:pPr>
              <a:t>187</a:t>
            </a:fld>
            <a:endParaRPr lang="en-JM"/>
          </a:p>
        </p:txBody>
      </p:sp>
    </p:spTree>
    <p:extLst>
      <p:ext uri="{BB962C8B-B14F-4D97-AF65-F5344CB8AC3E}">
        <p14:creationId xmlns:p14="http://schemas.microsoft.com/office/powerpoint/2010/main" val="1041487095"/>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84675"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120B64C5-5CB2-4598-AAAC-5B535F61E30D}" type="slidenum">
              <a:rPr lang="en-JM" smtClean="0"/>
              <a:pPr>
                <a:defRPr/>
              </a:pPr>
              <a:t>188</a:t>
            </a:fld>
            <a:endParaRPr lang="en-JM"/>
          </a:p>
        </p:txBody>
      </p:sp>
    </p:spTree>
    <p:extLst>
      <p:ext uri="{BB962C8B-B14F-4D97-AF65-F5344CB8AC3E}">
        <p14:creationId xmlns:p14="http://schemas.microsoft.com/office/powerpoint/2010/main" val="2857879912"/>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85699"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b="1"/>
              <a:t>Précisions : </a:t>
            </a:r>
            <a:r>
              <a:rPr lang="fr-FR"/>
              <a:t>Prototype et ScriptAculoUs sont sous licence MIT et Rico sous licence Apache.</a:t>
            </a:r>
          </a:p>
          <a:p>
            <a:endParaRPr lang="fr-FR"/>
          </a:p>
          <a:p>
            <a:r>
              <a:rPr lang="fr-FR" b="1"/>
              <a:t>Pour en savoir plus sur la bibliothèque prototype :</a:t>
            </a:r>
          </a:p>
          <a:p>
            <a:r>
              <a:rPr lang="fr-FR"/>
              <a:t>http://www.prototypejs.org/</a:t>
            </a:r>
          </a:p>
          <a:p>
            <a:r>
              <a:rPr lang="fr-FR"/>
              <a:t>http://www.prototypejs.org/api</a:t>
            </a:r>
          </a:p>
          <a:p>
            <a:r>
              <a:rPr lang="fr-FR"/>
              <a:t>http://www.sergiopereira.com/articles/prototype.js.html</a:t>
            </a:r>
          </a:p>
          <a:p>
            <a:r>
              <a:rPr lang="fr-FR"/>
              <a:t>http://en.wikipedia.org/wiki/Prototype_JavaScript_Framework (overview)</a:t>
            </a:r>
          </a:p>
          <a:p>
            <a:endParaRPr lang="fr-FR"/>
          </a:p>
          <a:p>
            <a:r>
              <a:rPr lang="fr-FR" b="1"/>
              <a:t>Pour en savoir plus sur ScriptAculoUs :</a:t>
            </a:r>
          </a:p>
          <a:p>
            <a:r>
              <a:rPr lang="fr-FR"/>
              <a:t>http://script.aculo.us/</a:t>
            </a:r>
          </a:p>
          <a:p>
            <a:r>
              <a:rPr lang="fr-FR"/>
              <a:t>http://wiki.script.aculo.us/</a:t>
            </a:r>
          </a:p>
          <a:p>
            <a:r>
              <a:rPr lang="fr-FR"/>
              <a:t>http://en.wikipedia.org/wiki/Script.aculo.us (overview)</a:t>
            </a:r>
          </a:p>
          <a:p>
            <a:endParaRPr lang="fr-FR"/>
          </a:p>
          <a:p>
            <a:r>
              <a:rPr lang="fr-FR" b="1"/>
              <a:t>Pour en savoir plus sur (Open)Rico :</a:t>
            </a:r>
          </a:p>
          <a:p>
            <a:r>
              <a:rPr lang="fr-FR"/>
              <a:t>http://openrico.org/rico/home.page</a:t>
            </a:r>
          </a:p>
          <a:p>
            <a:r>
              <a:rPr lang="fr-FR"/>
              <a:t>http://demos.openrico.org/</a:t>
            </a:r>
          </a:p>
          <a:p>
            <a:endParaRPr lang="fr-FR"/>
          </a:p>
        </p:txBody>
      </p:sp>
      <p:sp>
        <p:nvSpPr>
          <p:cNvPr id="4" name="Espace réservé du numéro de diapositive 3"/>
          <p:cNvSpPr>
            <a:spLocks noGrp="1"/>
          </p:cNvSpPr>
          <p:nvPr>
            <p:ph type="sldNum" sz="quarter" idx="5"/>
          </p:nvPr>
        </p:nvSpPr>
        <p:spPr/>
        <p:txBody>
          <a:bodyPr/>
          <a:lstStyle/>
          <a:p>
            <a:pPr>
              <a:defRPr/>
            </a:pPr>
            <a:fld id="{59E83C04-09B3-4B63-AEF1-D1B3F04D4DB6}" type="slidenum">
              <a:rPr lang="en-JM" smtClean="0"/>
              <a:pPr>
                <a:defRPr/>
              </a:pPr>
              <a:t>189</a:t>
            </a:fld>
            <a:endParaRPr lang="en-JM"/>
          </a:p>
        </p:txBody>
      </p:sp>
    </p:spTree>
    <p:extLst>
      <p:ext uri="{BB962C8B-B14F-4D97-AF65-F5344CB8AC3E}">
        <p14:creationId xmlns:p14="http://schemas.microsoft.com/office/powerpoint/2010/main" val="936086890"/>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86723"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b="1"/>
              <a:t>Pour en savoir plus sur jQuery :</a:t>
            </a:r>
          </a:p>
          <a:p>
            <a:r>
              <a:rPr lang="fr-FR"/>
              <a:t>http://jquery.com/</a:t>
            </a:r>
          </a:p>
          <a:p>
            <a:r>
              <a:rPr lang="fr-FR"/>
              <a:t>http://docs.jquery.com/</a:t>
            </a:r>
          </a:p>
          <a:p>
            <a:endParaRPr lang="fr-FR"/>
          </a:p>
          <a:p>
            <a:r>
              <a:rPr lang="fr-FR" b="1"/>
              <a:t>Pour en savoir plus sur Dojo :</a:t>
            </a:r>
          </a:p>
          <a:p>
            <a:r>
              <a:rPr lang="fr-FR"/>
              <a:t>http://dojotoolkit.org/</a:t>
            </a:r>
          </a:p>
          <a:p>
            <a:r>
              <a:rPr lang="fr-FR"/>
              <a:t>http://en.wikipedia.org/wiki/Dojo_Toolkit (overview)</a:t>
            </a:r>
          </a:p>
        </p:txBody>
      </p:sp>
      <p:sp>
        <p:nvSpPr>
          <p:cNvPr id="4" name="Espace réservé du numéro de diapositive 3"/>
          <p:cNvSpPr>
            <a:spLocks noGrp="1"/>
          </p:cNvSpPr>
          <p:nvPr>
            <p:ph type="sldNum" sz="quarter" idx="5"/>
          </p:nvPr>
        </p:nvSpPr>
        <p:spPr/>
        <p:txBody>
          <a:bodyPr/>
          <a:lstStyle/>
          <a:p>
            <a:pPr>
              <a:defRPr/>
            </a:pPr>
            <a:fld id="{A5EA4E71-7B63-46CA-AB4B-AF6BBDA6A861}" type="slidenum">
              <a:rPr lang="en-JM" smtClean="0"/>
              <a:pPr>
                <a:defRPr/>
              </a:pPr>
              <a:t>190</a:t>
            </a:fld>
            <a:endParaRPr lang="en-JM"/>
          </a:p>
        </p:txBody>
      </p:sp>
    </p:spTree>
    <p:extLst>
      <p:ext uri="{BB962C8B-B14F-4D97-AF65-F5344CB8AC3E}">
        <p14:creationId xmlns:p14="http://schemas.microsoft.com/office/powerpoint/2010/main" val="2848095483"/>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8774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b="1"/>
              <a:t>Pour en savoir plus sur les bonnes pratiques Ajax et le progressive enhancement :</a:t>
            </a:r>
          </a:p>
          <a:p>
            <a:endParaRPr lang="fr-FR" b="1"/>
          </a:p>
          <a:p>
            <a:r>
              <a:rPr lang="fr-FR"/>
              <a:t>- http://campfirenow.com</a:t>
            </a:r>
          </a:p>
          <a:p>
            <a:r>
              <a:rPr lang="fr-FR"/>
              <a:t>- http://adactio.com</a:t>
            </a:r>
          </a:p>
          <a:p>
            <a:r>
              <a:rPr lang="fr-FR"/>
              <a:t>- http://particletree.com</a:t>
            </a:r>
          </a:p>
          <a:p>
            <a:r>
              <a:rPr lang="fr-FR"/>
              <a:t>- http://www.baekdal.com/articles/usability/usable-XMLHttpRequest/</a:t>
            </a:r>
          </a:p>
          <a:p>
            <a:endParaRPr lang="fr-FR"/>
          </a:p>
        </p:txBody>
      </p:sp>
      <p:sp>
        <p:nvSpPr>
          <p:cNvPr id="4" name="Espace réservé du numéro de diapositive 3"/>
          <p:cNvSpPr>
            <a:spLocks noGrp="1"/>
          </p:cNvSpPr>
          <p:nvPr>
            <p:ph type="sldNum" sz="quarter" idx="5"/>
          </p:nvPr>
        </p:nvSpPr>
        <p:spPr/>
        <p:txBody>
          <a:bodyPr/>
          <a:lstStyle/>
          <a:p>
            <a:pPr>
              <a:defRPr/>
            </a:pPr>
            <a:fld id="{8AC8392E-DF74-45B9-8449-7EA6AD227280}" type="slidenum">
              <a:rPr lang="en-JM" smtClean="0"/>
              <a:pPr>
                <a:defRPr/>
              </a:pPr>
              <a:t>191</a:t>
            </a:fld>
            <a:endParaRPr lang="en-JM"/>
          </a:p>
        </p:txBody>
      </p:sp>
    </p:spTree>
    <p:extLst>
      <p:ext uri="{BB962C8B-B14F-4D97-AF65-F5344CB8AC3E}">
        <p14:creationId xmlns:p14="http://schemas.microsoft.com/office/powerpoint/2010/main" val="881176442"/>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70"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88771"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CE360DF5-4EAC-4F54-BF84-A381849C1143}" type="slidenum">
              <a:rPr lang="en-JM" smtClean="0"/>
              <a:pPr>
                <a:defRPr/>
              </a:pPr>
              <a:t>192</a:t>
            </a:fld>
            <a:endParaRPr lang="en-JM"/>
          </a:p>
        </p:txBody>
      </p:sp>
    </p:spTree>
    <p:extLst>
      <p:ext uri="{BB962C8B-B14F-4D97-AF65-F5344CB8AC3E}">
        <p14:creationId xmlns:p14="http://schemas.microsoft.com/office/powerpoint/2010/main" val="1497883704"/>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Rectangle 2"/>
          <p:cNvSpPr>
            <a:spLocks noGrp="1" noRot="1" noChangeAspect="1" noChangeArrowheads="1" noTextEdit="1"/>
          </p:cNvSpPr>
          <p:nvPr>
            <p:ph type="sldImg"/>
          </p:nvPr>
        </p:nvSpPr>
        <p:spPr>
          <a:ln/>
        </p:spPr>
      </p:sp>
      <p:sp>
        <p:nvSpPr>
          <p:cNvPr id="1208323" name="Rectangle 3"/>
          <p:cNvSpPr>
            <a:spLocks noGrp="1" noChangeArrowheads="1"/>
          </p:cNvSpPr>
          <p:nvPr>
            <p:ph type="body" idx="1"/>
          </p:nvPr>
        </p:nvSpPr>
        <p:spPr/>
        <p:txBody>
          <a:bodyPr/>
          <a:lstStyle/>
          <a:p>
            <a:endParaRPr lang="fr-FR">
              <a:ea typeface="MS Mincho" pitchFamily="49" charset="-128"/>
            </a:endParaRPr>
          </a:p>
        </p:txBody>
      </p:sp>
    </p:spTree>
    <p:extLst>
      <p:ext uri="{BB962C8B-B14F-4D97-AF65-F5344CB8AC3E}">
        <p14:creationId xmlns:p14="http://schemas.microsoft.com/office/powerpoint/2010/main" val="10162543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CSS4 nouvelles fonctionnalités :</a:t>
            </a:r>
          </a:p>
          <a:p>
            <a:r>
              <a:rPr lang="fr-FR" dirty="0"/>
              <a:t>	-De nouveaux sélecteurs </a:t>
            </a:r>
            <a:r>
              <a:rPr lang="fr-FR" dirty="0">
                <a:sym typeface="Wingdings" panose="05000000000000000000" pitchFamily="2" charset="2"/>
              </a:rPr>
              <a:t> https://www.w3.org/TR/selectors-4/</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sym typeface="Wingdings" panose="05000000000000000000" pitchFamily="2" charset="2"/>
              </a:rPr>
              <a:t>	-Des </a:t>
            </a:r>
            <a:r>
              <a:rPr lang="fr-FR" sz="1200" b="0" i="0" kern="1200" dirty="0">
                <a:solidFill>
                  <a:schemeClr val="tx1"/>
                </a:solidFill>
                <a:effectLst/>
                <a:latin typeface="+mn-lt"/>
                <a:ea typeface="+mn-ea"/>
                <a:cs typeface="+mn-cs"/>
              </a:rPr>
              <a:t>calques responsives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b="0" i="0" kern="1200" dirty="0">
                <a:solidFill>
                  <a:schemeClr val="tx1"/>
                </a:solidFill>
                <a:effectLst/>
                <a:latin typeface="+mn-lt"/>
                <a:ea typeface="+mn-ea"/>
                <a:cs typeface="+mn-cs"/>
              </a:rPr>
              <a:t>	-Un peu de </a:t>
            </a:r>
            <a:r>
              <a:rPr lang="fr-FR" sz="1200" b="0" i="0" kern="1200">
                <a:solidFill>
                  <a:schemeClr val="tx1"/>
                </a:solidFill>
                <a:effectLst/>
                <a:latin typeface="+mn-lt"/>
                <a:ea typeface="+mn-ea"/>
                <a:cs typeface="+mn-cs"/>
              </a:rPr>
              <a:t>JS possible dans le CSS</a:t>
            </a:r>
            <a:endParaRPr lang="fr-FR" sz="1200" b="0" i="0" kern="1200" dirty="0">
              <a:solidFill>
                <a:schemeClr val="tx1"/>
              </a:solidFill>
              <a:effectLst/>
              <a:latin typeface="+mn-lt"/>
              <a:ea typeface="+mn-ea"/>
              <a:cs typeface="+mn-cs"/>
            </a:endParaRPr>
          </a:p>
          <a:p>
            <a:endParaRPr lang="fr-FR" dirty="0"/>
          </a:p>
          <a:p>
            <a:r>
              <a:rPr lang="fr-FR" dirty="0"/>
              <a:t>	</a:t>
            </a: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19</a:t>
            </a:fld>
            <a:endParaRPr lang="fr-FR"/>
          </a:p>
        </p:txBody>
      </p:sp>
    </p:spTree>
    <p:extLst>
      <p:ext uri="{BB962C8B-B14F-4D97-AF65-F5344CB8AC3E}">
        <p14:creationId xmlns:p14="http://schemas.microsoft.com/office/powerpoint/2010/main" val="404429863"/>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Rectangle 2"/>
          <p:cNvSpPr>
            <a:spLocks noGrp="1" noRot="1" noChangeAspect="1" noChangeArrowheads="1" noTextEdit="1"/>
          </p:cNvSpPr>
          <p:nvPr>
            <p:ph type="sldImg"/>
          </p:nvPr>
        </p:nvSpPr>
        <p:spPr>
          <a:ln/>
        </p:spPr>
      </p:sp>
      <p:sp>
        <p:nvSpPr>
          <p:cNvPr id="1219587" name="Rectangle 3"/>
          <p:cNvSpPr>
            <a:spLocks noGrp="1" noChangeArrowheads="1"/>
          </p:cNvSpPr>
          <p:nvPr>
            <p:ph type="body" idx="1"/>
          </p:nvPr>
        </p:nvSpPr>
        <p:spPr/>
        <p:txBody>
          <a:bodyPr/>
          <a:lstStyle/>
          <a:p>
            <a:endParaRPr lang="fr-FR">
              <a:ea typeface="MS Mincho" pitchFamily="49" charset="-128"/>
            </a:endParaRPr>
          </a:p>
        </p:txBody>
      </p:sp>
    </p:spTree>
    <p:extLst>
      <p:ext uri="{BB962C8B-B14F-4D97-AF65-F5344CB8AC3E}">
        <p14:creationId xmlns:p14="http://schemas.microsoft.com/office/powerpoint/2010/main" val="4146856932"/>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Rectangle 2"/>
          <p:cNvSpPr>
            <a:spLocks noGrp="1" noRot="1" noChangeAspect="1" noChangeArrowheads="1" noTextEdit="1"/>
          </p:cNvSpPr>
          <p:nvPr>
            <p:ph type="sldImg"/>
          </p:nvPr>
        </p:nvSpPr>
        <p:spPr>
          <a:ln/>
        </p:spPr>
      </p:sp>
      <p:sp>
        <p:nvSpPr>
          <p:cNvPr id="1217539" name="Rectangle 3"/>
          <p:cNvSpPr>
            <a:spLocks noGrp="1" noChangeArrowheads="1"/>
          </p:cNvSpPr>
          <p:nvPr>
            <p:ph type="body" idx="1"/>
          </p:nvPr>
        </p:nvSpPr>
        <p:spPr/>
        <p:txBody>
          <a:bodyPr/>
          <a:lstStyle/>
          <a:p>
            <a:endParaRPr lang="fr-FR">
              <a:ea typeface="MS Mincho" pitchFamily="49" charset="-128"/>
            </a:endParaRPr>
          </a:p>
        </p:txBody>
      </p:sp>
    </p:spTree>
    <p:extLst>
      <p:ext uri="{BB962C8B-B14F-4D97-AF65-F5344CB8AC3E}">
        <p14:creationId xmlns:p14="http://schemas.microsoft.com/office/powerpoint/2010/main" val="4090221097"/>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Rectangle 2"/>
          <p:cNvSpPr>
            <a:spLocks noGrp="1" noRot="1" noChangeAspect="1" noChangeArrowheads="1" noTextEdit="1"/>
          </p:cNvSpPr>
          <p:nvPr>
            <p:ph type="sldImg"/>
          </p:nvPr>
        </p:nvSpPr>
        <p:spPr>
          <a:ln/>
        </p:spPr>
      </p:sp>
      <p:sp>
        <p:nvSpPr>
          <p:cNvPr id="1221635" name="Rectangle 3"/>
          <p:cNvSpPr>
            <a:spLocks noGrp="1" noChangeArrowheads="1"/>
          </p:cNvSpPr>
          <p:nvPr>
            <p:ph type="body" idx="1"/>
          </p:nvPr>
        </p:nvSpPr>
        <p:spPr/>
        <p:txBody>
          <a:bodyPr/>
          <a:lstStyle/>
          <a:p>
            <a:endParaRPr lang="fr-FR">
              <a:ea typeface="MS Mincho" pitchFamily="49" charset="-128"/>
            </a:endParaRPr>
          </a:p>
        </p:txBody>
      </p:sp>
    </p:spTree>
    <p:extLst>
      <p:ext uri="{BB962C8B-B14F-4D97-AF65-F5344CB8AC3E}">
        <p14:creationId xmlns:p14="http://schemas.microsoft.com/office/powerpoint/2010/main" val="3001005602"/>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Rectangle 2"/>
          <p:cNvSpPr>
            <a:spLocks noGrp="1" noRot="1" noChangeAspect="1" noChangeArrowheads="1" noTextEdit="1"/>
          </p:cNvSpPr>
          <p:nvPr>
            <p:ph type="sldImg"/>
          </p:nvPr>
        </p:nvSpPr>
        <p:spPr>
          <a:ln/>
        </p:spPr>
      </p:sp>
      <p:sp>
        <p:nvSpPr>
          <p:cNvPr id="1223683" name="Rectangle 3"/>
          <p:cNvSpPr>
            <a:spLocks noGrp="1" noChangeArrowheads="1"/>
          </p:cNvSpPr>
          <p:nvPr>
            <p:ph type="body" idx="1"/>
          </p:nvPr>
        </p:nvSpPr>
        <p:spPr/>
        <p:txBody>
          <a:bodyPr/>
          <a:lstStyle/>
          <a:p>
            <a:endParaRPr lang="fr-FR">
              <a:ea typeface="MS Mincho" pitchFamily="49" charset="-128"/>
            </a:endParaRPr>
          </a:p>
        </p:txBody>
      </p:sp>
    </p:spTree>
    <p:extLst>
      <p:ext uri="{BB962C8B-B14F-4D97-AF65-F5344CB8AC3E}">
        <p14:creationId xmlns:p14="http://schemas.microsoft.com/office/powerpoint/2010/main" val="2194624053"/>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Rectangle 2"/>
          <p:cNvSpPr>
            <a:spLocks noGrp="1" noRot="1" noChangeAspect="1" noChangeArrowheads="1" noTextEdit="1"/>
          </p:cNvSpPr>
          <p:nvPr>
            <p:ph type="sldImg"/>
          </p:nvPr>
        </p:nvSpPr>
        <p:spPr>
          <a:ln/>
        </p:spPr>
      </p:sp>
      <p:sp>
        <p:nvSpPr>
          <p:cNvPr id="1231875" name="Rectangle 3"/>
          <p:cNvSpPr>
            <a:spLocks noGrp="1" noChangeArrowheads="1"/>
          </p:cNvSpPr>
          <p:nvPr>
            <p:ph type="body" idx="1"/>
          </p:nvPr>
        </p:nvSpPr>
        <p:spPr/>
        <p:txBody>
          <a:bodyPr/>
          <a:lstStyle/>
          <a:p>
            <a:endParaRPr lang="fr-FR">
              <a:ea typeface="MS Mincho" pitchFamily="49" charset="-128"/>
            </a:endParaRPr>
          </a:p>
        </p:txBody>
      </p:sp>
    </p:spTree>
    <p:extLst>
      <p:ext uri="{BB962C8B-B14F-4D97-AF65-F5344CB8AC3E}">
        <p14:creationId xmlns:p14="http://schemas.microsoft.com/office/powerpoint/2010/main" val="2828656270"/>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Rectangle 2"/>
          <p:cNvSpPr>
            <a:spLocks noGrp="1" noRot="1" noChangeAspect="1" noChangeArrowheads="1" noTextEdit="1"/>
          </p:cNvSpPr>
          <p:nvPr>
            <p:ph type="sldImg"/>
          </p:nvPr>
        </p:nvSpPr>
        <p:spPr>
          <a:ln/>
        </p:spPr>
      </p:sp>
      <p:sp>
        <p:nvSpPr>
          <p:cNvPr id="1225731" name="Rectangle 3"/>
          <p:cNvSpPr>
            <a:spLocks noGrp="1" noChangeArrowheads="1"/>
          </p:cNvSpPr>
          <p:nvPr>
            <p:ph type="body" idx="1"/>
          </p:nvPr>
        </p:nvSpPr>
        <p:spPr/>
        <p:txBody>
          <a:bodyPr/>
          <a:lstStyle/>
          <a:p>
            <a:endParaRPr lang="fr-FR">
              <a:ea typeface="MS Mincho" pitchFamily="49" charset="-128"/>
            </a:endParaRPr>
          </a:p>
        </p:txBody>
      </p:sp>
    </p:spTree>
    <p:extLst>
      <p:ext uri="{BB962C8B-B14F-4D97-AF65-F5344CB8AC3E}">
        <p14:creationId xmlns:p14="http://schemas.microsoft.com/office/powerpoint/2010/main" val="2767118694"/>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Rectangle 2"/>
          <p:cNvSpPr>
            <a:spLocks noGrp="1" noRot="1" noChangeAspect="1" noChangeArrowheads="1" noTextEdit="1"/>
          </p:cNvSpPr>
          <p:nvPr>
            <p:ph type="sldImg"/>
          </p:nvPr>
        </p:nvSpPr>
        <p:spPr>
          <a:ln/>
        </p:spPr>
      </p:sp>
      <p:sp>
        <p:nvSpPr>
          <p:cNvPr id="1227779" name="Rectangle 3"/>
          <p:cNvSpPr>
            <a:spLocks noGrp="1" noChangeArrowheads="1"/>
          </p:cNvSpPr>
          <p:nvPr>
            <p:ph type="body" idx="1"/>
          </p:nvPr>
        </p:nvSpPr>
        <p:spPr/>
        <p:txBody>
          <a:bodyPr/>
          <a:lstStyle/>
          <a:p>
            <a:endParaRPr lang="fr-FR">
              <a:ea typeface="MS Mincho" pitchFamily="49" charset="-128"/>
            </a:endParaRPr>
          </a:p>
        </p:txBody>
      </p:sp>
    </p:spTree>
    <p:extLst>
      <p:ext uri="{BB962C8B-B14F-4D97-AF65-F5344CB8AC3E}">
        <p14:creationId xmlns:p14="http://schemas.microsoft.com/office/powerpoint/2010/main" val="1074141520"/>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201</a:t>
            </a:fld>
            <a:endParaRPr lang="fr-FR"/>
          </a:p>
        </p:txBody>
      </p:sp>
    </p:spTree>
    <p:extLst>
      <p:ext uri="{BB962C8B-B14F-4D97-AF65-F5344CB8AC3E}">
        <p14:creationId xmlns:p14="http://schemas.microsoft.com/office/powerpoint/2010/main" val="3169054514"/>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https://developers.google.com/maps/documentation/javascript/?hl=fr</a:t>
            </a:r>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203</a:t>
            </a:fld>
            <a:endParaRPr lang="fr-FR"/>
          </a:p>
        </p:txBody>
      </p:sp>
    </p:spTree>
    <p:extLst>
      <p:ext uri="{BB962C8B-B14F-4D97-AF65-F5344CB8AC3E}">
        <p14:creationId xmlns:p14="http://schemas.microsoft.com/office/powerpoint/2010/main" val="772591109"/>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http://leafletjs.com/</a:t>
            </a:r>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204</a:t>
            </a:fld>
            <a:endParaRPr lang="fr-FR"/>
          </a:p>
        </p:txBody>
      </p:sp>
    </p:spTree>
    <p:extLst>
      <p:ext uri="{BB962C8B-B14F-4D97-AF65-F5344CB8AC3E}">
        <p14:creationId xmlns:p14="http://schemas.microsoft.com/office/powerpoint/2010/main" val="20390965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2</a:t>
            </a:fld>
            <a:endParaRPr lang="fr-FR"/>
          </a:p>
        </p:txBody>
      </p:sp>
    </p:spTree>
    <p:extLst>
      <p:ext uri="{BB962C8B-B14F-4D97-AF65-F5344CB8AC3E}">
        <p14:creationId xmlns:p14="http://schemas.microsoft.com/office/powerpoint/2010/main" val="25761111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Rectangle 2"/>
          <p:cNvSpPr>
            <a:spLocks noGrp="1" noRot="1" noChangeAspect="1" noChangeArrowheads="1" noTextEdit="1"/>
          </p:cNvSpPr>
          <p:nvPr>
            <p:ph type="sldImg"/>
          </p:nvPr>
        </p:nvSpPr>
        <p:spPr>
          <a:ln/>
        </p:spPr>
      </p:sp>
      <p:sp>
        <p:nvSpPr>
          <p:cNvPr id="283651" name="Rectangle 3"/>
          <p:cNvSpPr>
            <a:spLocks noGrp="1" noChangeArrowheads="1"/>
          </p:cNvSpPr>
          <p:nvPr>
            <p:ph type="body" idx="1"/>
          </p:nvPr>
        </p:nvSpPr>
        <p:spPr>
          <a:noFill/>
        </p:spPr>
        <p:txBody>
          <a:bodyPr/>
          <a:lstStyle/>
          <a:p>
            <a:pPr eaLnBrk="1" hangingPunct="1"/>
            <a:r>
              <a:rPr lang="fr-FR" sz="1000" b="1" dirty="0">
                <a:ea typeface="MS Mincho" pitchFamily="49" charset="-128"/>
              </a:rPr>
              <a:t>Accessibilité et handicap : </a:t>
            </a:r>
            <a:r>
              <a:rPr lang="fr-FR" sz="1000" dirty="0">
                <a:ea typeface="MS Mincho" pitchFamily="49" charset="-128"/>
              </a:rPr>
              <a:t>l’accessibilité est un terme général utilisé pour décrire le degré de facilité d’accès d’un produit (matériel, service, environnemental…) au plus grand nombre. Elle peut aussi être vue comme la facilité d’accès d’une entité à une fonctionnalité ou un bénéfice. Cette dernière approche de la définition ouvre le débat du droit individuel à accéder et tourne l’accessibilité vers les handicapés</a:t>
            </a:r>
            <a:r>
              <a:rPr lang="fr-FR" dirty="0">
                <a:ea typeface="MS Mincho" pitchFamily="49" charset="-128"/>
              </a:rPr>
              <a:t>.</a:t>
            </a:r>
            <a:endParaRPr lang="fr-FR" dirty="0"/>
          </a:p>
        </p:txBody>
      </p:sp>
    </p:spTree>
    <p:extLst>
      <p:ext uri="{BB962C8B-B14F-4D97-AF65-F5344CB8AC3E}">
        <p14:creationId xmlns:p14="http://schemas.microsoft.com/office/powerpoint/2010/main" val="1331090582"/>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205</a:t>
            </a:fld>
            <a:endParaRPr lang="fr-FR"/>
          </a:p>
        </p:txBody>
      </p:sp>
    </p:spTree>
    <p:extLst>
      <p:ext uri="{BB962C8B-B14F-4D97-AF65-F5344CB8AC3E}">
        <p14:creationId xmlns:p14="http://schemas.microsoft.com/office/powerpoint/2010/main" val="2700339808"/>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9286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B78335C2-2ABC-496A-910E-0F43AC87B88A}" type="slidenum">
              <a:rPr lang="en-JM" smtClean="0"/>
              <a:pPr>
                <a:defRPr/>
              </a:pPr>
              <a:t>206</a:t>
            </a:fld>
            <a:endParaRPr lang="en-JM"/>
          </a:p>
        </p:txBody>
      </p:sp>
    </p:spTree>
    <p:extLst>
      <p:ext uri="{BB962C8B-B14F-4D97-AF65-F5344CB8AC3E}">
        <p14:creationId xmlns:p14="http://schemas.microsoft.com/office/powerpoint/2010/main" val="3832137516"/>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0"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93891"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409DC895-8354-4578-854B-3DF1D0785329}" type="slidenum">
              <a:rPr lang="en-JM" smtClean="0"/>
              <a:pPr>
                <a:defRPr/>
              </a:pPr>
              <a:t>207</a:t>
            </a:fld>
            <a:endParaRPr lang="en-JM"/>
          </a:p>
        </p:txBody>
      </p:sp>
    </p:spTree>
    <p:extLst>
      <p:ext uri="{BB962C8B-B14F-4D97-AF65-F5344CB8AC3E}">
        <p14:creationId xmlns:p14="http://schemas.microsoft.com/office/powerpoint/2010/main" val="2697553941"/>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94915"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5764FA3D-C2C0-402E-8F68-253E73C180B8}" type="slidenum">
              <a:rPr lang="en-JM" smtClean="0"/>
              <a:pPr>
                <a:defRPr/>
              </a:pPr>
              <a:t>208</a:t>
            </a:fld>
            <a:endParaRPr lang="en-JM"/>
          </a:p>
        </p:txBody>
      </p:sp>
    </p:spTree>
    <p:extLst>
      <p:ext uri="{BB962C8B-B14F-4D97-AF65-F5344CB8AC3E}">
        <p14:creationId xmlns:p14="http://schemas.microsoft.com/office/powerpoint/2010/main" val="297861596"/>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95939"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5AE10938-D320-4D4E-BF72-FFFB0C77EC7F}" type="slidenum">
              <a:rPr lang="en-JM" smtClean="0"/>
              <a:pPr>
                <a:defRPr/>
              </a:pPr>
              <a:t>209</a:t>
            </a:fld>
            <a:endParaRPr lang="en-JM"/>
          </a:p>
        </p:txBody>
      </p:sp>
    </p:spTree>
    <p:extLst>
      <p:ext uri="{BB962C8B-B14F-4D97-AF65-F5344CB8AC3E}">
        <p14:creationId xmlns:p14="http://schemas.microsoft.com/office/powerpoint/2010/main" val="1070317681"/>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210</a:t>
            </a:fld>
            <a:endParaRPr lang="fr-FR"/>
          </a:p>
        </p:txBody>
      </p:sp>
    </p:spTree>
    <p:extLst>
      <p:ext uri="{BB962C8B-B14F-4D97-AF65-F5344CB8AC3E}">
        <p14:creationId xmlns:p14="http://schemas.microsoft.com/office/powerpoint/2010/main" val="2747732796"/>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211</a:t>
            </a:fld>
            <a:endParaRPr lang="fr-FR"/>
          </a:p>
        </p:txBody>
      </p:sp>
    </p:spTree>
    <p:extLst>
      <p:ext uri="{BB962C8B-B14F-4D97-AF65-F5344CB8AC3E}">
        <p14:creationId xmlns:p14="http://schemas.microsoft.com/office/powerpoint/2010/main" val="17696761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Rectangle 2"/>
          <p:cNvSpPr>
            <a:spLocks noGrp="1" noRot="1" noChangeAspect="1" noChangeArrowheads="1" noTextEdit="1"/>
          </p:cNvSpPr>
          <p:nvPr>
            <p:ph type="sldImg"/>
          </p:nvPr>
        </p:nvSpPr>
        <p:spPr>
          <a:ln/>
        </p:spPr>
      </p:sp>
      <p:sp>
        <p:nvSpPr>
          <p:cNvPr id="284675" name="Rectangle 3"/>
          <p:cNvSpPr>
            <a:spLocks noGrp="1" noChangeArrowheads="1"/>
          </p:cNvSpPr>
          <p:nvPr>
            <p:ph type="body" idx="1"/>
          </p:nvPr>
        </p:nvSpPr>
        <p:spPr>
          <a:noFill/>
        </p:spPr>
        <p:txBody>
          <a:bodyPr/>
          <a:lstStyle/>
          <a:p>
            <a:pPr marL="180159" indent="-180159"/>
            <a:r>
              <a:rPr lang="fr-FR" sz="1000" b="1" dirty="0">
                <a:ea typeface="MS Mincho" pitchFamily="49" charset="-128"/>
              </a:rPr>
              <a:t>Précisions :</a:t>
            </a:r>
          </a:p>
          <a:p>
            <a:pPr marL="180159" indent="-180159"/>
            <a:endParaRPr lang="fr-FR" sz="1000" b="1" dirty="0">
              <a:ea typeface="MS Mincho" pitchFamily="49" charset="-128"/>
            </a:endParaRPr>
          </a:p>
          <a:p>
            <a:pPr marL="180159" indent="-180159"/>
            <a:r>
              <a:rPr lang="fr-FR" sz="1000" dirty="0">
                <a:ea typeface="MS Mincho" pitchFamily="49" charset="-128"/>
              </a:rPr>
              <a:t>A l’instar des notations boursières, le WCAG fournit 3 niveaux de l’accessibilité d’un site appelé niveaux de priorité et identifie :</a:t>
            </a:r>
          </a:p>
          <a:p>
            <a:pPr marL="180159" indent="-180159">
              <a:buFontTx/>
              <a:buAutoNum type="arabicPeriod"/>
            </a:pPr>
            <a:r>
              <a:rPr lang="fr-FR" sz="1000" dirty="0">
                <a:ea typeface="MS Mincho" pitchFamily="49" charset="-128"/>
              </a:rPr>
              <a:t> l’indispensable (must) [A] : les concepteurs/réalisateurs de sites doivent s’y conformer sous peine d’interdire l’accès à certains groupes.</a:t>
            </a:r>
          </a:p>
          <a:p>
            <a:pPr marL="180159" indent="-180159">
              <a:buFontTx/>
              <a:buAutoNum type="arabicPeriod"/>
            </a:pPr>
            <a:r>
              <a:rPr lang="fr-FR" sz="1000" dirty="0">
                <a:ea typeface="MS Mincho" pitchFamily="49" charset="-128"/>
              </a:rPr>
              <a:t> le souhaitable (</a:t>
            </a:r>
            <a:r>
              <a:rPr lang="fr-FR" sz="1000" dirty="0" err="1">
                <a:ea typeface="MS Mincho" pitchFamily="49" charset="-128"/>
              </a:rPr>
              <a:t>should</a:t>
            </a:r>
            <a:r>
              <a:rPr lang="fr-FR" sz="1000" dirty="0">
                <a:ea typeface="MS Mincho" pitchFamily="49" charset="-128"/>
              </a:rPr>
              <a:t>) [AA] : les développeurs devraient s’y conformer sous peine de rendre l’accès difficile à certains groupes (</a:t>
            </a:r>
            <a:r>
              <a:rPr lang="fr-FR" sz="1000" dirty="0" err="1">
                <a:ea typeface="MS Mincho" pitchFamily="49" charset="-128"/>
              </a:rPr>
              <a:t>niv</a:t>
            </a:r>
            <a:r>
              <a:rPr lang="fr-FR" sz="1000" dirty="0">
                <a:ea typeface="MS Mincho" pitchFamily="49" charset="-128"/>
              </a:rPr>
              <a:t>. mini USA). </a:t>
            </a:r>
          </a:p>
          <a:p>
            <a:pPr marL="180159" indent="-180159">
              <a:buFontTx/>
              <a:buAutoNum type="arabicPeriod"/>
            </a:pPr>
            <a:r>
              <a:rPr lang="fr-FR" sz="1000" dirty="0">
                <a:ea typeface="MS Mincho" pitchFamily="49" charset="-128"/>
              </a:rPr>
              <a:t> l’utile (</a:t>
            </a:r>
            <a:r>
              <a:rPr lang="fr-FR" sz="1000" dirty="0" err="1">
                <a:ea typeface="MS Mincho" pitchFamily="49" charset="-128"/>
              </a:rPr>
              <a:t>may</a:t>
            </a:r>
            <a:r>
              <a:rPr lang="fr-FR" sz="1000" dirty="0">
                <a:ea typeface="MS Mincho" pitchFamily="49" charset="-128"/>
              </a:rPr>
              <a:t>) [AAA] : les développeurs peuvent s’y conformer pour faciliter l’accès de leur site à certains groupes de personnes</a:t>
            </a:r>
          </a:p>
          <a:p>
            <a:pPr marL="180159" indent="-180159"/>
            <a:endParaRPr lang="fr-FR" sz="1000" dirty="0">
              <a:ea typeface="MS Mincho" pitchFamily="49" charset="-128"/>
            </a:endParaRPr>
          </a:p>
          <a:p>
            <a:pPr marL="180159" indent="-180159"/>
            <a:r>
              <a:rPr lang="fr-FR" sz="1000" dirty="0">
                <a:ea typeface="MS Mincho" pitchFamily="49" charset="-128"/>
              </a:rPr>
              <a:t>Un des critères de niveau A, par exemple, est le respect de HTML4.01 strict</a:t>
            </a:r>
          </a:p>
          <a:p>
            <a:pPr marL="180159" indent="-180159"/>
            <a:endParaRPr lang="fr-FR" sz="1000" dirty="0">
              <a:ea typeface="MS Mincho" pitchFamily="49" charset="-128"/>
            </a:endParaRPr>
          </a:p>
          <a:p>
            <a:pPr marL="180159" indent="-180159"/>
            <a:r>
              <a:rPr lang="fr-FR" sz="1000" dirty="0">
                <a:ea typeface="MS Mincho" pitchFamily="49" charset="-128"/>
              </a:rPr>
              <a:t>Des outils tels que </a:t>
            </a:r>
            <a:r>
              <a:rPr lang="fr-FR" sz="1000" dirty="0" err="1">
                <a:ea typeface="MS Mincho" pitchFamily="49" charset="-128"/>
              </a:rPr>
              <a:t>Watchfire</a:t>
            </a:r>
            <a:r>
              <a:rPr lang="fr-FR" sz="1000" dirty="0">
                <a:ea typeface="MS Mincho" pitchFamily="49" charset="-128"/>
              </a:rPr>
              <a:t> </a:t>
            </a:r>
            <a:r>
              <a:rPr lang="fr-FR" sz="1000" dirty="0" err="1">
                <a:ea typeface="MS Mincho" pitchFamily="49" charset="-128"/>
              </a:rPr>
              <a:t>WebXACT</a:t>
            </a:r>
            <a:r>
              <a:rPr lang="fr-FR" sz="1000" dirty="0">
                <a:ea typeface="MS Mincho" pitchFamily="49" charset="-128"/>
              </a:rPr>
              <a:t> permettent de passer gratuitement un site au crible selon les normes WCAG et d’éditer un rapport. IBM a décidé d’en retirer l’accès public depuis le 1er février 2008 et l’a intégré à son logiciel « IBM Rational Policy Tester </a:t>
            </a:r>
            <a:r>
              <a:rPr lang="fr-FR" sz="1000" dirty="0" err="1">
                <a:ea typeface="MS Mincho" pitchFamily="49" charset="-128"/>
              </a:rPr>
              <a:t>Accessibility</a:t>
            </a:r>
            <a:r>
              <a:rPr lang="fr-FR" sz="1000" dirty="0">
                <a:ea typeface="MS Mincho" pitchFamily="49" charset="-128"/>
              </a:rPr>
              <a:t> Edition » (anciennement « </a:t>
            </a:r>
            <a:r>
              <a:rPr lang="fr-FR" sz="1000" dirty="0" err="1">
                <a:ea typeface="MS Mincho" pitchFamily="49" charset="-128"/>
              </a:rPr>
              <a:t>WebXM</a:t>
            </a:r>
            <a:r>
              <a:rPr lang="fr-FR" sz="1000" dirty="0">
                <a:ea typeface="MS Mincho" pitchFamily="49" charset="-128"/>
              </a:rPr>
              <a:t> </a:t>
            </a:r>
            <a:r>
              <a:rPr lang="fr-FR" sz="1000" dirty="0" err="1">
                <a:ea typeface="MS Mincho" pitchFamily="49" charset="-128"/>
              </a:rPr>
              <a:t>Accessibility</a:t>
            </a:r>
            <a:r>
              <a:rPr lang="fr-FR" sz="1000" dirty="0">
                <a:ea typeface="MS Mincho" pitchFamily="49" charset="-128"/>
              </a:rPr>
              <a:t> Module »).</a:t>
            </a:r>
            <a:endParaRPr lang="fr-FR" sz="1000" dirty="0"/>
          </a:p>
        </p:txBody>
      </p:sp>
    </p:spTree>
    <p:extLst>
      <p:ext uri="{BB962C8B-B14F-4D97-AF65-F5344CB8AC3E}">
        <p14:creationId xmlns:p14="http://schemas.microsoft.com/office/powerpoint/2010/main" val="25845975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Rectangle 2"/>
          <p:cNvSpPr>
            <a:spLocks noGrp="1" noRot="1" noChangeAspect="1" noChangeArrowheads="1" noTextEdit="1"/>
          </p:cNvSpPr>
          <p:nvPr>
            <p:ph type="sldImg"/>
          </p:nvPr>
        </p:nvSpPr>
        <p:spPr>
          <a:ln/>
        </p:spPr>
      </p:sp>
      <p:sp>
        <p:nvSpPr>
          <p:cNvPr id="285699" name="Rectangle 3"/>
          <p:cNvSpPr>
            <a:spLocks noGrp="1" noChangeArrowheads="1"/>
          </p:cNvSpPr>
          <p:nvPr>
            <p:ph type="body" idx="1"/>
          </p:nvPr>
        </p:nvSpPr>
        <p:spPr>
          <a:noFill/>
        </p:spPr>
        <p:txBody>
          <a:bodyPr/>
          <a:lstStyle/>
          <a:p>
            <a:pPr marL="180159" indent="-180159"/>
            <a:endParaRPr lang="fr-FR" dirty="0"/>
          </a:p>
        </p:txBody>
      </p:sp>
    </p:spTree>
    <p:extLst>
      <p:ext uri="{BB962C8B-B14F-4D97-AF65-F5344CB8AC3E}">
        <p14:creationId xmlns:p14="http://schemas.microsoft.com/office/powerpoint/2010/main" val="24817179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1026"/>
          <p:cNvSpPr>
            <a:spLocks noGrp="1" noRot="1" noChangeAspect="1" noChangeArrowheads="1" noTextEdit="1"/>
          </p:cNvSpPr>
          <p:nvPr>
            <p:ph type="sldImg"/>
          </p:nvPr>
        </p:nvSpPr>
        <p:spPr bwMode="auto">
          <a:noFill/>
          <a:ln>
            <a:solidFill>
              <a:srgbClr val="000000"/>
            </a:solidFill>
            <a:miter lim="800000"/>
            <a:headEnd/>
            <a:tailEnd/>
          </a:ln>
        </p:spPr>
      </p:sp>
      <p:sp>
        <p:nvSpPr>
          <p:cNvPr id="180227" name="Rectangle 1027"/>
          <p:cNvSpPr>
            <a:spLocks noGrp="1" noChangeArrowheads="1"/>
          </p:cNvSpPr>
          <p:nvPr>
            <p:ph type="body" idx="1"/>
          </p:nvPr>
        </p:nvSpPr>
        <p:spPr bwMode="auto">
          <a:noFill/>
        </p:spPr>
        <p:txBody>
          <a:bodyPr wrap="square" numCol="1" anchor="t" anchorCtr="0" compatLnSpc="1">
            <a:prstTxWarp prst="textNoShape">
              <a:avLst/>
            </a:prstTxWarp>
          </a:bodyPr>
          <a:lstStyle/>
          <a:p>
            <a:endParaRPr lang="fr-FR"/>
          </a:p>
        </p:txBody>
      </p:sp>
    </p:spTree>
    <p:extLst>
      <p:ext uri="{BB962C8B-B14F-4D97-AF65-F5344CB8AC3E}">
        <p14:creationId xmlns:p14="http://schemas.microsoft.com/office/powerpoint/2010/main" val="29669773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Rectangle 1026"/>
          <p:cNvSpPr>
            <a:spLocks noGrp="1" noRot="1" noChangeAspect="1" noChangeArrowheads="1" noTextEdit="1"/>
          </p:cNvSpPr>
          <p:nvPr>
            <p:ph type="sldImg"/>
          </p:nvPr>
        </p:nvSpPr>
        <p:spPr bwMode="auto">
          <a:noFill/>
          <a:ln>
            <a:solidFill>
              <a:srgbClr val="000000"/>
            </a:solidFill>
            <a:miter lim="800000"/>
            <a:headEnd/>
            <a:tailEnd/>
          </a:ln>
        </p:spPr>
      </p:sp>
      <p:sp>
        <p:nvSpPr>
          <p:cNvPr id="181251" name="Rectangle 1027"/>
          <p:cNvSpPr>
            <a:spLocks noGrp="1" noChangeArrowheads="1"/>
          </p:cNvSpPr>
          <p:nvPr>
            <p:ph type="body" idx="1"/>
          </p:nvPr>
        </p:nvSpPr>
        <p:spPr bwMode="auto">
          <a:noFill/>
        </p:spPr>
        <p:txBody>
          <a:bodyPr wrap="square" numCol="1" anchor="t" anchorCtr="0" compatLnSpc="1">
            <a:prstTxWarp prst="textNoShape">
              <a:avLst/>
            </a:prstTxWarp>
          </a:bodyPr>
          <a:lstStyle/>
          <a:p>
            <a:endParaRPr lang="fr-FR"/>
          </a:p>
        </p:txBody>
      </p:sp>
    </p:spTree>
    <p:extLst>
      <p:ext uri="{BB962C8B-B14F-4D97-AF65-F5344CB8AC3E}">
        <p14:creationId xmlns:p14="http://schemas.microsoft.com/office/powerpoint/2010/main" val="38634316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5122"/>
          <p:cNvSpPr>
            <a:spLocks noGrp="1" noRot="1" noChangeAspect="1" noChangeArrowheads="1" noTextEdit="1"/>
          </p:cNvSpPr>
          <p:nvPr>
            <p:ph type="sldImg"/>
          </p:nvPr>
        </p:nvSpPr>
        <p:spPr bwMode="auto">
          <a:noFill/>
          <a:ln>
            <a:solidFill>
              <a:srgbClr val="000000"/>
            </a:solidFill>
            <a:miter lim="800000"/>
            <a:headEnd/>
            <a:tailEnd/>
          </a:ln>
        </p:spPr>
      </p:sp>
      <p:sp>
        <p:nvSpPr>
          <p:cNvPr id="182275" name="Rectangle 5123"/>
          <p:cNvSpPr>
            <a:spLocks noGrp="1" noChangeArrowheads="1"/>
          </p:cNvSpPr>
          <p:nvPr>
            <p:ph type="body" idx="1"/>
          </p:nvPr>
        </p:nvSpPr>
        <p:spPr bwMode="auto">
          <a:noFill/>
        </p:spPr>
        <p:txBody>
          <a:bodyPr wrap="square" numCol="1" anchor="t" anchorCtr="0" compatLnSpc="1">
            <a:prstTxWarp prst="textNoShape">
              <a:avLst/>
            </a:prstTxWarp>
          </a:bodyPr>
          <a:lstStyle/>
          <a:p>
            <a:endParaRPr lang="fr-FR"/>
          </a:p>
        </p:txBody>
      </p:sp>
    </p:spTree>
    <p:extLst>
      <p:ext uri="{BB962C8B-B14F-4D97-AF65-F5344CB8AC3E}">
        <p14:creationId xmlns:p14="http://schemas.microsoft.com/office/powerpoint/2010/main" val="10054602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177155"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dirty="0"/>
              <a:t>depuis 2016 les version sont numérotés par leur année de sortie.</a:t>
            </a:r>
            <a:r>
              <a:rPr lang="fr-FR" baseline="0" dirty="0"/>
              <a:t> une révision par an est produite</a:t>
            </a:r>
            <a:endParaRPr lang="fr-FR" dirty="0"/>
          </a:p>
        </p:txBody>
      </p:sp>
      <p:sp>
        <p:nvSpPr>
          <p:cNvPr id="4" name="Espace réservé du numéro de diapositive 3"/>
          <p:cNvSpPr>
            <a:spLocks noGrp="1"/>
          </p:cNvSpPr>
          <p:nvPr>
            <p:ph type="sldNum" sz="quarter" idx="5"/>
          </p:nvPr>
        </p:nvSpPr>
        <p:spPr/>
        <p:txBody>
          <a:bodyPr/>
          <a:lstStyle/>
          <a:p>
            <a:pPr>
              <a:defRPr/>
            </a:pPr>
            <a:fld id="{4C5589D6-81EB-40F5-8D25-AE00EA6104E5}" type="slidenum">
              <a:rPr lang="en-JM" smtClean="0"/>
              <a:pPr>
                <a:defRPr/>
              </a:pPr>
              <a:t>27</a:t>
            </a:fld>
            <a:endParaRPr lang="en-JM"/>
          </a:p>
        </p:txBody>
      </p:sp>
    </p:spTree>
    <p:extLst>
      <p:ext uri="{BB962C8B-B14F-4D97-AF65-F5344CB8AC3E}">
        <p14:creationId xmlns:p14="http://schemas.microsoft.com/office/powerpoint/2010/main" val="17260446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28</a:t>
            </a:fld>
            <a:endParaRPr lang="fr-FR"/>
          </a:p>
        </p:txBody>
      </p:sp>
    </p:spTree>
    <p:extLst>
      <p:ext uri="{BB962C8B-B14F-4D97-AF65-F5344CB8AC3E}">
        <p14:creationId xmlns:p14="http://schemas.microsoft.com/office/powerpoint/2010/main" val="30478652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a:t>Voir article : https://www.blogpipers.com/2015/06/lamp-stack-xampp-vs-wamp-vs-mamp/</a:t>
            </a:r>
          </a:p>
        </p:txBody>
      </p:sp>
      <p:sp>
        <p:nvSpPr>
          <p:cNvPr id="4" name="Espace réservé du numéro de diapositive 3"/>
          <p:cNvSpPr>
            <a:spLocks noGrp="1"/>
          </p:cNvSpPr>
          <p:nvPr>
            <p:ph type="sldNum" sz="quarter" idx="10"/>
          </p:nvPr>
        </p:nvSpPr>
        <p:spPr/>
        <p:txBody>
          <a:bodyPr/>
          <a:lstStyle/>
          <a:p>
            <a:fld id="{DABFCD7F-115B-400D-A168-DA1291F48F4D}" type="slidenum">
              <a:rPr lang="fr-FR" smtClean="0"/>
              <a:pPr/>
              <a:t>29</a:t>
            </a:fld>
            <a:endParaRPr lang="fr-FR"/>
          </a:p>
        </p:txBody>
      </p:sp>
    </p:spTree>
    <p:extLst>
      <p:ext uri="{BB962C8B-B14F-4D97-AF65-F5344CB8AC3E}">
        <p14:creationId xmlns:p14="http://schemas.microsoft.com/office/powerpoint/2010/main" val="19692389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C6BF32B0-71F7-4517-8743-165F0D1AA062}" type="slidenum">
              <a:rPr lang="fr-FR" smtClean="0"/>
              <a:pPr/>
              <a:t>30</a:t>
            </a:fld>
            <a:endParaRPr lang="fr-FR"/>
          </a:p>
        </p:txBody>
      </p:sp>
    </p:spTree>
    <p:extLst>
      <p:ext uri="{BB962C8B-B14F-4D97-AF65-F5344CB8AC3E}">
        <p14:creationId xmlns:p14="http://schemas.microsoft.com/office/powerpoint/2010/main" val="877805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3</a:t>
            </a:fld>
            <a:endParaRPr lang="fr-FR"/>
          </a:p>
        </p:txBody>
      </p:sp>
    </p:spTree>
    <p:extLst>
      <p:ext uri="{BB962C8B-B14F-4D97-AF65-F5344CB8AC3E}">
        <p14:creationId xmlns:p14="http://schemas.microsoft.com/office/powerpoint/2010/main" val="4037247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b="1" dirty="0"/>
              <a:t>*ou</a:t>
            </a:r>
            <a:r>
              <a:rPr lang="fr-FR" b="1" baseline="0" dirty="0"/>
              <a:t> </a:t>
            </a:r>
            <a:r>
              <a:rPr lang="fr-FR" b="1" baseline="0" dirty="0" err="1"/>
              <a:t>wamp</a:t>
            </a:r>
            <a:r>
              <a:rPr lang="fr-FR" b="1" baseline="0" dirty="0"/>
              <a:t> </a:t>
            </a:r>
            <a:endParaRPr lang="fr-FR" b="1" dirty="0"/>
          </a:p>
          <a:p>
            <a:r>
              <a:rPr lang="fr-FR" b="1" dirty="0"/>
              <a:t>JSON-server </a:t>
            </a:r>
            <a:r>
              <a:rPr lang="fr-FR" b="1" dirty="0" err="1"/>
              <a:t>tuto</a:t>
            </a:r>
            <a:r>
              <a:rPr lang="fr-FR" b="1" dirty="0"/>
              <a:t> : </a:t>
            </a:r>
            <a:r>
              <a:rPr lang="fr-FR" dirty="0"/>
              <a:t>https://codingthesmartway.com/create-a-rest-api-with-json-server/</a:t>
            </a:r>
          </a:p>
        </p:txBody>
      </p:sp>
      <p:sp>
        <p:nvSpPr>
          <p:cNvPr id="4" name="Espace réservé du numéro de diapositive 3"/>
          <p:cNvSpPr>
            <a:spLocks noGrp="1"/>
          </p:cNvSpPr>
          <p:nvPr>
            <p:ph type="sldNum" sz="quarter" idx="10"/>
          </p:nvPr>
        </p:nvSpPr>
        <p:spPr/>
        <p:txBody>
          <a:bodyPr/>
          <a:lstStyle/>
          <a:p>
            <a:fld id="{C6BF32B0-71F7-4517-8743-165F0D1AA062}" type="slidenum">
              <a:rPr lang="fr-FR" smtClean="0"/>
              <a:pPr/>
              <a:t>31</a:t>
            </a:fld>
            <a:endParaRPr lang="fr-FR"/>
          </a:p>
        </p:txBody>
      </p:sp>
    </p:spTree>
    <p:extLst>
      <p:ext uri="{BB962C8B-B14F-4D97-AF65-F5344CB8AC3E}">
        <p14:creationId xmlns:p14="http://schemas.microsoft.com/office/powerpoint/2010/main" val="24157561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32</a:t>
            </a:fld>
            <a:endParaRPr lang="fr-FR"/>
          </a:p>
        </p:txBody>
      </p:sp>
    </p:spTree>
    <p:extLst>
      <p:ext uri="{BB962C8B-B14F-4D97-AF65-F5344CB8AC3E}">
        <p14:creationId xmlns:p14="http://schemas.microsoft.com/office/powerpoint/2010/main" val="19921882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C6BF32B0-71F7-4517-8743-165F0D1AA062}" type="slidenum">
              <a:rPr lang="fr-FR" smtClean="0"/>
              <a:pPr/>
              <a:t>33</a:t>
            </a:fld>
            <a:endParaRPr lang="fr-FR"/>
          </a:p>
        </p:txBody>
      </p:sp>
    </p:spTree>
    <p:extLst>
      <p:ext uri="{BB962C8B-B14F-4D97-AF65-F5344CB8AC3E}">
        <p14:creationId xmlns:p14="http://schemas.microsoft.com/office/powerpoint/2010/main" val="17452832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C6BF32B0-71F7-4517-8743-165F0D1AA062}" type="slidenum">
              <a:rPr lang="fr-FR" smtClean="0"/>
              <a:pPr/>
              <a:t>34</a:t>
            </a:fld>
            <a:endParaRPr lang="fr-FR"/>
          </a:p>
        </p:txBody>
      </p:sp>
    </p:spTree>
    <p:extLst>
      <p:ext uri="{BB962C8B-B14F-4D97-AF65-F5344CB8AC3E}">
        <p14:creationId xmlns:p14="http://schemas.microsoft.com/office/powerpoint/2010/main" val="40078784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a:t>
            </a:r>
            <a:r>
              <a:rPr lang="fr-FR" dirty="0" err="1"/>
              <a:t>alert</a:t>
            </a:r>
            <a:r>
              <a:rPr lang="fr-FR" dirty="0"/>
              <a:t>( ) est bloquant pour l'</a:t>
            </a:r>
            <a:r>
              <a:rPr lang="fr-FR" dirty="0" err="1"/>
              <a:t>execution</a:t>
            </a:r>
            <a:r>
              <a:rPr lang="fr-FR" dirty="0"/>
              <a:t> du code </a:t>
            </a:r>
            <a:r>
              <a:rPr lang="fr-FR" dirty="0" err="1"/>
              <a:t>js</a:t>
            </a:r>
            <a:endParaRPr lang="fr-FR" dirty="0"/>
          </a:p>
          <a:p>
            <a:endParaRPr lang="fr-FR" dirty="0"/>
          </a:p>
          <a:p>
            <a:r>
              <a:rPr lang="fr-FR" dirty="0"/>
              <a:t>**</a:t>
            </a:r>
            <a:r>
              <a:rPr lang="fr-FR" dirty="0" err="1"/>
              <a:t>console.log</a:t>
            </a:r>
            <a:r>
              <a:rPr lang="fr-FR" dirty="0"/>
              <a:t> permet de </a:t>
            </a:r>
            <a:r>
              <a:rPr lang="fr-FR" dirty="0" err="1"/>
              <a:t>logger</a:t>
            </a:r>
            <a:r>
              <a:rPr lang="fr-FR" dirty="0"/>
              <a:t> des </a:t>
            </a:r>
            <a:r>
              <a:rPr lang="fr-FR" dirty="0" err="1"/>
              <a:t>object</a:t>
            </a:r>
            <a:r>
              <a:rPr lang="fr-FR" dirty="0"/>
              <a:t> complets en gardant l'</a:t>
            </a:r>
            <a:r>
              <a:rPr lang="fr-FR" dirty="0" err="1"/>
              <a:t>async</a:t>
            </a:r>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35</a:t>
            </a:fld>
            <a:endParaRPr lang="fr-FR"/>
          </a:p>
        </p:txBody>
      </p:sp>
    </p:spTree>
    <p:extLst>
      <p:ext uri="{BB962C8B-B14F-4D97-AF65-F5344CB8AC3E}">
        <p14:creationId xmlns:p14="http://schemas.microsoft.com/office/powerpoint/2010/main" val="20654866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36</a:t>
            </a:fld>
            <a:endParaRPr lang="fr-FR"/>
          </a:p>
        </p:txBody>
      </p:sp>
    </p:spTree>
    <p:extLst>
      <p:ext uri="{BB962C8B-B14F-4D97-AF65-F5344CB8AC3E}">
        <p14:creationId xmlns:p14="http://schemas.microsoft.com/office/powerpoint/2010/main" val="36961596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37</a:t>
            </a:fld>
            <a:endParaRPr lang="fr-FR"/>
          </a:p>
        </p:txBody>
      </p:sp>
    </p:spTree>
    <p:extLst>
      <p:ext uri="{BB962C8B-B14F-4D97-AF65-F5344CB8AC3E}">
        <p14:creationId xmlns:p14="http://schemas.microsoft.com/office/powerpoint/2010/main" val="31245079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38</a:t>
            </a:fld>
            <a:endParaRPr lang="fr-FR"/>
          </a:p>
        </p:txBody>
      </p:sp>
    </p:spTree>
    <p:extLst>
      <p:ext uri="{BB962C8B-B14F-4D97-AF65-F5344CB8AC3E}">
        <p14:creationId xmlns:p14="http://schemas.microsoft.com/office/powerpoint/2010/main" val="13580900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39</a:t>
            </a:fld>
            <a:endParaRPr lang="fr-FR"/>
          </a:p>
        </p:txBody>
      </p:sp>
    </p:spTree>
    <p:extLst>
      <p:ext uri="{BB962C8B-B14F-4D97-AF65-F5344CB8AC3E}">
        <p14:creationId xmlns:p14="http://schemas.microsoft.com/office/powerpoint/2010/main" val="16236257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40</a:t>
            </a:fld>
            <a:endParaRPr lang="fr-FR"/>
          </a:p>
        </p:txBody>
      </p:sp>
    </p:spTree>
    <p:extLst>
      <p:ext uri="{BB962C8B-B14F-4D97-AF65-F5344CB8AC3E}">
        <p14:creationId xmlns:p14="http://schemas.microsoft.com/office/powerpoint/2010/main" val="15479402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4</a:t>
            </a:fld>
            <a:endParaRPr lang="fr-FR"/>
          </a:p>
        </p:txBody>
      </p:sp>
    </p:spTree>
    <p:extLst>
      <p:ext uri="{BB962C8B-B14F-4D97-AF65-F5344CB8AC3E}">
        <p14:creationId xmlns:p14="http://schemas.microsoft.com/office/powerpoint/2010/main" val="795542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41</a:t>
            </a:fld>
            <a:endParaRPr lang="fr-FR"/>
          </a:p>
        </p:txBody>
      </p:sp>
    </p:spTree>
    <p:extLst>
      <p:ext uri="{BB962C8B-B14F-4D97-AF65-F5344CB8AC3E}">
        <p14:creationId xmlns:p14="http://schemas.microsoft.com/office/powerpoint/2010/main" val="36205825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42</a:t>
            </a:fld>
            <a:endParaRPr lang="fr-FR"/>
          </a:p>
        </p:txBody>
      </p:sp>
    </p:spTree>
    <p:extLst>
      <p:ext uri="{BB962C8B-B14F-4D97-AF65-F5344CB8AC3E}">
        <p14:creationId xmlns:p14="http://schemas.microsoft.com/office/powerpoint/2010/main" val="39187332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43</a:t>
            </a:fld>
            <a:endParaRPr lang="fr-FR"/>
          </a:p>
        </p:txBody>
      </p:sp>
    </p:spTree>
    <p:extLst>
      <p:ext uri="{BB962C8B-B14F-4D97-AF65-F5344CB8AC3E}">
        <p14:creationId xmlns:p14="http://schemas.microsoft.com/office/powerpoint/2010/main" val="426244983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44</a:t>
            </a:fld>
            <a:endParaRPr lang="fr-FR"/>
          </a:p>
        </p:txBody>
      </p:sp>
    </p:spTree>
    <p:extLst>
      <p:ext uri="{BB962C8B-B14F-4D97-AF65-F5344CB8AC3E}">
        <p14:creationId xmlns:p14="http://schemas.microsoft.com/office/powerpoint/2010/main" val="93191666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92500" lnSpcReduction="20000"/>
          </a:bodyPr>
          <a:lstStyle/>
          <a:p>
            <a:r>
              <a:rPr lang="fr-FR" sz="1050" dirty="0"/>
              <a:t>Exemple de tableau en html:</a:t>
            </a:r>
          </a:p>
          <a:p>
            <a:r>
              <a:rPr lang="fr-FR" sz="1050" dirty="0"/>
              <a:t>&lt;table&gt;</a:t>
            </a:r>
          </a:p>
          <a:p>
            <a:r>
              <a:rPr lang="fr-FR" sz="1050" baseline="0" dirty="0"/>
              <a:t>   &lt;</a:t>
            </a:r>
            <a:r>
              <a:rPr lang="fr-FR" sz="1050" baseline="0" dirty="0" err="1"/>
              <a:t>thead</a:t>
            </a:r>
            <a:r>
              <a:rPr lang="fr-FR" sz="1050" baseline="0" dirty="0"/>
              <a:t>&gt;</a:t>
            </a:r>
          </a:p>
          <a:p>
            <a:r>
              <a:rPr lang="fr-FR" sz="1050" baseline="0" dirty="0"/>
              <a:t>        &lt;tr&gt;</a:t>
            </a:r>
          </a:p>
          <a:p>
            <a:r>
              <a:rPr lang="fr-FR" sz="1050" baseline="0" dirty="0"/>
              <a:t>            &lt;/th&gt;header1&lt;/th&gt;</a:t>
            </a:r>
          </a:p>
          <a:p>
            <a:r>
              <a:rPr lang="fr-FR" sz="1050" baseline="0" dirty="0"/>
              <a:t>            &lt;/th&gt;header2&lt;/th&gt;</a:t>
            </a:r>
          </a:p>
          <a:p>
            <a:r>
              <a:rPr lang="fr-FR" sz="1050" baseline="0" dirty="0"/>
              <a:t>        &lt;/tr&gt;</a:t>
            </a:r>
          </a:p>
          <a:p>
            <a:r>
              <a:rPr lang="fr-FR" sz="1050" baseline="0" dirty="0"/>
              <a:t>   &lt;</a:t>
            </a:r>
            <a:r>
              <a:rPr lang="fr-FR" sz="1050" baseline="0" dirty="0" err="1"/>
              <a:t>thead</a:t>
            </a:r>
            <a:r>
              <a:rPr lang="fr-FR" sz="1050" baseline="0" dirty="0"/>
              <a:t>&gt;</a:t>
            </a:r>
          </a:p>
          <a:p>
            <a:r>
              <a:rPr lang="fr-FR" sz="1050" baseline="0" dirty="0"/>
              <a:t>   &lt;</a:t>
            </a:r>
            <a:r>
              <a:rPr lang="fr-FR" sz="1050" baseline="0" dirty="0" err="1"/>
              <a:t>tbody</a:t>
            </a:r>
            <a:r>
              <a:rPr lang="fr-FR" sz="1050" baseline="0" dirty="0"/>
              <a:t>&gt;</a:t>
            </a:r>
          </a:p>
          <a:p>
            <a:r>
              <a:rPr lang="fr-FR" sz="1050" baseline="0" dirty="0"/>
              <a:t>        &lt;tr&gt;</a:t>
            </a:r>
          </a:p>
          <a:p>
            <a:r>
              <a:rPr lang="fr-FR" sz="1050" baseline="0" dirty="0"/>
              <a:t>            &lt;/td&gt;cell1&lt;/t2&gt;</a:t>
            </a:r>
          </a:p>
          <a:p>
            <a:r>
              <a:rPr lang="fr-FR" sz="1050" baseline="0" dirty="0"/>
              <a:t>            &lt;/th&gt;cell2&lt;/th&gt;</a:t>
            </a:r>
          </a:p>
          <a:p>
            <a:r>
              <a:rPr lang="fr-FR" sz="1050" baseline="0" dirty="0"/>
              <a:t>        &lt;/tr&gt;</a:t>
            </a:r>
          </a:p>
          <a:p>
            <a:r>
              <a:rPr lang="fr-FR" sz="1050" baseline="0" dirty="0"/>
              <a:t>   &lt;</a:t>
            </a:r>
            <a:r>
              <a:rPr lang="fr-FR" sz="1050" baseline="0" dirty="0" err="1"/>
              <a:t>tbody</a:t>
            </a:r>
            <a:r>
              <a:rPr lang="fr-FR" sz="1050" baseline="0" dirty="0"/>
              <a:t>&gt;</a:t>
            </a:r>
          </a:p>
          <a:p>
            <a:r>
              <a:rPr lang="fr-FR" sz="1050" baseline="0" dirty="0"/>
              <a:t>   &lt;</a:t>
            </a:r>
            <a:r>
              <a:rPr lang="fr-FR" sz="1050" baseline="0" dirty="0" err="1"/>
              <a:t>tfooter</a:t>
            </a:r>
            <a:r>
              <a:rPr lang="fr-FR" sz="1050" baseline="0" dirty="0"/>
              <a:t>&gt;</a:t>
            </a:r>
          </a:p>
          <a:p>
            <a:r>
              <a:rPr lang="fr-FR" sz="1050" baseline="0" dirty="0"/>
              <a:t>        &lt;tr&gt;</a:t>
            </a:r>
          </a:p>
          <a:p>
            <a:r>
              <a:rPr lang="fr-FR" sz="1050" baseline="0" dirty="0"/>
              <a:t>            &lt;/th&gt;footer1&lt;/th&gt;</a:t>
            </a:r>
          </a:p>
          <a:p>
            <a:r>
              <a:rPr lang="fr-FR" sz="1050" baseline="0" dirty="0"/>
              <a:t>            &lt;/td&gt;footer2&lt;/td&gt;</a:t>
            </a:r>
          </a:p>
          <a:p>
            <a:r>
              <a:rPr lang="fr-FR" sz="1050" baseline="0" dirty="0"/>
              <a:t>        &lt;/tr&gt;</a:t>
            </a:r>
          </a:p>
          <a:p>
            <a:r>
              <a:rPr lang="fr-FR" sz="1050" baseline="0" dirty="0"/>
              <a:t>   &lt;</a:t>
            </a:r>
            <a:r>
              <a:rPr lang="fr-FR" sz="1050" baseline="0" dirty="0" err="1"/>
              <a:t>tfooter</a:t>
            </a:r>
            <a:r>
              <a:rPr lang="fr-FR" sz="1050" baseline="0" dirty="0"/>
              <a:t>&gt;</a:t>
            </a:r>
          </a:p>
          <a:p>
            <a:r>
              <a:rPr lang="fr-FR" sz="1050" baseline="0" dirty="0"/>
              <a:t>&lt;/table&gt;</a:t>
            </a:r>
          </a:p>
          <a:p>
            <a:endParaRPr lang="fr-FR" sz="1050" baseline="0" dirty="0"/>
          </a:p>
          <a:p>
            <a:r>
              <a:rPr lang="fr-FR" sz="1050" baseline="0" dirty="0"/>
              <a:t>ou</a:t>
            </a:r>
          </a:p>
          <a:p>
            <a:endParaRPr lang="fr-FR" sz="1050" baseline="0" dirty="0"/>
          </a:p>
          <a:p>
            <a:r>
              <a:rPr lang="fr-FR" sz="1050" dirty="0"/>
              <a:t>&lt;table&gt;</a:t>
            </a:r>
          </a:p>
          <a:p>
            <a:r>
              <a:rPr lang="fr-FR" sz="1050" baseline="0" dirty="0"/>
              <a:t>     &lt;tr&gt;</a:t>
            </a:r>
          </a:p>
          <a:p>
            <a:r>
              <a:rPr lang="fr-FR" sz="1050" baseline="0" dirty="0"/>
              <a:t>            &lt;/td&gt;cell1&lt;/t2&gt;</a:t>
            </a:r>
          </a:p>
          <a:p>
            <a:r>
              <a:rPr lang="fr-FR" sz="1050" baseline="0" dirty="0"/>
              <a:t>            &lt;/th&gt;cell2&lt;/th&gt;</a:t>
            </a:r>
          </a:p>
          <a:p>
            <a:r>
              <a:rPr lang="fr-FR" sz="1050" baseline="0" dirty="0"/>
              <a:t>     &lt;/tr&gt;</a:t>
            </a:r>
          </a:p>
          <a:p>
            <a:r>
              <a:rPr lang="fr-FR" sz="1050" baseline="0" dirty="0"/>
              <a:t>&lt;/table&gt;</a:t>
            </a:r>
            <a:endParaRPr lang="fr-FR" sz="1050" dirty="0"/>
          </a:p>
          <a:p>
            <a:endParaRPr lang="fr-FR" sz="1050" dirty="0"/>
          </a:p>
        </p:txBody>
      </p:sp>
      <p:sp>
        <p:nvSpPr>
          <p:cNvPr id="4" name="Espace réservé du numéro de diapositive 3"/>
          <p:cNvSpPr>
            <a:spLocks noGrp="1"/>
          </p:cNvSpPr>
          <p:nvPr>
            <p:ph type="sldNum" sz="quarter" idx="10"/>
          </p:nvPr>
        </p:nvSpPr>
        <p:spPr/>
        <p:txBody>
          <a:bodyPr/>
          <a:lstStyle/>
          <a:p>
            <a:fld id="{1A8C2615-E086-484E-89A5-75C663FB7AAF}" type="slidenum">
              <a:rPr lang="fr-FR" smtClean="0"/>
              <a:pPr/>
              <a:t>45</a:t>
            </a:fld>
            <a:endParaRPr lang="fr-FR"/>
          </a:p>
        </p:txBody>
      </p:sp>
    </p:spTree>
    <p:extLst>
      <p:ext uri="{BB962C8B-B14F-4D97-AF65-F5344CB8AC3E}">
        <p14:creationId xmlns:p14="http://schemas.microsoft.com/office/powerpoint/2010/main" val="157973560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77500" lnSpcReduction="20000"/>
          </a:bodyPr>
          <a:lstStyle/>
          <a:p>
            <a:r>
              <a:rPr lang="fr-FR" sz="1050" dirty="0"/>
              <a:t>Exemple de tableau en XSL-FO:</a:t>
            </a:r>
          </a:p>
          <a:p>
            <a:r>
              <a:rPr lang="fr-FR" sz="1050" dirty="0"/>
              <a:t>&lt;</a:t>
            </a:r>
            <a:r>
              <a:rPr lang="fr-FR" sz="1050" dirty="0" err="1"/>
              <a:t>fo:table-and-caption</a:t>
            </a:r>
            <a:r>
              <a:rPr lang="fr-FR" sz="1050" dirty="0"/>
              <a:t>&gt;</a:t>
            </a:r>
          </a:p>
          <a:p>
            <a:r>
              <a:rPr lang="fr-FR" sz="1050" baseline="0" dirty="0"/>
              <a:t>    </a:t>
            </a:r>
            <a:r>
              <a:rPr lang="fr-FR" sz="1050" dirty="0"/>
              <a:t>&lt;</a:t>
            </a:r>
            <a:r>
              <a:rPr lang="fr-FR" sz="1050" dirty="0" err="1"/>
              <a:t>fo:table</a:t>
            </a:r>
            <a:r>
              <a:rPr lang="fr-FR" sz="1050" dirty="0"/>
              <a:t>&gt;</a:t>
            </a:r>
          </a:p>
          <a:p>
            <a:r>
              <a:rPr lang="fr-FR" sz="1050" baseline="0" dirty="0"/>
              <a:t>        </a:t>
            </a:r>
            <a:r>
              <a:rPr lang="fr-FR" sz="1050" dirty="0"/>
              <a:t>&lt;</a:t>
            </a:r>
            <a:r>
              <a:rPr lang="fr-FR" sz="1050" dirty="0" err="1"/>
              <a:t>fo:table-column</a:t>
            </a:r>
            <a:r>
              <a:rPr lang="fr-FR" sz="1050" dirty="0"/>
              <a:t> </a:t>
            </a:r>
            <a:r>
              <a:rPr lang="fr-FR" sz="1050" dirty="0" err="1"/>
              <a:t>column</a:t>
            </a:r>
            <a:r>
              <a:rPr lang="fr-FR" sz="1050" dirty="0"/>
              <a:t>-</a:t>
            </a:r>
            <a:r>
              <a:rPr lang="fr-FR" sz="1050" dirty="0" err="1"/>
              <a:t>width</a:t>
            </a:r>
            <a:r>
              <a:rPr lang="fr-FR" sz="1050" dirty="0"/>
              <a:t>="25mm"/&gt;</a:t>
            </a:r>
          </a:p>
          <a:p>
            <a:r>
              <a:rPr lang="fr-FR" sz="1050" baseline="0" dirty="0"/>
              <a:t>        </a:t>
            </a:r>
            <a:r>
              <a:rPr lang="fr-FR" sz="1050" dirty="0"/>
              <a:t>&lt;</a:t>
            </a:r>
            <a:r>
              <a:rPr lang="fr-FR" sz="1050" dirty="0" err="1"/>
              <a:t>fo:table-column</a:t>
            </a:r>
            <a:r>
              <a:rPr lang="fr-FR" sz="1050" dirty="0"/>
              <a:t> </a:t>
            </a:r>
            <a:r>
              <a:rPr lang="fr-FR" sz="1050" dirty="0" err="1"/>
              <a:t>column</a:t>
            </a:r>
            <a:r>
              <a:rPr lang="fr-FR" sz="1050" dirty="0"/>
              <a:t>-</a:t>
            </a:r>
            <a:r>
              <a:rPr lang="fr-FR" sz="1050" dirty="0" err="1"/>
              <a:t>width</a:t>
            </a:r>
            <a:r>
              <a:rPr lang="fr-FR" sz="1050" dirty="0"/>
              <a:t>="25mm"/&gt;</a:t>
            </a:r>
            <a:br>
              <a:rPr lang="fr-FR" sz="1050" dirty="0"/>
            </a:br>
            <a:r>
              <a:rPr lang="fr-FR" sz="1050" dirty="0"/>
              <a:t>        &lt;</a:t>
            </a:r>
            <a:r>
              <a:rPr lang="fr-FR" sz="1050" dirty="0" err="1"/>
              <a:t>fo:table-header</a:t>
            </a:r>
            <a:r>
              <a:rPr lang="fr-FR" sz="1050" dirty="0"/>
              <a:t>&gt;</a:t>
            </a:r>
            <a:br>
              <a:rPr lang="fr-FR" sz="1050" dirty="0"/>
            </a:br>
            <a:r>
              <a:rPr lang="fr-FR" sz="1050" dirty="0"/>
              <a:t>           &lt;</a:t>
            </a:r>
            <a:r>
              <a:rPr lang="fr-FR" sz="1050" dirty="0" err="1"/>
              <a:t>fo:table-row</a:t>
            </a:r>
            <a:r>
              <a:rPr lang="fr-FR" sz="1050" dirty="0"/>
              <a:t>&gt;</a:t>
            </a:r>
            <a:br>
              <a:rPr lang="fr-FR" sz="1050" dirty="0"/>
            </a:br>
            <a:r>
              <a:rPr lang="fr-FR" sz="1050" dirty="0"/>
              <a:t>    </a:t>
            </a:r>
            <a:r>
              <a:rPr lang="fr-FR" sz="1050" baseline="0" dirty="0"/>
              <a:t>        </a:t>
            </a:r>
            <a:r>
              <a:rPr lang="fr-FR" sz="1050" dirty="0"/>
              <a:t>&lt;</a:t>
            </a:r>
            <a:r>
              <a:rPr lang="fr-FR" sz="1050" dirty="0" err="1"/>
              <a:t>fo:table-cell</a:t>
            </a:r>
            <a:r>
              <a:rPr lang="fr-FR" sz="1050" dirty="0"/>
              <a:t>&gt;</a:t>
            </a:r>
            <a:br>
              <a:rPr lang="fr-FR" sz="1050" dirty="0"/>
            </a:br>
            <a:r>
              <a:rPr lang="fr-FR" sz="1050" dirty="0"/>
              <a:t>      	&lt;</a:t>
            </a:r>
            <a:r>
              <a:rPr lang="fr-FR" sz="1050" dirty="0" err="1"/>
              <a:t>fo:block</a:t>
            </a:r>
            <a:r>
              <a:rPr lang="fr-FR" sz="1050" dirty="0"/>
              <a:t> font-</a:t>
            </a:r>
            <a:r>
              <a:rPr lang="fr-FR" sz="1050" dirty="0" err="1"/>
              <a:t>weight</a:t>
            </a:r>
            <a:r>
              <a:rPr lang="fr-FR" sz="1050" dirty="0"/>
              <a:t>="bold"&gt;Car&lt;/</a:t>
            </a:r>
            <a:r>
              <a:rPr lang="fr-FR" sz="1050" dirty="0" err="1"/>
              <a:t>fo:block</a:t>
            </a:r>
            <a:r>
              <a:rPr lang="fr-FR" sz="1050" dirty="0"/>
              <a:t>&gt;</a:t>
            </a:r>
            <a:br>
              <a:rPr lang="fr-FR" sz="1050" dirty="0"/>
            </a:br>
            <a:r>
              <a:rPr lang="fr-FR" sz="1050" dirty="0"/>
              <a:t>            &lt;/</a:t>
            </a:r>
            <a:r>
              <a:rPr lang="fr-FR" sz="1050" dirty="0" err="1"/>
              <a:t>fo:table-cell</a:t>
            </a:r>
            <a:r>
              <a:rPr lang="fr-FR" sz="1050" dirty="0"/>
              <a:t>&gt;</a:t>
            </a:r>
            <a:br>
              <a:rPr lang="fr-FR" sz="1050" dirty="0"/>
            </a:br>
            <a:r>
              <a:rPr lang="fr-FR" sz="1050" dirty="0"/>
              <a:t>    &lt;</a:t>
            </a:r>
            <a:r>
              <a:rPr lang="fr-FR" sz="1050" dirty="0" err="1"/>
              <a:t>fo:table-cell</a:t>
            </a:r>
            <a:r>
              <a:rPr lang="fr-FR" sz="1050" dirty="0"/>
              <a:t>&gt;</a:t>
            </a:r>
            <a:br>
              <a:rPr lang="fr-FR" sz="1050" dirty="0"/>
            </a:br>
            <a:r>
              <a:rPr lang="fr-FR" sz="1050" dirty="0"/>
              <a:t>      &lt;</a:t>
            </a:r>
            <a:r>
              <a:rPr lang="fr-FR" sz="1050" dirty="0" err="1"/>
              <a:t>fo:block</a:t>
            </a:r>
            <a:r>
              <a:rPr lang="fr-FR" sz="1050" dirty="0"/>
              <a:t> font-</a:t>
            </a:r>
            <a:r>
              <a:rPr lang="fr-FR" sz="1050" dirty="0" err="1"/>
              <a:t>weight</a:t>
            </a:r>
            <a:r>
              <a:rPr lang="fr-FR" sz="1050" dirty="0"/>
              <a:t>="bold"&gt;Price&lt;/</a:t>
            </a:r>
            <a:r>
              <a:rPr lang="fr-FR" sz="1050" dirty="0" err="1"/>
              <a:t>fo:block</a:t>
            </a:r>
            <a:r>
              <a:rPr lang="fr-FR" sz="1050" dirty="0"/>
              <a:t>&gt;</a:t>
            </a:r>
            <a:br>
              <a:rPr lang="fr-FR" sz="1050" dirty="0"/>
            </a:br>
            <a:r>
              <a:rPr lang="fr-FR" sz="1050" dirty="0"/>
              <a:t>    &lt;/</a:t>
            </a:r>
            <a:r>
              <a:rPr lang="fr-FR" sz="1050" dirty="0" err="1"/>
              <a:t>fo:table-cell</a:t>
            </a:r>
            <a:r>
              <a:rPr lang="fr-FR" sz="1050" dirty="0"/>
              <a:t>&gt;</a:t>
            </a:r>
            <a:br>
              <a:rPr lang="fr-FR" sz="1050" dirty="0"/>
            </a:br>
            <a:r>
              <a:rPr lang="fr-FR" sz="1050" dirty="0"/>
              <a:t>  &lt;/</a:t>
            </a:r>
            <a:r>
              <a:rPr lang="fr-FR" sz="1050" dirty="0" err="1"/>
              <a:t>fo:table-row</a:t>
            </a:r>
            <a:r>
              <a:rPr lang="fr-FR" sz="1050" dirty="0"/>
              <a:t>&gt;</a:t>
            </a:r>
            <a:br>
              <a:rPr lang="fr-FR" sz="1050" dirty="0"/>
            </a:br>
            <a:r>
              <a:rPr lang="fr-FR" sz="1050" dirty="0"/>
              <a:t>&lt;/</a:t>
            </a:r>
            <a:r>
              <a:rPr lang="fr-FR" sz="1050" dirty="0" err="1"/>
              <a:t>fo:table-header</a:t>
            </a:r>
            <a:r>
              <a:rPr lang="fr-FR" sz="1050" dirty="0"/>
              <a:t>&gt;</a:t>
            </a:r>
            <a:br>
              <a:rPr lang="fr-FR" sz="1050" dirty="0"/>
            </a:br>
            <a:br>
              <a:rPr lang="fr-FR" sz="1050" dirty="0"/>
            </a:br>
            <a:r>
              <a:rPr lang="fr-FR" sz="1050" dirty="0"/>
              <a:t>&lt;</a:t>
            </a:r>
            <a:r>
              <a:rPr lang="fr-FR" sz="1050" dirty="0" err="1"/>
              <a:t>fo:table-body</a:t>
            </a:r>
            <a:r>
              <a:rPr lang="fr-FR" sz="1050" dirty="0"/>
              <a:t>&gt;</a:t>
            </a:r>
            <a:br>
              <a:rPr lang="fr-FR" sz="1050" dirty="0"/>
            </a:br>
            <a:r>
              <a:rPr lang="fr-FR" sz="1050" dirty="0"/>
              <a:t>  &lt;</a:t>
            </a:r>
            <a:r>
              <a:rPr lang="fr-FR" sz="1050" dirty="0" err="1"/>
              <a:t>fo:table-row</a:t>
            </a:r>
            <a:r>
              <a:rPr lang="fr-FR" sz="1050" dirty="0"/>
              <a:t>&gt;</a:t>
            </a:r>
            <a:br>
              <a:rPr lang="fr-FR" sz="1050" dirty="0"/>
            </a:br>
            <a:r>
              <a:rPr lang="fr-FR" sz="1050" dirty="0"/>
              <a:t>    &lt;</a:t>
            </a:r>
            <a:r>
              <a:rPr lang="fr-FR" sz="1050" dirty="0" err="1"/>
              <a:t>fo:table-cell</a:t>
            </a:r>
            <a:r>
              <a:rPr lang="fr-FR" sz="1050" dirty="0"/>
              <a:t>&gt;</a:t>
            </a:r>
            <a:br>
              <a:rPr lang="fr-FR" sz="1050" dirty="0"/>
            </a:br>
            <a:r>
              <a:rPr lang="fr-FR" sz="1050" dirty="0"/>
              <a:t>      &lt;</a:t>
            </a:r>
            <a:r>
              <a:rPr lang="fr-FR" sz="1050" dirty="0" err="1"/>
              <a:t>fo:block</a:t>
            </a:r>
            <a:r>
              <a:rPr lang="fr-FR" sz="1050" dirty="0"/>
              <a:t>&gt;Volvo&lt;/</a:t>
            </a:r>
            <a:r>
              <a:rPr lang="fr-FR" sz="1050" dirty="0" err="1"/>
              <a:t>fo:block</a:t>
            </a:r>
            <a:r>
              <a:rPr lang="fr-FR" sz="1050" dirty="0"/>
              <a:t>&gt;</a:t>
            </a:r>
            <a:br>
              <a:rPr lang="fr-FR" sz="1050" dirty="0"/>
            </a:br>
            <a:r>
              <a:rPr lang="fr-FR" sz="1050" dirty="0"/>
              <a:t>    &lt;/</a:t>
            </a:r>
            <a:r>
              <a:rPr lang="fr-FR" sz="1050" dirty="0" err="1"/>
              <a:t>fo:table-cell</a:t>
            </a:r>
            <a:r>
              <a:rPr lang="fr-FR" sz="1050" dirty="0"/>
              <a:t>&gt;</a:t>
            </a:r>
            <a:br>
              <a:rPr lang="fr-FR" sz="1050" dirty="0"/>
            </a:br>
            <a:r>
              <a:rPr lang="fr-FR" sz="1050" dirty="0"/>
              <a:t>    &lt;</a:t>
            </a:r>
            <a:r>
              <a:rPr lang="fr-FR" sz="1050" dirty="0" err="1"/>
              <a:t>fo:table-cell</a:t>
            </a:r>
            <a:r>
              <a:rPr lang="fr-FR" sz="1050" dirty="0"/>
              <a:t>&gt;</a:t>
            </a:r>
            <a:br>
              <a:rPr lang="fr-FR" sz="1050" dirty="0"/>
            </a:br>
            <a:r>
              <a:rPr lang="fr-FR" sz="1050" dirty="0"/>
              <a:t>      &lt;</a:t>
            </a:r>
            <a:r>
              <a:rPr lang="fr-FR" sz="1050" dirty="0" err="1"/>
              <a:t>fo:block</a:t>
            </a:r>
            <a:r>
              <a:rPr lang="fr-FR" sz="1050" dirty="0"/>
              <a:t>&gt;$50000&lt;/</a:t>
            </a:r>
            <a:r>
              <a:rPr lang="fr-FR" sz="1050" dirty="0" err="1"/>
              <a:t>fo:block</a:t>
            </a:r>
            <a:r>
              <a:rPr lang="fr-FR" sz="1050" dirty="0"/>
              <a:t>&gt;</a:t>
            </a:r>
            <a:br>
              <a:rPr lang="fr-FR" sz="1050" dirty="0"/>
            </a:br>
            <a:r>
              <a:rPr lang="fr-FR" sz="1050" dirty="0"/>
              <a:t>    &lt;/</a:t>
            </a:r>
            <a:r>
              <a:rPr lang="fr-FR" sz="1050" dirty="0" err="1"/>
              <a:t>fo:table-cell</a:t>
            </a:r>
            <a:r>
              <a:rPr lang="fr-FR" sz="1050" dirty="0"/>
              <a:t>&gt;</a:t>
            </a:r>
            <a:br>
              <a:rPr lang="fr-FR" sz="1050" dirty="0"/>
            </a:br>
            <a:r>
              <a:rPr lang="fr-FR" sz="1050" dirty="0"/>
              <a:t>  &lt;/</a:t>
            </a:r>
            <a:r>
              <a:rPr lang="fr-FR" sz="1050" dirty="0" err="1"/>
              <a:t>fo:table-row</a:t>
            </a:r>
            <a:r>
              <a:rPr lang="fr-FR" sz="1050" dirty="0"/>
              <a:t>&gt;</a:t>
            </a:r>
            <a:br>
              <a:rPr lang="fr-FR" sz="1050" dirty="0"/>
            </a:br>
            <a:r>
              <a:rPr lang="fr-FR" sz="1050" dirty="0"/>
              <a:t>  &lt;</a:t>
            </a:r>
            <a:r>
              <a:rPr lang="fr-FR" sz="1050" dirty="0" err="1"/>
              <a:t>fo:table-row</a:t>
            </a:r>
            <a:r>
              <a:rPr lang="fr-FR" sz="1050" dirty="0"/>
              <a:t>&gt;</a:t>
            </a:r>
            <a:br>
              <a:rPr lang="fr-FR" sz="1050" dirty="0"/>
            </a:br>
            <a:r>
              <a:rPr lang="fr-FR" sz="1050" dirty="0"/>
              <a:t>    &lt;</a:t>
            </a:r>
            <a:r>
              <a:rPr lang="fr-FR" sz="1050" dirty="0" err="1"/>
              <a:t>fo:table-cell</a:t>
            </a:r>
            <a:r>
              <a:rPr lang="fr-FR" sz="1050" dirty="0"/>
              <a:t>&gt;</a:t>
            </a:r>
            <a:br>
              <a:rPr lang="fr-FR" sz="1050" dirty="0"/>
            </a:br>
            <a:r>
              <a:rPr lang="fr-FR" sz="1050" dirty="0"/>
              <a:t>      &lt;</a:t>
            </a:r>
            <a:r>
              <a:rPr lang="fr-FR" sz="1050" dirty="0" err="1"/>
              <a:t>fo:block</a:t>
            </a:r>
            <a:r>
              <a:rPr lang="fr-FR" sz="1050" dirty="0"/>
              <a:t>&gt;SAAB&lt;/</a:t>
            </a:r>
            <a:r>
              <a:rPr lang="fr-FR" sz="1050" dirty="0" err="1"/>
              <a:t>fo:block</a:t>
            </a:r>
            <a:r>
              <a:rPr lang="fr-FR" sz="1050" dirty="0"/>
              <a:t>&gt;</a:t>
            </a:r>
            <a:br>
              <a:rPr lang="fr-FR" sz="1050" dirty="0"/>
            </a:br>
            <a:r>
              <a:rPr lang="fr-FR" sz="1050" dirty="0"/>
              <a:t>    &lt;/</a:t>
            </a:r>
            <a:r>
              <a:rPr lang="fr-FR" sz="1050" dirty="0" err="1"/>
              <a:t>fo:table-cell</a:t>
            </a:r>
            <a:r>
              <a:rPr lang="fr-FR" sz="1050" dirty="0"/>
              <a:t>&gt;</a:t>
            </a:r>
            <a:br>
              <a:rPr lang="fr-FR" sz="1050" dirty="0"/>
            </a:br>
            <a:r>
              <a:rPr lang="fr-FR" sz="1050" dirty="0"/>
              <a:t>    &lt;</a:t>
            </a:r>
            <a:r>
              <a:rPr lang="fr-FR" sz="1050" dirty="0" err="1"/>
              <a:t>fo:table-cell</a:t>
            </a:r>
            <a:r>
              <a:rPr lang="fr-FR" sz="1050" dirty="0"/>
              <a:t>&gt;</a:t>
            </a:r>
            <a:br>
              <a:rPr lang="fr-FR" sz="1050" dirty="0"/>
            </a:br>
            <a:r>
              <a:rPr lang="fr-FR" sz="1050" dirty="0"/>
              <a:t>      &lt;</a:t>
            </a:r>
            <a:r>
              <a:rPr lang="fr-FR" sz="1050" dirty="0" err="1"/>
              <a:t>fo:block</a:t>
            </a:r>
            <a:r>
              <a:rPr lang="fr-FR" sz="1050" dirty="0"/>
              <a:t>&gt;$48000&lt;/</a:t>
            </a:r>
            <a:r>
              <a:rPr lang="fr-FR" sz="1050" dirty="0" err="1"/>
              <a:t>fo:block</a:t>
            </a:r>
            <a:r>
              <a:rPr lang="fr-FR" sz="1050" dirty="0"/>
              <a:t>&gt;</a:t>
            </a:r>
            <a:br>
              <a:rPr lang="fr-FR" sz="1050" dirty="0"/>
            </a:br>
            <a:r>
              <a:rPr lang="fr-FR" sz="1050" dirty="0"/>
              <a:t>    &lt;/</a:t>
            </a:r>
            <a:r>
              <a:rPr lang="fr-FR" sz="1050" dirty="0" err="1"/>
              <a:t>fo:table-cell</a:t>
            </a:r>
            <a:r>
              <a:rPr lang="fr-FR" sz="1050" dirty="0"/>
              <a:t>&gt;</a:t>
            </a:r>
            <a:br>
              <a:rPr lang="fr-FR" sz="1050" dirty="0"/>
            </a:br>
            <a:r>
              <a:rPr lang="fr-FR" sz="1050" dirty="0"/>
              <a:t>  &lt;/</a:t>
            </a:r>
            <a:r>
              <a:rPr lang="fr-FR" sz="1050" dirty="0" err="1"/>
              <a:t>fo:table-row</a:t>
            </a:r>
            <a:r>
              <a:rPr lang="fr-FR" sz="1050" dirty="0"/>
              <a:t>&gt;</a:t>
            </a:r>
            <a:br>
              <a:rPr lang="fr-FR" sz="1050" dirty="0"/>
            </a:br>
            <a:r>
              <a:rPr lang="fr-FR" sz="1050" dirty="0"/>
              <a:t>&lt;/</a:t>
            </a:r>
            <a:r>
              <a:rPr lang="fr-FR" sz="1050" dirty="0" err="1"/>
              <a:t>fo:table-body</a:t>
            </a:r>
            <a:r>
              <a:rPr lang="fr-FR" sz="1050" dirty="0"/>
              <a:t>&gt;</a:t>
            </a:r>
            <a:br>
              <a:rPr lang="fr-FR" sz="1050" dirty="0"/>
            </a:br>
            <a:br>
              <a:rPr lang="fr-FR" sz="1050" dirty="0"/>
            </a:br>
            <a:r>
              <a:rPr lang="fr-FR" sz="1050" dirty="0"/>
              <a:t>&lt;/</a:t>
            </a:r>
            <a:r>
              <a:rPr lang="fr-FR" sz="1050" dirty="0" err="1"/>
              <a:t>fo:table</a:t>
            </a:r>
            <a:r>
              <a:rPr lang="fr-FR" sz="1050" dirty="0"/>
              <a:t>&gt;</a:t>
            </a:r>
            <a:br>
              <a:rPr lang="fr-FR" sz="1050" dirty="0"/>
            </a:br>
            <a:r>
              <a:rPr lang="fr-FR" sz="1050" dirty="0"/>
              <a:t>&lt;/</a:t>
            </a:r>
            <a:r>
              <a:rPr lang="fr-FR" sz="1050" dirty="0" err="1"/>
              <a:t>fo:table-and-caption</a:t>
            </a:r>
            <a:r>
              <a:rPr lang="fr-FR" sz="1050" dirty="0"/>
              <a:t>&gt; </a:t>
            </a:r>
          </a:p>
          <a:p>
            <a:r>
              <a:rPr lang="fr-FR" sz="1050" dirty="0"/>
              <a:t>FOP</a:t>
            </a:r>
            <a:r>
              <a:rPr lang="fr-FR" sz="1050" baseline="0" dirty="0"/>
              <a:t> gère mal le table-and-</a:t>
            </a:r>
            <a:r>
              <a:rPr lang="fr-FR" sz="1050" baseline="0" dirty="0" err="1"/>
              <a:t>caption</a:t>
            </a:r>
            <a:r>
              <a:rPr lang="fr-FR" sz="1050" baseline="0" dirty="0"/>
              <a:t> et seul l’ensemble contenu du nœud table est nécessaire</a:t>
            </a:r>
          </a:p>
          <a:p>
            <a:r>
              <a:rPr lang="fr-FR" sz="1050" baseline="0" dirty="0"/>
              <a:t>Nous n’utiliserons donc que table</a:t>
            </a:r>
            <a:endParaRPr lang="fr-FR" sz="1050" dirty="0"/>
          </a:p>
        </p:txBody>
      </p:sp>
      <p:sp>
        <p:nvSpPr>
          <p:cNvPr id="4" name="Espace réservé du numéro de diapositive 3"/>
          <p:cNvSpPr>
            <a:spLocks noGrp="1"/>
          </p:cNvSpPr>
          <p:nvPr>
            <p:ph type="sldNum" sz="quarter" idx="10"/>
          </p:nvPr>
        </p:nvSpPr>
        <p:spPr/>
        <p:txBody>
          <a:bodyPr/>
          <a:lstStyle/>
          <a:p>
            <a:fld id="{1A8C2615-E086-484E-89A5-75C663FB7AAF}" type="slidenum">
              <a:rPr lang="fr-FR" smtClean="0"/>
              <a:pPr/>
              <a:t>46</a:t>
            </a:fld>
            <a:endParaRPr lang="fr-FR"/>
          </a:p>
        </p:txBody>
      </p:sp>
    </p:spTree>
    <p:extLst>
      <p:ext uri="{BB962C8B-B14F-4D97-AF65-F5344CB8AC3E}">
        <p14:creationId xmlns:p14="http://schemas.microsoft.com/office/powerpoint/2010/main" val="418998897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détail :  https://www.w3schools.com/tags/tag_form.asp</a:t>
            </a:r>
          </a:p>
          <a:p>
            <a:r>
              <a:rPr lang="fr-FR" dirty="0"/>
              <a:t>attributs </a:t>
            </a:r>
          </a:p>
          <a:p>
            <a:r>
              <a:rPr lang="fr-FR" dirty="0"/>
              <a:t>+</a:t>
            </a:r>
            <a:r>
              <a:rPr lang="fr-FR" dirty="0" err="1"/>
              <a:t>target</a:t>
            </a:r>
            <a:r>
              <a:rPr lang="fr-FR" dirty="0"/>
              <a:t>="</a:t>
            </a:r>
            <a:r>
              <a:rPr lang="fr-FR" b="1" dirty="0"/>
              <a:t>_self </a:t>
            </a:r>
            <a:r>
              <a:rPr lang="fr-FR" dirty="0"/>
              <a:t>| _</a:t>
            </a:r>
            <a:r>
              <a:rPr lang="fr-FR" dirty="0" err="1"/>
              <a:t>blank</a:t>
            </a:r>
            <a:r>
              <a:rPr lang="fr-FR" dirty="0"/>
              <a:t> | _top | _parent | </a:t>
            </a:r>
            <a:r>
              <a:rPr lang="fr-FR" dirty="0" err="1"/>
              <a:t>iframeName</a:t>
            </a:r>
            <a:r>
              <a:rPr lang="fr-FR" dirty="0"/>
              <a:t> "</a:t>
            </a:r>
          </a:p>
          <a:p>
            <a:r>
              <a:rPr lang="fr-FR" dirty="0"/>
              <a:t>	_self : dans la même page </a:t>
            </a:r>
          </a:p>
          <a:p>
            <a:r>
              <a:rPr lang="fr-FR" dirty="0"/>
              <a:t>	_</a:t>
            </a:r>
            <a:r>
              <a:rPr lang="fr-FR" dirty="0" err="1"/>
              <a:t>blank</a:t>
            </a:r>
            <a:r>
              <a:rPr lang="fr-FR" dirty="0"/>
              <a:t> : nouvel onglet</a:t>
            </a:r>
          </a:p>
          <a:p>
            <a:r>
              <a:rPr lang="fr-FR" dirty="0"/>
              <a:t>+</a:t>
            </a:r>
            <a:r>
              <a:rPr lang="en-US" dirty="0">
                <a:effectLst/>
              </a:rPr>
              <a:t>accept-charset=""</a:t>
            </a:r>
          </a:p>
          <a:p>
            <a:r>
              <a:rPr lang="fr-FR" dirty="0"/>
              <a:t>+</a:t>
            </a:r>
            <a:r>
              <a:rPr lang="fr-FR" dirty="0" err="1"/>
              <a:t>autocomplete</a:t>
            </a:r>
            <a:r>
              <a:rPr lang="fr-FR" dirty="0"/>
              <a:t>=" </a:t>
            </a:r>
            <a:r>
              <a:rPr lang="fr-FR" b="1" dirty="0"/>
              <a:t>on </a:t>
            </a:r>
            <a:r>
              <a:rPr lang="fr-FR" dirty="0"/>
              <a:t>| off "</a:t>
            </a:r>
          </a:p>
          <a:p>
            <a:r>
              <a:rPr lang="fr-FR" dirty="0"/>
              <a:t>+</a:t>
            </a:r>
            <a:r>
              <a:rPr lang="fr-FR" dirty="0" err="1"/>
              <a:t>enctype</a:t>
            </a:r>
            <a:r>
              <a:rPr lang="fr-FR" dirty="0"/>
              <a:t>=""</a:t>
            </a:r>
          </a:p>
          <a:p>
            <a:r>
              <a:rPr lang="fr-FR" dirty="0"/>
              <a:t>	</a:t>
            </a:r>
            <a:r>
              <a:rPr lang="fr-FR" sz="1200" b="0" i="0" kern="1200" dirty="0">
                <a:solidFill>
                  <a:schemeClr val="tx1"/>
                </a:solidFill>
                <a:effectLst/>
                <a:latin typeface="+mn-lt"/>
                <a:ea typeface="+mn-ea"/>
                <a:cs typeface="+mn-cs"/>
              </a:rPr>
              <a:t>application/x-www-</a:t>
            </a:r>
            <a:r>
              <a:rPr lang="fr-FR" sz="1200" b="0" i="0" kern="1200" dirty="0" err="1">
                <a:solidFill>
                  <a:schemeClr val="tx1"/>
                </a:solidFill>
                <a:effectLst/>
                <a:latin typeface="+mn-lt"/>
                <a:ea typeface="+mn-ea"/>
                <a:cs typeface="+mn-cs"/>
              </a:rPr>
              <a:t>form</a:t>
            </a:r>
            <a:r>
              <a:rPr lang="fr-FR" sz="1200" b="0" i="0" kern="1200" dirty="0">
                <a:solidFill>
                  <a:schemeClr val="tx1"/>
                </a:solidFill>
                <a:effectLst/>
                <a:latin typeface="+mn-lt"/>
                <a:ea typeface="+mn-ea"/>
                <a:cs typeface="+mn-cs"/>
              </a:rPr>
              <a:t>-</a:t>
            </a:r>
            <a:r>
              <a:rPr lang="fr-FR" sz="1200" b="0" i="0" kern="1200" dirty="0" err="1">
                <a:solidFill>
                  <a:schemeClr val="tx1"/>
                </a:solidFill>
                <a:effectLst/>
                <a:latin typeface="+mn-lt"/>
                <a:ea typeface="+mn-ea"/>
                <a:cs typeface="+mn-cs"/>
              </a:rPr>
              <a:t>urlencoded</a:t>
            </a:r>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	</a:t>
            </a:r>
            <a:r>
              <a:rPr lang="fr-FR" sz="1200" b="0" i="0" kern="1200" dirty="0" err="1">
                <a:solidFill>
                  <a:schemeClr val="tx1"/>
                </a:solidFill>
                <a:effectLst/>
                <a:latin typeface="+mn-lt"/>
                <a:ea typeface="+mn-ea"/>
                <a:cs typeface="+mn-cs"/>
              </a:rPr>
              <a:t>multipart</a:t>
            </a:r>
            <a:r>
              <a:rPr lang="fr-FR" sz="1200" b="0" i="0" kern="1200" dirty="0">
                <a:solidFill>
                  <a:schemeClr val="tx1"/>
                </a:solidFill>
                <a:effectLst/>
                <a:latin typeface="+mn-lt"/>
                <a:ea typeface="+mn-ea"/>
                <a:cs typeface="+mn-cs"/>
              </a:rPr>
              <a:t>/</a:t>
            </a:r>
            <a:r>
              <a:rPr lang="fr-FR" sz="1200" b="0" i="0" kern="1200" dirty="0" err="1">
                <a:solidFill>
                  <a:schemeClr val="tx1"/>
                </a:solidFill>
                <a:effectLst/>
                <a:latin typeface="+mn-lt"/>
                <a:ea typeface="+mn-ea"/>
                <a:cs typeface="+mn-cs"/>
              </a:rPr>
              <a:t>form</a:t>
            </a:r>
            <a:r>
              <a:rPr lang="fr-FR" sz="1200" b="0" i="0" kern="1200" dirty="0">
                <a:solidFill>
                  <a:schemeClr val="tx1"/>
                </a:solidFill>
                <a:effectLst/>
                <a:latin typeface="+mn-lt"/>
                <a:ea typeface="+mn-ea"/>
                <a:cs typeface="+mn-cs"/>
              </a:rPr>
              <a:t>-data</a:t>
            </a:r>
          </a:p>
          <a:p>
            <a:r>
              <a:rPr lang="fr-FR" sz="1200" b="0" i="0" kern="1200" dirty="0">
                <a:solidFill>
                  <a:schemeClr val="tx1"/>
                </a:solidFill>
                <a:effectLst/>
                <a:latin typeface="+mn-lt"/>
                <a:ea typeface="+mn-ea"/>
                <a:cs typeface="+mn-cs"/>
              </a:rPr>
              <a:t>	</a:t>
            </a:r>
            <a:r>
              <a:rPr lang="fr-FR" sz="1200" b="0" i="0" kern="1200" dirty="0" err="1">
                <a:solidFill>
                  <a:schemeClr val="tx1"/>
                </a:solidFill>
                <a:effectLst/>
                <a:latin typeface="+mn-lt"/>
                <a:ea typeface="+mn-ea"/>
                <a:cs typeface="+mn-cs"/>
              </a:rPr>
              <a:t>text</a:t>
            </a:r>
            <a:r>
              <a:rPr lang="fr-FR" sz="1200" b="0" i="0" kern="1200" dirty="0">
                <a:solidFill>
                  <a:schemeClr val="tx1"/>
                </a:solidFill>
                <a:effectLst/>
                <a:latin typeface="+mn-lt"/>
                <a:ea typeface="+mn-ea"/>
                <a:cs typeface="+mn-cs"/>
              </a:rPr>
              <a:t>/plain</a:t>
            </a:r>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47</a:t>
            </a:fld>
            <a:endParaRPr lang="fr-FR"/>
          </a:p>
        </p:txBody>
      </p:sp>
    </p:spTree>
    <p:extLst>
      <p:ext uri="{BB962C8B-B14F-4D97-AF65-F5344CB8AC3E}">
        <p14:creationId xmlns:p14="http://schemas.microsoft.com/office/powerpoint/2010/main" val="134948949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détail : https://www.w3schools.com/tags/tag_input.asp</a:t>
            </a: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48</a:t>
            </a:fld>
            <a:endParaRPr lang="fr-FR"/>
          </a:p>
        </p:txBody>
      </p:sp>
    </p:spTree>
    <p:extLst>
      <p:ext uri="{BB962C8B-B14F-4D97-AF65-F5344CB8AC3E}">
        <p14:creationId xmlns:p14="http://schemas.microsoft.com/office/powerpoint/2010/main" val="25559935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49</a:t>
            </a:fld>
            <a:endParaRPr lang="fr-FR"/>
          </a:p>
        </p:txBody>
      </p:sp>
    </p:spTree>
    <p:extLst>
      <p:ext uri="{BB962C8B-B14F-4D97-AF65-F5344CB8AC3E}">
        <p14:creationId xmlns:p14="http://schemas.microsoft.com/office/powerpoint/2010/main" val="219734614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50</a:t>
            </a:fld>
            <a:endParaRPr lang="fr-FR"/>
          </a:p>
        </p:txBody>
      </p:sp>
    </p:spTree>
    <p:extLst>
      <p:ext uri="{BB962C8B-B14F-4D97-AF65-F5344CB8AC3E}">
        <p14:creationId xmlns:p14="http://schemas.microsoft.com/office/powerpoint/2010/main" val="1337284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5</a:t>
            </a:fld>
            <a:endParaRPr lang="fr-FR"/>
          </a:p>
        </p:txBody>
      </p:sp>
    </p:spTree>
    <p:extLst>
      <p:ext uri="{BB962C8B-B14F-4D97-AF65-F5344CB8AC3E}">
        <p14:creationId xmlns:p14="http://schemas.microsoft.com/office/powerpoint/2010/main" val="41396787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170" name="Rectangle 2"/>
          <p:cNvSpPr>
            <a:spLocks noGrp="1" noRot="1" noChangeAspect="1" noChangeArrowheads="1" noTextEdit="1"/>
          </p:cNvSpPr>
          <p:nvPr>
            <p:ph type="sldImg"/>
          </p:nvPr>
        </p:nvSpPr>
        <p:spPr>
          <a:ln/>
        </p:spPr>
      </p:sp>
      <p:sp>
        <p:nvSpPr>
          <p:cNvPr id="391171" name="Rectangle 3"/>
          <p:cNvSpPr>
            <a:spLocks noGrp="1" noChangeArrowheads="1"/>
          </p:cNvSpPr>
          <p:nvPr>
            <p:ph type="body" idx="1"/>
          </p:nvPr>
        </p:nvSpPr>
        <p:spPr>
          <a:noFill/>
        </p:spPr>
        <p:txBody>
          <a:bodyPr>
            <a:normAutofit fontScale="92500"/>
          </a:bodyPr>
          <a:lstStyle/>
          <a:p>
            <a:pPr eaLnBrk="1" hangingPunct="1"/>
            <a:r>
              <a:rPr lang="fr-FR" sz="1050" b="1" dirty="0">
                <a:ea typeface="MS Mincho" pitchFamily="49" charset="-128"/>
              </a:rPr>
              <a:t>Précisions : </a:t>
            </a:r>
            <a:r>
              <a:rPr lang="fr-FR" sz="1050" dirty="0">
                <a:ea typeface="MS Mincho" pitchFamily="49" charset="-128"/>
              </a:rPr>
              <a:t>CSS (feuilles de style en cascade) est un langage servant à décrire la présentation de langages à balises (HTML, XML…). On peut appliquer plusieurs feuilles de style en cascade sur un élément et leurs effets se combinent (Arial+gras+12px &amp; italique+souligné -&gt; Arial 12 GIS) d’où l’utilisation du terme en cascade.</a:t>
            </a:r>
          </a:p>
          <a:p>
            <a:pPr eaLnBrk="1" hangingPunct="1"/>
            <a:r>
              <a:rPr lang="fr-FR" sz="1050" dirty="0">
                <a:ea typeface="MS Mincho" pitchFamily="49" charset="-128"/>
              </a:rPr>
              <a:t>- Il a été créé sur le principe de séparation du contenu d’un document et de sa mise en forme. Ce qui rend le contenu plus accessible et la mise en forme plus facile à concevoir, modifier et réutiliser.</a:t>
            </a:r>
          </a:p>
          <a:p>
            <a:pPr eaLnBrk="1" hangingPunct="1"/>
            <a:r>
              <a:rPr lang="fr-FR" sz="1050" dirty="0">
                <a:ea typeface="MS Mincho" pitchFamily="49" charset="-128"/>
              </a:rPr>
              <a:t>- Les CSS peuvent être mises dans un fichier et liées à la page ou intégrées au document (</a:t>
            </a:r>
            <a:r>
              <a:rPr lang="fr-FR" sz="1050" dirty="0" err="1">
                <a:ea typeface="MS Mincho" pitchFamily="49" charset="-128"/>
              </a:rPr>
              <a:t>head</a:t>
            </a:r>
            <a:r>
              <a:rPr lang="fr-FR" sz="1050" dirty="0">
                <a:ea typeface="MS Mincho" pitchFamily="49" charset="-128"/>
              </a:rPr>
              <a:t>) ou encore utilisées en ligne (</a:t>
            </a:r>
            <a:r>
              <a:rPr lang="fr-FR" sz="1050" dirty="0" err="1">
                <a:ea typeface="MS Mincho" pitchFamily="49" charset="-128"/>
              </a:rPr>
              <a:t>inline</a:t>
            </a:r>
            <a:r>
              <a:rPr lang="fr-FR" sz="1050" dirty="0">
                <a:ea typeface="MS Mincho" pitchFamily="49" charset="-128"/>
              </a:rPr>
              <a:t> : à éviter pour l’accessibilité) dans un élément ou enfin spécifiées par l’utilisateur dans son navigateur (ex: liens soulignés). Mais c</a:t>
            </a:r>
            <a:r>
              <a:rPr lang="fr-FR" sz="1050" dirty="0"/>
              <a:t>es procédés sont à éviter car ils cassent l'intérêt de la séparation (structure, mise en forme, dynamique) et sont néfastes à l'accessibilité.</a:t>
            </a:r>
            <a:endParaRPr lang="fr-FR" sz="1050" dirty="0">
              <a:ea typeface="MS Mincho" pitchFamily="49" charset="-128"/>
            </a:endParaRPr>
          </a:p>
          <a:p>
            <a:pPr eaLnBrk="1" hangingPunct="1"/>
            <a:r>
              <a:rPr lang="fr-FR" sz="1050" dirty="0">
                <a:ea typeface="MS Mincho" pitchFamily="49" charset="-128"/>
              </a:rPr>
              <a:t>- La syntaxe de CSS (issue de </a:t>
            </a:r>
            <a:r>
              <a:rPr lang="fr-FR" sz="1050" dirty="0" err="1">
                <a:ea typeface="MS Mincho" pitchFamily="49" charset="-128"/>
              </a:rPr>
              <a:t>javascript</a:t>
            </a:r>
            <a:r>
              <a:rPr lang="fr-FR" sz="1050" dirty="0">
                <a:ea typeface="MS Mincho" pitchFamily="49" charset="-128"/>
              </a:rPr>
              <a:t>) est très simple. Un CSS contient un ensemble de règles constituées d’un sélecteur (nom de la "classe") ou d’une balise [a] et d’un block de déclarations du type "</a:t>
            </a:r>
            <a:r>
              <a:rPr lang="fr-FR" sz="1050" dirty="0" err="1">
                <a:ea typeface="MS Mincho" pitchFamily="49" charset="-128"/>
              </a:rPr>
              <a:t>propriété:valeur</a:t>
            </a:r>
            <a:r>
              <a:rPr lang="fr-FR" sz="1050" dirty="0">
                <a:ea typeface="MS Mincho" pitchFamily="49" charset="-128"/>
              </a:rPr>
              <a:t>;".</a:t>
            </a:r>
          </a:p>
          <a:p>
            <a:pPr eaLnBrk="1" hangingPunct="1"/>
            <a:r>
              <a:rPr lang="fr-FR" sz="1050" u="sng" dirty="0"/>
              <a:t>Externes :</a:t>
            </a:r>
            <a:r>
              <a:rPr lang="fr-FR" sz="1050" dirty="0"/>
              <a:t> les CSS peuvent également être contenus dans un fichier externe (mon_style.css) lié au document (X)HTML par la balise &lt;</a:t>
            </a:r>
            <a:r>
              <a:rPr lang="fr-FR" sz="1050" dirty="0" err="1"/>
              <a:t>link</a:t>
            </a:r>
            <a:r>
              <a:rPr lang="fr-FR" sz="1050" dirty="0"/>
              <a:t>&gt; (&lt;</a:t>
            </a:r>
            <a:r>
              <a:rPr lang="fr-FR" sz="1050" dirty="0" err="1"/>
              <a:t>link</a:t>
            </a:r>
            <a:r>
              <a:rPr lang="fr-FR" sz="1050" dirty="0"/>
              <a:t> </a:t>
            </a:r>
            <a:r>
              <a:rPr lang="fr-FR" sz="1050" dirty="0" err="1"/>
              <a:t>rel</a:t>
            </a:r>
            <a:r>
              <a:rPr lang="fr-FR" sz="1050" dirty="0"/>
              <a:t>="</a:t>
            </a:r>
            <a:r>
              <a:rPr lang="fr-FR" sz="1050" dirty="0" err="1"/>
              <a:t>stylesheet</a:t>
            </a:r>
            <a:r>
              <a:rPr lang="fr-FR" sz="1050" dirty="0"/>
              <a:t>" type="</a:t>
            </a:r>
            <a:r>
              <a:rPr lang="fr-FR" sz="1050" dirty="0" err="1"/>
              <a:t>text</a:t>
            </a:r>
            <a:r>
              <a:rPr lang="fr-FR" sz="1050" dirty="0"/>
              <a:t>/</a:t>
            </a:r>
            <a:r>
              <a:rPr lang="fr-FR" sz="1050" dirty="0" err="1"/>
              <a:t>css</a:t>
            </a:r>
            <a:r>
              <a:rPr lang="fr-FR" sz="1050" dirty="0"/>
              <a:t>" </a:t>
            </a:r>
            <a:r>
              <a:rPr lang="fr-FR" sz="1050" dirty="0" err="1"/>
              <a:t>href</a:t>
            </a:r>
            <a:r>
              <a:rPr lang="fr-FR" sz="1050" dirty="0"/>
              <a:t>= "mon_style.css"&gt;) . On peut avoir plusieurs CSS. Cette méthode est recommandée pour plusieurs raisons évidentes:</a:t>
            </a:r>
          </a:p>
          <a:p>
            <a:pPr eaLnBrk="1" hangingPunct="1">
              <a:buFontTx/>
              <a:buChar char="•"/>
            </a:pPr>
            <a:r>
              <a:rPr lang="fr-FR" sz="1050" dirty="0"/>
              <a:t>économie de temps de développement (réutilisabilité / entretien site)</a:t>
            </a:r>
          </a:p>
          <a:p>
            <a:pPr eaLnBrk="1" hangingPunct="1">
              <a:buFontTx/>
              <a:buChar char="•"/>
            </a:pPr>
            <a:r>
              <a:rPr lang="fr-FR" sz="1050" dirty="0"/>
              <a:t>économie de temps de chargement (CSS chargé une fois)</a:t>
            </a:r>
          </a:p>
          <a:p>
            <a:pPr eaLnBrk="1" hangingPunct="1">
              <a:buFontTx/>
              <a:buChar char="•"/>
            </a:pPr>
            <a:r>
              <a:rPr lang="fr-FR" sz="1050" dirty="0"/>
              <a:t>indispensable pour une vraie séparation contenu / mise en forme</a:t>
            </a:r>
          </a:p>
          <a:p>
            <a:pPr eaLnBrk="1" hangingPunct="1">
              <a:buFontTx/>
              <a:buChar char="•"/>
            </a:pPr>
            <a:r>
              <a:rPr lang="fr-FR" sz="1050" dirty="0"/>
              <a:t>utile pour le travail collaboratif et le respect des chartes graphiques</a:t>
            </a:r>
          </a:p>
          <a:p>
            <a:pPr eaLnBrk="1" hangingPunct="1"/>
            <a:r>
              <a:rPr lang="fr-FR" sz="1050" dirty="0"/>
              <a:t>Il est possible de combiner les différentes manières de faire, pour des questions de priorité notamment.</a:t>
            </a:r>
          </a:p>
          <a:p>
            <a:pPr eaLnBrk="1" hangingPunct="1"/>
            <a:r>
              <a:rPr lang="fr-FR" sz="1050" u="sng" dirty="0"/>
              <a:t>Priorités :</a:t>
            </a:r>
            <a:r>
              <a:rPr lang="fr-FR" sz="1050" dirty="0"/>
              <a:t> les moteurs de rendu CSS peuvent évaluer les priorités des styles. Un élément a une priorité de 1 , une classe de 10, un identifiant unique de 100. Une mention spéciale (!important) augmente la priorité de 1000.</a:t>
            </a:r>
          </a:p>
        </p:txBody>
      </p:sp>
    </p:spTree>
    <p:extLst>
      <p:ext uri="{BB962C8B-B14F-4D97-AF65-F5344CB8AC3E}">
        <p14:creationId xmlns:p14="http://schemas.microsoft.com/office/powerpoint/2010/main" val="9748631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Rot="1" noChangeAspect="1" noChangeArrowheads="1" noTextEdit="1"/>
          </p:cNvSpPr>
          <p:nvPr>
            <p:ph type="sldImg"/>
          </p:nvPr>
        </p:nvSpPr>
        <p:spPr>
          <a:ln/>
        </p:spPr>
      </p:sp>
      <p:sp>
        <p:nvSpPr>
          <p:cNvPr id="392195" name="Rectangle 3"/>
          <p:cNvSpPr>
            <a:spLocks noGrp="1" noChangeArrowheads="1"/>
          </p:cNvSpPr>
          <p:nvPr>
            <p:ph type="body" idx="1"/>
          </p:nvPr>
        </p:nvSpPr>
        <p:spPr>
          <a:noFill/>
        </p:spPr>
        <p:txBody>
          <a:bodyPr/>
          <a:lstStyle/>
          <a:p>
            <a:pPr eaLnBrk="1" hangingPunct="1"/>
            <a:r>
              <a:rPr lang="fr-FR" sz="1050" b="1" dirty="0">
                <a:ea typeface="MS Mincho" pitchFamily="49" charset="-128"/>
              </a:rPr>
              <a:t>CSS Histoire et normes</a:t>
            </a:r>
          </a:p>
          <a:p>
            <a:pPr eaLnBrk="1" hangingPunct="1"/>
            <a:r>
              <a:rPr lang="fr-FR" sz="1050" dirty="0">
                <a:ea typeface="MS Mincho" pitchFamily="49" charset="-128"/>
              </a:rPr>
              <a:t>- Les feuilles de styles (cf. éditeurs de textes évolués) ont été inventées dans les années 70 au début de la mise en place du SGML, mais ce n’est qu’en 1994 que la norme CSS1 telle qu’on la connaît est apparue.</a:t>
            </a:r>
          </a:p>
          <a:p>
            <a:pPr eaLnBrk="1" hangingPunct="1"/>
            <a:r>
              <a:rPr lang="fr-FR" sz="1050" dirty="0">
                <a:ea typeface="MS Mincho" pitchFamily="49" charset="-128"/>
              </a:rPr>
              <a:t>- La norme CSS2 est apparue en 97 afin d’intégrer de nouvelles fonctionnalités (ombres, direction, positionnement) mais suite à des problèmes d’intégration sur les navigateurs, elle a été transformée (plus stricte) en CSS2.1 en 2005. Aujourd’hui aucun navigateur n’est encore totalement compatible avec la norme CSS2 (même pas </a:t>
            </a:r>
            <a:r>
              <a:rPr lang="fr-FR" sz="1050" dirty="0" err="1">
                <a:ea typeface="MS Mincho" pitchFamily="49" charset="-128"/>
              </a:rPr>
              <a:t>Firefox</a:t>
            </a:r>
            <a:r>
              <a:rPr lang="fr-FR" sz="1050" dirty="0">
                <a:ea typeface="MS Mincho" pitchFamily="49" charset="-128"/>
              </a:rPr>
              <a:t>).</a:t>
            </a:r>
          </a:p>
          <a:p>
            <a:pPr eaLnBrk="1" hangingPunct="1"/>
            <a:r>
              <a:rPr lang="fr-FR" sz="1050" dirty="0">
                <a:ea typeface="MS Mincho" pitchFamily="49" charset="-128"/>
              </a:rPr>
              <a:t>- La norme CSS3 débutée en 98 est toujours en cours de développement, elle prévoit la </a:t>
            </a:r>
            <a:r>
              <a:rPr lang="fr-FR" sz="1050" dirty="0" err="1">
                <a:ea typeface="MS Mincho" pitchFamily="49" charset="-128"/>
              </a:rPr>
              <a:t>modularisation</a:t>
            </a:r>
            <a:r>
              <a:rPr lang="fr-FR" sz="1050" dirty="0">
                <a:ea typeface="MS Mincho" pitchFamily="49" charset="-128"/>
              </a:rPr>
              <a:t> (cf. XHTML1.1)</a:t>
            </a:r>
            <a:endParaRPr lang="fr-FR" sz="1050" dirty="0"/>
          </a:p>
          <a:p>
            <a:pPr eaLnBrk="1" hangingPunct="1"/>
            <a:endParaRPr lang="fr-FR" sz="1050" b="1" dirty="0"/>
          </a:p>
          <a:p>
            <a:pPr eaLnBrk="1" hangingPunct="1"/>
            <a:r>
              <a:rPr lang="fr-FR" sz="1050" b="1" dirty="0"/>
              <a:t>Précisions : </a:t>
            </a:r>
            <a:r>
              <a:rPr lang="fr-FR" sz="1050" dirty="0"/>
              <a:t>Il est possible et même recommandé d'aérer le</a:t>
            </a:r>
            <a:r>
              <a:rPr lang="fr-FR" sz="1050" baseline="0" dirty="0"/>
              <a:t> code </a:t>
            </a:r>
            <a:r>
              <a:rPr lang="fr-FR" sz="1050" baseline="0" dirty="0" err="1"/>
              <a:t>css</a:t>
            </a:r>
            <a:r>
              <a:rPr lang="fr-FR" sz="1050" dirty="0"/>
              <a:t>. CSS permet une forme de type bloc utilisé dans beaucoup de langages de programmation. En effet des délimiteurs de bloc ({}) autorisent la formulation d'une instruction par ligne.</a:t>
            </a:r>
          </a:p>
          <a:p>
            <a:pPr eaLnBrk="1" hangingPunct="1"/>
            <a:endParaRPr lang="fr-FR" sz="1050" dirty="0"/>
          </a:p>
          <a:p>
            <a:pPr eaLnBrk="1" hangingPunct="1"/>
            <a:r>
              <a:rPr lang="fr-FR" sz="1050" b="1" dirty="0"/>
              <a:t>Sélecteurs multiples : </a:t>
            </a:r>
            <a:r>
              <a:rPr lang="fr-FR" sz="1050" dirty="0"/>
              <a:t>On peut déclarer des instructions CSS pour des sélecteurs multiples. Il suffit de séparer ses sélecteurs par des virgules.</a:t>
            </a:r>
          </a:p>
          <a:p>
            <a:pPr eaLnBrk="1" hangingPunct="1"/>
            <a:endParaRPr lang="fr-FR" sz="1050" dirty="0"/>
          </a:p>
          <a:p>
            <a:pPr eaLnBrk="1" hangingPunct="1"/>
            <a:r>
              <a:rPr lang="fr-FR" sz="1050" b="1" dirty="0"/>
              <a:t>Encapsulation des éléments : </a:t>
            </a:r>
            <a:r>
              <a:rPr lang="fr-FR" sz="1050" dirty="0"/>
              <a:t>On note l'encapsulation des éléments, on les classe en les séparant par un espace. Par exemple: a </a:t>
            </a:r>
            <a:r>
              <a:rPr lang="fr-FR" sz="1050" dirty="0" err="1"/>
              <a:t>img</a:t>
            </a:r>
            <a:r>
              <a:rPr lang="fr-FR" sz="1050" dirty="0"/>
              <a:t> signifie que le bloc de propriétés s'appliquera aux images contenues dans un lien.</a:t>
            </a:r>
          </a:p>
        </p:txBody>
      </p:sp>
    </p:spTree>
    <p:extLst>
      <p:ext uri="{BB962C8B-B14F-4D97-AF65-F5344CB8AC3E}">
        <p14:creationId xmlns:p14="http://schemas.microsoft.com/office/powerpoint/2010/main" val="42723896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338" name="Rectangle 2"/>
          <p:cNvSpPr>
            <a:spLocks noGrp="1" noRot="1" noChangeAspect="1" noChangeArrowheads="1" noTextEdit="1"/>
          </p:cNvSpPr>
          <p:nvPr>
            <p:ph type="sldImg"/>
          </p:nvPr>
        </p:nvSpPr>
        <p:spPr>
          <a:ln/>
        </p:spPr>
      </p:sp>
      <p:sp>
        <p:nvSpPr>
          <p:cNvPr id="398339" name="Rectangle 3"/>
          <p:cNvSpPr>
            <a:spLocks noGrp="1" noChangeArrowheads="1"/>
          </p:cNvSpPr>
          <p:nvPr>
            <p:ph type="body" idx="1"/>
          </p:nvPr>
        </p:nvSpPr>
        <p:spPr>
          <a:noFill/>
        </p:spPr>
        <p:txBody>
          <a:bodyPr/>
          <a:lstStyle/>
          <a:p>
            <a:pPr eaLnBrk="1" hangingPunct="1"/>
            <a:endParaRPr lang="fr-FR"/>
          </a:p>
        </p:txBody>
      </p:sp>
    </p:spTree>
    <p:extLst>
      <p:ext uri="{BB962C8B-B14F-4D97-AF65-F5344CB8AC3E}">
        <p14:creationId xmlns:p14="http://schemas.microsoft.com/office/powerpoint/2010/main" val="87252189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Rot="1" noChangeAspect="1" noChangeArrowheads="1" noTextEdit="1"/>
          </p:cNvSpPr>
          <p:nvPr>
            <p:ph type="sldImg"/>
          </p:nvPr>
        </p:nvSpPr>
        <p:spPr>
          <a:ln/>
        </p:spPr>
      </p:sp>
      <p:sp>
        <p:nvSpPr>
          <p:cNvPr id="393219" name="Rectangle 3"/>
          <p:cNvSpPr>
            <a:spLocks noGrp="1" noChangeArrowheads="1"/>
          </p:cNvSpPr>
          <p:nvPr>
            <p:ph type="body" idx="1"/>
          </p:nvPr>
        </p:nvSpPr>
        <p:spPr>
          <a:noFill/>
        </p:spPr>
        <p:txBody>
          <a:bodyPr/>
          <a:lstStyle/>
          <a:p>
            <a:pPr eaLnBrk="1" hangingPunct="1"/>
            <a:r>
              <a:rPr lang="fr-FR" sz="1050" b="1" dirty="0"/>
              <a:t>Types d'éléments : </a:t>
            </a:r>
            <a:r>
              <a:rPr lang="fr-FR" sz="1050" dirty="0"/>
              <a:t>En CSS les éléments de base sont soit des blocs, c'est-à-dire qu'il provoque un retour à la ligne (pour donner une idée), soit des éléments </a:t>
            </a:r>
            <a:r>
              <a:rPr lang="fr-FR" sz="1050" dirty="0" err="1"/>
              <a:t>en-ligne</a:t>
            </a:r>
            <a:r>
              <a:rPr lang="fr-FR" sz="1050" dirty="0"/>
              <a:t> (</a:t>
            </a:r>
            <a:r>
              <a:rPr lang="fr-FR" sz="1050" dirty="0" err="1"/>
              <a:t>inline</a:t>
            </a:r>
            <a:r>
              <a:rPr lang="fr-FR" sz="1050" dirty="0"/>
              <a:t>), c'est-à-dire qu'ils s'inscrivent dans la continuité.</a:t>
            </a:r>
          </a:p>
          <a:p>
            <a:pPr eaLnBrk="1" hangingPunct="1"/>
            <a:endParaRPr lang="fr-FR" sz="1050" dirty="0"/>
          </a:p>
          <a:p>
            <a:pPr eaLnBrk="1" hangingPunct="1"/>
            <a:r>
              <a:rPr lang="fr-FR" sz="1050" b="1" dirty="0"/>
              <a:t>Bloc : </a:t>
            </a:r>
            <a:r>
              <a:rPr lang="fr-FR" sz="1050" dirty="0"/>
              <a:t>Les éléments blocs sont des conteneurs. Il s'agit d'éléments qui forment le squelette du document. Les titres (h1, h2… h6), les paragraphes (p), les listes (</a:t>
            </a:r>
            <a:r>
              <a:rPr lang="fr-FR" sz="1050" dirty="0" err="1"/>
              <a:t>ul</a:t>
            </a:r>
            <a:r>
              <a:rPr lang="fr-FR" sz="1050" dirty="0"/>
              <a:t> - non ordonnée, </a:t>
            </a:r>
            <a:r>
              <a:rPr lang="fr-FR" sz="1050" dirty="0" err="1"/>
              <a:t>ol</a:t>
            </a:r>
            <a:r>
              <a:rPr lang="fr-FR" sz="1050" dirty="0"/>
              <a:t> - ordonnée, dl - définition), les blocs (div), </a:t>
            </a:r>
            <a:r>
              <a:rPr lang="fr-FR" sz="1050" dirty="0" err="1"/>
              <a:t>etc</a:t>
            </a:r>
            <a:r>
              <a:rPr lang="fr-FR" sz="1050" dirty="0"/>
              <a:t>…</a:t>
            </a:r>
          </a:p>
          <a:p>
            <a:pPr eaLnBrk="1" hangingPunct="1"/>
            <a:endParaRPr lang="fr-FR" sz="1050" dirty="0"/>
          </a:p>
          <a:p>
            <a:pPr eaLnBrk="1" hangingPunct="1"/>
            <a:r>
              <a:rPr lang="fr-FR" sz="1050" b="1" dirty="0" err="1"/>
              <a:t>En-ligne</a:t>
            </a:r>
            <a:r>
              <a:rPr lang="fr-FR" sz="1050" b="1" dirty="0"/>
              <a:t> : </a:t>
            </a:r>
            <a:r>
              <a:rPr lang="fr-FR" sz="1050" dirty="0"/>
              <a:t>Les éléments </a:t>
            </a:r>
            <a:r>
              <a:rPr lang="fr-FR" sz="1050" dirty="0" err="1"/>
              <a:t>inline</a:t>
            </a:r>
            <a:r>
              <a:rPr lang="fr-FR" sz="1050" dirty="0"/>
              <a:t> sont des éléments liés au contenu. Ils permettent en général de l'enrichir : mise en emphase (</a:t>
            </a:r>
            <a:r>
              <a:rPr lang="fr-FR" sz="1050" dirty="0" err="1"/>
              <a:t>em</a:t>
            </a:r>
            <a:r>
              <a:rPr lang="fr-FR" sz="1050" dirty="0"/>
              <a:t>), renforcer du texte (</a:t>
            </a:r>
            <a:r>
              <a:rPr lang="fr-FR" sz="1050" dirty="0" err="1"/>
              <a:t>strong</a:t>
            </a:r>
            <a:r>
              <a:rPr lang="fr-FR" sz="1050" dirty="0"/>
              <a:t>), ajouter un lien (a). CSS permet de donner des instructions pour ces éléments</a:t>
            </a:r>
          </a:p>
          <a:p>
            <a:pPr eaLnBrk="1" hangingPunct="1"/>
            <a:endParaRPr lang="fr-FR" sz="1050" dirty="0"/>
          </a:p>
          <a:p>
            <a:pPr eaLnBrk="1" hangingPunct="1"/>
            <a:r>
              <a:rPr lang="fr-FR" sz="1050" b="1" dirty="0"/>
              <a:t>Display : </a:t>
            </a:r>
            <a:r>
              <a:rPr lang="fr-FR" sz="1050" dirty="0"/>
              <a:t>Il est possible de changer le comportement CSS de base des éléments grâce à la propriété display !</a:t>
            </a:r>
          </a:p>
          <a:p>
            <a:pPr eaLnBrk="1" hangingPunct="1"/>
            <a:endParaRPr lang="fr-FR" sz="1050" dirty="0"/>
          </a:p>
          <a:p>
            <a:pPr eaLnBrk="1" hangingPunct="1"/>
            <a:r>
              <a:rPr lang="fr-FR" sz="1050" b="1" dirty="0"/>
              <a:t>Imbrication des éléments selon leur type : </a:t>
            </a:r>
            <a:r>
              <a:rPr lang="fr-FR" sz="1050" dirty="0"/>
              <a:t>Il existe des exceptions pour les règles d'imbrication des divers éléments. Elles sont relativement peu nombreuses : un élément a, ne peut pas contenir d'autre élément a, body doit forcément comporter un élément bloc, </a:t>
            </a:r>
            <a:r>
              <a:rPr lang="fr-FR" sz="1050" dirty="0" err="1"/>
              <a:t>etc</a:t>
            </a:r>
            <a:r>
              <a:rPr lang="fr-FR" sz="1050" dirty="0"/>
              <a:t>…</a:t>
            </a:r>
          </a:p>
        </p:txBody>
      </p:sp>
    </p:spTree>
    <p:extLst>
      <p:ext uri="{BB962C8B-B14F-4D97-AF65-F5344CB8AC3E}">
        <p14:creationId xmlns:p14="http://schemas.microsoft.com/office/powerpoint/2010/main" val="140738654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314" name="Rectangle 2"/>
          <p:cNvSpPr>
            <a:spLocks noGrp="1" noRot="1" noChangeAspect="1" noChangeArrowheads="1" noTextEdit="1"/>
          </p:cNvSpPr>
          <p:nvPr>
            <p:ph type="sldImg"/>
          </p:nvPr>
        </p:nvSpPr>
        <p:spPr>
          <a:ln/>
        </p:spPr>
      </p:sp>
      <p:sp>
        <p:nvSpPr>
          <p:cNvPr id="397315" name="Rectangle 3"/>
          <p:cNvSpPr>
            <a:spLocks noGrp="1" noChangeArrowheads="1"/>
          </p:cNvSpPr>
          <p:nvPr>
            <p:ph type="body" idx="1"/>
          </p:nvPr>
        </p:nvSpPr>
        <p:spPr>
          <a:noFill/>
        </p:spPr>
        <p:txBody>
          <a:bodyPr>
            <a:normAutofit fontScale="85000" lnSpcReduction="10000"/>
          </a:bodyPr>
          <a:lstStyle/>
          <a:p>
            <a:pPr eaLnBrk="1" hangingPunct="1"/>
            <a:r>
              <a:rPr lang="fr-FR" sz="1050" b="1" dirty="0"/>
              <a:t>Positionnement :</a:t>
            </a:r>
            <a:r>
              <a:rPr lang="fr-FR" sz="1050" dirty="0"/>
              <a:t> c'est l'art de positionner les éléments. C'est une des tâches les plus difficiles en CSS du fait de l’incompatibilité des navigateurs (en particulier le mauvais usage des « </a:t>
            </a:r>
            <a:r>
              <a:rPr lang="fr-FR" sz="1050" dirty="0" err="1"/>
              <a:t>margins</a:t>
            </a:r>
            <a:r>
              <a:rPr lang="fr-FR" sz="1050" dirty="0"/>
              <a:t> » par MSIE). Le positionnement se fait selon le flux, c’est-à-dire l’ordre d’apparition des éléments dans le code source de la page. La structure du document (X)HTML détermine l'ordre d'affichage des éléments : c'est le </a:t>
            </a:r>
            <a:r>
              <a:rPr lang="fr-FR" sz="1050" b="1" dirty="0"/>
              <a:t>flux </a:t>
            </a:r>
            <a:r>
              <a:rPr lang="fr-FR" sz="1050" dirty="0"/>
              <a:t>(notion de frère importante pour le positionnement).</a:t>
            </a:r>
          </a:p>
          <a:p>
            <a:pPr eaLnBrk="1" hangingPunct="1"/>
            <a:r>
              <a:rPr lang="fr-FR" sz="1050" b="1" dirty="0"/>
              <a:t>Flux naturel :</a:t>
            </a:r>
            <a:r>
              <a:rPr lang="fr-FR" sz="1050" dirty="0"/>
              <a:t> agencement normal, utilisant </a:t>
            </a:r>
            <a:r>
              <a:rPr lang="fr-FR" sz="1050" dirty="0" err="1"/>
              <a:t>margin</a:t>
            </a:r>
            <a:r>
              <a:rPr lang="fr-FR" sz="1050" dirty="0"/>
              <a:t> (marges externes) et </a:t>
            </a:r>
            <a:r>
              <a:rPr lang="fr-FR" sz="1050" dirty="0" err="1"/>
              <a:t>padding</a:t>
            </a:r>
            <a:r>
              <a:rPr lang="fr-FR" sz="1050" dirty="0"/>
              <a:t> (marges internes). Départ en haut à gauche du conteneur parent dans toute la largeur. Les conteneurs frères se positionnent en rapport (par défaut en dessous).</a:t>
            </a:r>
          </a:p>
          <a:p>
            <a:pPr eaLnBrk="1" hangingPunct="1"/>
            <a:r>
              <a:rPr lang="fr-FR" sz="1050" b="1" dirty="0"/>
              <a:t>Flottant : </a:t>
            </a:r>
            <a:r>
              <a:rPr lang="fr-FR" sz="1050" dirty="0"/>
              <a:t>c'est la propriété </a:t>
            </a:r>
            <a:r>
              <a:rPr lang="fr-FR" sz="1050" dirty="0" err="1"/>
              <a:t>float</a:t>
            </a:r>
            <a:r>
              <a:rPr lang="fr-FR" sz="1050" dirty="0"/>
              <a:t>. Elle permet de positionner un élément (bloc ou </a:t>
            </a:r>
            <a:r>
              <a:rPr lang="fr-FR" sz="1050" dirty="0" err="1"/>
              <a:t>inline</a:t>
            </a:r>
            <a:r>
              <a:rPr lang="fr-FR" sz="1050" dirty="0"/>
              <a:t>) à gauche ou à droite d'un parent. Attention à la gestion de la hauteur (</a:t>
            </a:r>
            <a:r>
              <a:rPr lang="fr-FR" sz="1050" dirty="0" err="1"/>
              <a:t>height</a:t>
            </a:r>
            <a:r>
              <a:rPr lang="fr-FR" sz="1050" dirty="0"/>
              <a:t>) ! On peut ainsi positionner des blocs côte à côte.</a:t>
            </a:r>
          </a:p>
          <a:p>
            <a:pPr eaLnBrk="1" hangingPunct="1"/>
            <a:r>
              <a:rPr lang="fr-FR" sz="1050" b="1" dirty="0"/>
              <a:t>Position :</a:t>
            </a:r>
            <a:r>
              <a:rPr lang="fr-FR" sz="1050" dirty="0"/>
              <a:t> les éléments avec une propriété position, sont assez difficiles à positionner. Leur rendu est délicat et ne permet pas une restitution multi-résolution s’ils sont utilisés avec des valeurs statiques (px). Il faut leur préférer des valeurs proportionnelles (</a:t>
            </a:r>
            <a:r>
              <a:rPr lang="fr-FR" sz="1050" dirty="0" err="1"/>
              <a:t>em</a:t>
            </a:r>
            <a:r>
              <a:rPr lang="fr-FR" sz="1050" dirty="0"/>
              <a:t>, %). Cette technique permet de gérer la superposition des éléments (z-index).</a:t>
            </a:r>
          </a:p>
          <a:p>
            <a:pPr eaLnBrk="1" hangingPunct="1">
              <a:buFontTx/>
              <a:buChar char="•"/>
            </a:pPr>
            <a:r>
              <a:rPr lang="fr-FR" sz="1050" b="1" dirty="0"/>
              <a:t>Relatif : </a:t>
            </a:r>
            <a:r>
              <a:rPr lang="fr-FR" sz="1050" dirty="0"/>
              <a:t>permet de décaler un élément dans le flux. Les valeurs affectées aux propriétés top et </a:t>
            </a:r>
            <a:r>
              <a:rPr lang="fr-FR" sz="1050" dirty="0" err="1"/>
              <a:t>left</a:t>
            </a:r>
            <a:r>
              <a:rPr lang="fr-FR" sz="1050" dirty="0"/>
              <a:t> règlent le décalage.</a:t>
            </a:r>
            <a:endParaRPr lang="fr-FR" sz="1050" b="1" dirty="0"/>
          </a:p>
          <a:p>
            <a:pPr eaLnBrk="1" hangingPunct="1">
              <a:buFontTx/>
              <a:buChar char="•"/>
            </a:pPr>
            <a:r>
              <a:rPr lang="fr-FR" sz="1050" b="1" dirty="0"/>
              <a:t>Fixe :</a:t>
            </a:r>
            <a:r>
              <a:rPr lang="fr-FR" sz="1050" dirty="0"/>
              <a:t> sort l'élément du flux naturel et le positionne selon les indications données (top, </a:t>
            </a:r>
            <a:r>
              <a:rPr lang="fr-FR" sz="1050" dirty="0" err="1"/>
              <a:t>left</a:t>
            </a:r>
            <a:r>
              <a:rPr lang="fr-FR" sz="1050" dirty="0"/>
              <a:t>) par rapport à son parent ou dernier ancêtre positionné.</a:t>
            </a:r>
            <a:endParaRPr lang="fr-FR" sz="1050" b="1" dirty="0"/>
          </a:p>
          <a:p>
            <a:pPr eaLnBrk="1" hangingPunct="1">
              <a:buFontTx/>
              <a:buChar char="•"/>
            </a:pPr>
            <a:r>
              <a:rPr lang="fr-FR" sz="1050" b="1" dirty="0"/>
              <a:t>Absolu :</a:t>
            </a:r>
            <a:r>
              <a:rPr lang="fr-FR" sz="1050" dirty="0"/>
              <a:t> mis hors flux, l'élément est positionné par rapport au coin supérieur gauche de son parent selon les valeurs (top, </a:t>
            </a:r>
            <a:r>
              <a:rPr lang="fr-FR" sz="1050" dirty="0" err="1"/>
              <a:t>left</a:t>
            </a:r>
            <a:r>
              <a:rPr lang="fr-FR" sz="1050" dirty="0"/>
              <a:t>). Sans ces dernières, il se place dans le flux.</a:t>
            </a:r>
          </a:p>
          <a:p>
            <a:pPr eaLnBrk="1" hangingPunct="1">
              <a:buFontTx/>
              <a:buChar char="•"/>
            </a:pPr>
            <a:endParaRPr lang="fr-FR" sz="1050" dirty="0"/>
          </a:p>
          <a:p>
            <a:pPr eaLnBrk="1" hangingPunct="1"/>
            <a:r>
              <a:rPr lang="fr-FR" sz="1050" b="1" dirty="0"/>
              <a:t>Remarque :</a:t>
            </a:r>
            <a:r>
              <a:rPr lang="fr-FR" sz="1050" dirty="0"/>
              <a:t> le positionnement hors flux est très difficile à gérer. Il faut l'éviter au maximum, surtout pour du contenu afin de limiter les dégâts en cas d'</a:t>
            </a:r>
            <a:r>
              <a:rPr lang="fr-FR" sz="1050" dirty="0" err="1"/>
              <a:t>intéraction</a:t>
            </a:r>
            <a:r>
              <a:rPr lang="fr-FR" sz="1050" dirty="0"/>
              <a:t> utilisateur (agrandissement de la police).</a:t>
            </a:r>
          </a:p>
          <a:p>
            <a:pPr eaLnBrk="1" hangingPunct="1"/>
            <a:endParaRPr lang="fr-FR" sz="1050" dirty="0"/>
          </a:p>
          <a:p>
            <a:pPr eaLnBrk="1" hangingPunct="1"/>
            <a:r>
              <a:rPr lang="fr-FR" sz="1050" b="1" dirty="0">
                <a:ea typeface="MS Mincho" pitchFamily="49" charset="-128"/>
              </a:rPr>
              <a:t>Rôle de la balise &lt;div&gt; :</a:t>
            </a:r>
            <a:r>
              <a:rPr lang="fr-FR" sz="1050" dirty="0">
                <a:ea typeface="MS Mincho" pitchFamily="49" charset="-128"/>
              </a:rPr>
              <a:t> Une mise en page CSS utilise le format de feuilles de style CSS, au lieu de tables ou de cadres HTML traditionnels, pour organiser le contenu d'une page Web. Les éléments de base de la mise en forme CSS est la balise div (conteneur de texte, images et autres éléments).</a:t>
            </a:r>
          </a:p>
          <a:p>
            <a:pPr eaLnBrk="1" hangingPunct="1"/>
            <a:r>
              <a:rPr lang="fr-FR" sz="1050" dirty="0">
                <a:ea typeface="MS Mincho" pitchFamily="49" charset="-128"/>
              </a:rPr>
              <a:t>A la différence des cellules de tableau, qui ne peuvent exister qu'à l'intérieur de lignes d'un tableau, les balises </a:t>
            </a:r>
            <a:r>
              <a:rPr lang="fr-FR" sz="1050" dirty="0" err="1">
                <a:ea typeface="MS Mincho" pitchFamily="49" charset="-128"/>
              </a:rPr>
              <a:t>div</a:t>
            </a:r>
            <a:r>
              <a:rPr lang="fr-FR" sz="1050" dirty="0">
                <a:ea typeface="MS Mincho" pitchFamily="49" charset="-128"/>
              </a:rPr>
              <a:t> peuvent figurer n'importe où.</a:t>
            </a:r>
          </a:p>
          <a:p>
            <a:pPr eaLnBrk="1" hangingPunct="1"/>
            <a:r>
              <a:rPr lang="fr-FR" sz="1050" dirty="0">
                <a:ea typeface="MS Mincho" pitchFamily="49" charset="-128"/>
              </a:rPr>
              <a:t>Vous pouvez positionner des balises div de façon absolue (x et y) ou de façon relative (distance par rapport à d'autres éléments).</a:t>
            </a:r>
          </a:p>
          <a:p>
            <a:pPr eaLnBrk="1" hangingPunct="1"/>
            <a:r>
              <a:rPr lang="fr-FR" sz="1050" dirty="0">
                <a:ea typeface="MS Mincho" pitchFamily="49" charset="-128"/>
              </a:rPr>
              <a:t>Du fait de l’intégration imparfaite de CSS1&amp;2 dans les navigateurs, il existe des problèmes de restitution sur différents navigateurs. L’affichage est parfois aléatoire avec les CSS. Voir </a:t>
            </a:r>
            <a:r>
              <a:rPr lang="fr-FR" sz="1050" u="sng" dirty="0" err="1">
                <a:ea typeface="MS Mincho" pitchFamily="49" charset="-128"/>
              </a:rPr>
              <a:t>z.index</a:t>
            </a:r>
            <a:r>
              <a:rPr lang="fr-FR" sz="1050" dirty="0">
                <a:ea typeface="MS Mincho" pitchFamily="49" charset="-128"/>
              </a:rPr>
              <a:t> &amp; </a:t>
            </a:r>
            <a:r>
              <a:rPr lang="fr-FR" sz="1050" u="sng" dirty="0">
                <a:ea typeface="MS Mincho" pitchFamily="49" charset="-128"/>
              </a:rPr>
              <a:t>Débord</a:t>
            </a:r>
            <a:r>
              <a:rPr lang="fr-FR" sz="1050" dirty="0">
                <a:ea typeface="MS Mincho" pitchFamily="49" charset="-128"/>
              </a:rPr>
              <a:t> !</a:t>
            </a:r>
            <a:endParaRPr lang="fr-FR" sz="1050" dirty="0"/>
          </a:p>
        </p:txBody>
      </p:sp>
    </p:spTree>
    <p:extLst>
      <p:ext uri="{BB962C8B-B14F-4D97-AF65-F5344CB8AC3E}">
        <p14:creationId xmlns:p14="http://schemas.microsoft.com/office/powerpoint/2010/main" val="35082095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Rot="1" noChangeAspect="1" noChangeArrowheads="1" noTextEdit="1"/>
          </p:cNvSpPr>
          <p:nvPr>
            <p:ph type="sldImg"/>
          </p:nvPr>
        </p:nvSpPr>
        <p:spPr>
          <a:ln/>
        </p:spPr>
      </p:sp>
      <p:sp>
        <p:nvSpPr>
          <p:cNvPr id="394243" name="Rectangle 3"/>
          <p:cNvSpPr>
            <a:spLocks noGrp="1" noChangeArrowheads="1"/>
          </p:cNvSpPr>
          <p:nvPr>
            <p:ph type="body" idx="1"/>
          </p:nvPr>
        </p:nvSpPr>
        <p:spPr>
          <a:noFill/>
        </p:spPr>
        <p:txBody>
          <a:bodyPr/>
          <a:lstStyle/>
          <a:p>
            <a:pPr eaLnBrk="1" hangingPunct="1"/>
            <a:r>
              <a:rPr lang="fr-FR" sz="1050" b="1" dirty="0"/>
              <a:t>Élément :</a:t>
            </a:r>
            <a:r>
              <a:rPr lang="fr-FR" sz="1050" dirty="0"/>
              <a:t> un élément correspond à une balise (X)HTML telle qu'on la trouvera dans la structure du document, notée sans &lt;&gt; (h1, p, a). On peut ainsi définir des instructions CSS pour des éléments et façonner un document de base. </a:t>
            </a:r>
          </a:p>
          <a:p>
            <a:pPr eaLnBrk="1" hangingPunct="1"/>
            <a:endParaRPr lang="fr-FR" sz="1050" dirty="0"/>
          </a:p>
          <a:p>
            <a:pPr eaLnBrk="1" hangingPunct="1"/>
            <a:r>
              <a:rPr lang="fr-FR" sz="1050" b="1" dirty="0"/>
              <a:t>Classe :</a:t>
            </a:r>
            <a:r>
              <a:rPr lang="fr-FR" sz="1050" dirty="0"/>
              <a:t> lors de sa définition, une classe est identifiée par un point (.) précédent son nom (.</a:t>
            </a:r>
            <a:r>
              <a:rPr lang="fr-FR" sz="1050" dirty="0" err="1"/>
              <a:t>maClasse</a:t>
            </a:r>
            <a:r>
              <a:rPr lang="fr-FR" sz="1050" dirty="0"/>
              <a:t>). Vous pouvez choisir le nom que vous voulez, sans espaces. Elle pourra être utilisée sur différents éléments (X)HTML en leur ajoutant l'attribut class et la valeur de la classe entre guillemets sans le point (class="</a:t>
            </a:r>
            <a:r>
              <a:rPr lang="fr-FR" sz="1050" dirty="0" err="1"/>
              <a:t>maClasse</a:t>
            </a:r>
            <a:r>
              <a:rPr lang="fr-FR" sz="1050" dirty="0"/>
              <a:t>").</a:t>
            </a:r>
          </a:p>
          <a:p>
            <a:pPr eaLnBrk="1" hangingPunct="1"/>
            <a:endParaRPr lang="fr-FR" sz="1050" dirty="0"/>
          </a:p>
          <a:p>
            <a:pPr eaLnBrk="1" hangingPunct="1"/>
            <a:r>
              <a:rPr lang="fr-FR" sz="1050" b="1" dirty="0"/>
              <a:t>Identifiant :</a:t>
            </a:r>
            <a:r>
              <a:rPr lang="fr-FR" sz="1050" dirty="0"/>
              <a:t> un identifiant fonctionne comme une classe. Il est référencé par un dièse (#) avant le nom. Un identifiant sert pour un élément (X)HTML unique en se basant sur l'attribut id des balises.</a:t>
            </a:r>
          </a:p>
          <a:p>
            <a:pPr eaLnBrk="1" hangingPunct="1"/>
            <a:endParaRPr lang="fr-FR" sz="1050" dirty="0"/>
          </a:p>
          <a:p>
            <a:pPr eaLnBrk="1" hangingPunct="1"/>
            <a:r>
              <a:rPr lang="fr-FR" sz="1050" b="1" dirty="0"/>
              <a:t>Pseudo-classe :</a:t>
            </a:r>
            <a:r>
              <a:rPr lang="fr-FR" sz="1050" dirty="0"/>
              <a:t> les pseudo-classes permettent de mettre en forme des parties intégrantes du DOM. Il en existe peu : </a:t>
            </a:r>
          </a:p>
          <a:p>
            <a:pPr eaLnBrk="1" hangingPunct="1"/>
            <a:r>
              <a:rPr lang="fr-FR" sz="1050" dirty="0"/>
              <a:t>	-:active (élément actif), </a:t>
            </a:r>
          </a:p>
          <a:p>
            <a:pPr eaLnBrk="1" hangingPunct="1"/>
            <a:r>
              <a:rPr lang="fr-FR" sz="1050" dirty="0"/>
              <a:t>	-:focus (élément en focus), </a:t>
            </a:r>
          </a:p>
          <a:p>
            <a:pPr eaLnBrk="1" hangingPunct="1"/>
            <a:r>
              <a:rPr lang="fr-FR" sz="1050" dirty="0"/>
              <a:t>	-:</a:t>
            </a:r>
            <a:r>
              <a:rPr lang="fr-FR" sz="1050" dirty="0" err="1"/>
              <a:t>hover</a:t>
            </a:r>
            <a:r>
              <a:rPr lang="fr-FR" sz="1050" dirty="0"/>
              <a:t> (élément survolé), </a:t>
            </a:r>
          </a:p>
          <a:p>
            <a:pPr eaLnBrk="1" hangingPunct="1"/>
            <a:r>
              <a:rPr lang="fr-FR" sz="1050" dirty="0"/>
              <a:t>	-:</a:t>
            </a:r>
            <a:r>
              <a:rPr lang="fr-FR" sz="1050" dirty="0" err="1"/>
              <a:t>link</a:t>
            </a:r>
            <a:r>
              <a:rPr lang="fr-FR" sz="1050" dirty="0"/>
              <a:t> (non visité), </a:t>
            </a:r>
          </a:p>
          <a:p>
            <a:pPr eaLnBrk="1" hangingPunct="1"/>
            <a:r>
              <a:rPr lang="fr-FR" sz="1050" dirty="0"/>
              <a:t>	-:</a:t>
            </a:r>
            <a:r>
              <a:rPr lang="fr-FR" sz="1050" dirty="0" err="1"/>
              <a:t>visited</a:t>
            </a:r>
            <a:r>
              <a:rPr lang="fr-FR" sz="1050" dirty="0"/>
              <a:t> (élément visité) , </a:t>
            </a:r>
          </a:p>
          <a:p>
            <a:pPr eaLnBrk="1" hangingPunct="1"/>
            <a:r>
              <a:rPr lang="fr-FR" sz="1050" dirty="0"/>
              <a:t>	-:first-</a:t>
            </a:r>
            <a:r>
              <a:rPr lang="fr-FR" sz="1050" dirty="0" err="1"/>
              <a:t>child</a:t>
            </a:r>
            <a:r>
              <a:rPr lang="fr-FR" sz="1050" dirty="0"/>
              <a:t> (premier élément fils), </a:t>
            </a:r>
          </a:p>
          <a:p>
            <a:pPr eaLnBrk="1" hangingPunct="1"/>
            <a:r>
              <a:rPr lang="fr-FR" sz="1050" dirty="0"/>
              <a:t>	-:</a:t>
            </a:r>
            <a:r>
              <a:rPr lang="fr-FR" sz="1050" dirty="0" err="1"/>
              <a:t>lang</a:t>
            </a:r>
            <a:r>
              <a:rPr lang="fr-FR" sz="1050" dirty="0"/>
              <a:t> (permet de spécifier une langue</a:t>
            </a:r>
          </a:p>
        </p:txBody>
      </p:sp>
    </p:spTree>
    <p:extLst>
      <p:ext uri="{BB962C8B-B14F-4D97-AF65-F5344CB8AC3E}">
        <p14:creationId xmlns:p14="http://schemas.microsoft.com/office/powerpoint/2010/main" val="120511447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266" name="Rectangle 2"/>
          <p:cNvSpPr>
            <a:spLocks noGrp="1" noRot="1" noChangeAspect="1" noChangeArrowheads="1" noTextEdit="1"/>
          </p:cNvSpPr>
          <p:nvPr>
            <p:ph type="sldImg"/>
          </p:nvPr>
        </p:nvSpPr>
        <p:spPr>
          <a:ln/>
        </p:spPr>
      </p:sp>
      <p:sp>
        <p:nvSpPr>
          <p:cNvPr id="395267" name="Rectangle 3"/>
          <p:cNvSpPr>
            <a:spLocks noGrp="1" noChangeArrowheads="1"/>
          </p:cNvSpPr>
          <p:nvPr>
            <p:ph type="body" idx="1"/>
          </p:nvPr>
        </p:nvSpPr>
        <p:spPr>
          <a:noFill/>
        </p:spPr>
        <p:txBody>
          <a:bodyPr/>
          <a:lstStyle/>
          <a:p>
            <a:pPr eaLnBrk="1" hangingPunct="1"/>
            <a:r>
              <a:rPr lang="fr-FR" sz="1050" b="1" dirty="0"/>
              <a:t>Parent-Enfant : </a:t>
            </a:r>
            <a:r>
              <a:rPr lang="fr-FR" sz="1050" dirty="0"/>
              <a:t>c'est un concept fréquent grâce auquel on lie des éléments ou des objets en programmation, par un lien de "parenté". Dans le cas qui nous intéresse cela se traduit ainsi: table </a:t>
            </a:r>
            <a:r>
              <a:rPr lang="fr-FR" sz="1050" dirty="0">
                <a:sym typeface="Wingdings" pitchFamily="2" charset="2"/>
              </a:rPr>
              <a:t> tr  td, http://giminik.developpez.com/xhtml/. On peut pousser ce raisonnement en ajoutant les notions ancêtre et frère : ancêtreparentenfant--frère</a:t>
            </a:r>
            <a:endParaRPr lang="fr-FR" sz="1050" b="1" dirty="0"/>
          </a:p>
          <a:p>
            <a:pPr eaLnBrk="1" hangingPunct="1"/>
            <a:endParaRPr lang="fr-FR" sz="1050" b="1" dirty="0"/>
          </a:p>
          <a:p>
            <a:pPr eaLnBrk="1" hangingPunct="1"/>
            <a:r>
              <a:rPr lang="fr-FR" sz="1050" b="1" dirty="0"/>
              <a:t>Héritage :</a:t>
            </a:r>
            <a:r>
              <a:rPr lang="fr-FR" sz="1050" dirty="0"/>
              <a:t> CSS utilise le système parent-enfant et donc permet l'héritage de propriétés. Une propriété héritable d'un parent (font-size par exemple) est transmise aux enfants qui n’ont pas définit la propriété ou si elle est fixée à « </a:t>
            </a:r>
            <a:r>
              <a:rPr lang="fr-FR" sz="1050" dirty="0" err="1"/>
              <a:t>inherit</a:t>
            </a:r>
            <a:r>
              <a:rPr lang="fr-FR" sz="1050" dirty="0"/>
              <a:t> ». Cela permet d'éviter de nombreuses répétitions. On peut annuler cet effet en redéfinissant une propriété dans sélecteur enfant. Les pseudo-classes sont des enfants : a:hover hérite les propriétés de a.</a:t>
            </a:r>
          </a:p>
          <a:p>
            <a:pPr eaLnBrk="1" hangingPunct="1"/>
            <a:endParaRPr lang="fr-FR" sz="1050" b="1" dirty="0"/>
          </a:p>
          <a:p>
            <a:pPr eaLnBrk="1" hangingPunct="1"/>
            <a:r>
              <a:rPr lang="fr-FR" sz="1050" b="1" dirty="0"/>
              <a:t>Imbrication des éléments :</a:t>
            </a:r>
            <a:r>
              <a:rPr lang="fr-FR" sz="1050" dirty="0"/>
              <a:t> il est possible de spécifier des instructions pour des éléments en fonction de leur hiérarchie dans la structure du document. Ainsi il n'est pas obligatoire de créer systématiquement des classes. On pourra mettre en forme un lien (a) contenu dans un paragraphe (p) de classe (.</a:t>
            </a:r>
            <a:r>
              <a:rPr lang="fr-FR" sz="1050" dirty="0" err="1"/>
              <a:t>maClasse</a:t>
            </a:r>
            <a:r>
              <a:rPr lang="fr-FR" sz="1050" dirty="0"/>
              <a:t>) de façon spécifique et différente d'un lien courant. Encore un argument pour bien structurer vos documents, avec le (X)HTML bien sûr !</a:t>
            </a:r>
          </a:p>
          <a:p>
            <a:pPr eaLnBrk="1" hangingPunct="1"/>
            <a:endParaRPr lang="fr-FR" sz="1050" dirty="0"/>
          </a:p>
          <a:p>
            <a:pPr eaLnBrk="1" hangingPunct="1"/>
            <a:r>
              <a:rPr lang="fr-FR" sz="1050" b="1" dirty="0"/>
              <a:t>Classes multiples :</a:t>
            </a:r>
            <a:r>
              <a:rPr lang="fr-FR" sz="1050" dirty="0"/>
              <a:t> il est possible de jongler avec les différents sélecteurs. On peut ainsi faire bénéficier un élément de classes différentes et lui appliquer les instructions de chacune de ces classes.</a:t>
            </a:r>
          </a:p>
        </p:txBody>
      </p:sp>
    </p:spTree>
    <p:extLst>
      <p:ext uri="{BB962C8B-B14F-4D97-AF65-F5344CB8AC3E}">
        <p14:creationId xmlns:p14="http://schemas.microsoft.com/office/powerpoint/2010/main" val="199829320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2"/>
          <p:cNvSpPr>
            <a:spLocks noGrp="1" noRot="1" noChangeAspect="1" noChangeArrowheads="1" noTextEdit="1"/>
          </p:cNvSpPr>
          <p:nvPr>
            <p:ph type="sldImg"/>
          </p:nvPr>
        </p:nvSpPr>
        <p:spPr>
          <a:ln/>
        </p:spPr>
      </p:sp>
      <p:sp>
        <p:nvSpPr>
          <p:cNvPr id="396291" name="Rectangle 3"/>
          <p:cNvSpPr>
            <a:spLocks noGrp="1" noChangeArrowheads="1"/>
          </p:cNvSpPr>
          <p:nvPr>
            <p:ph type="body" idx="1"/>
          </p:nvPr>
        </p:nvSpPr>
        <p:spPr>
          <a:noFill/>
        </p:spPr>
        <p:txBody>
          <a:bodyPr/>
          <a:lstStyle/>
          <a:p>
            <a:pPr eaLnBrk="1" hangingPunct="1"/>
            <a:r>
              <a:rPr lang="fr-FR" sz="1050" b="1" dirty="0"/>
              <a:t>Propriété spécifique :</a:t>
            </a:r>
            <a:r>
              <a:rPr lang="fr-FR" sz="1050" dirty="0"/>
              <a:t> une propriété spécifique permet d'affecter de façon précise un élément. Par exemple une bordure à gauche. Ce procédé est utile lorsque l'on souhaite affiner un rendu. On peut ainsi affecter une couleur différente à une bordure gauche (border-</a:t>
            </a:r>
            <a:r>
              <a:rPr lang="fr-FR" sz="1050" dirty="0" err="1"/>
              <a:t>left</a:t>
            </a:r>
            <a:r>
              <a:rPr lang="fr-FR" sz="1050" dirty="0"/>
              <a:t>-</a:t>
            </a:r>
            <a:r>
              <a:rPr lang="fr-FR" sz="1050" dirty="0" err="1"/>
              <a:t>color</a:t>
            </a:r>
            <a:r>
              <a:rPr lang="fr-FR" sz="1050" dirty="0"/>
              <a:t>: </a:t>
            </a:r>
            <a:r>
              <a:rPr lang="fr-FR" sz="1050" dirty="0" err="1"/>
              <a:t>silver</a:t>
            </a:r>
            <a:r>
              <a:rPr lang="fr-FR" sz="1050" dirty="0"/>
              <a:t>;) et une bordure droite (border-right-</a:t>
            </a:r>
            <a:r>
              <a:rPr lang="fr-FR" sz="1050" dirty="0" err="1"/>
              <a:t>color</a:t>
            </a:r>
            <a:r>
              <a:rPr lang="fr-FR" sz="1050" dirty="0"/>
              <a:t>: black;).</a:t>
            </a:r>
          </a:p>
          <a:p>
            <a:pPr eaLnBrk="1" hangingPunct="1"/>
            <a:endParaRPr lang="fr-FR" sz="1050" dirty="0"/>
          </a:p>
          <a:p>
            <a:pPr eaLnBrk="1" hangingPunct="1"/>
            <a:r>
              <a:rPr lang="fr-FR" sz="1050" b="1" dirty="0"/>
              <a:t>Propriété globale :</a:t>
            </a:r>
            <a:r>
              <a:rPr lang="fr-FR" sz="1050" dirty="0"/>
              <a:t> Comme pour les éléments, CSS est capable de gérer le rapport parent-enfant pour les propriétés. Ainsi une valeur affectant une propriété parente sera héritée par les enfants. border</a:t>
            </a:r>
            <a:r>
              <a:rPr lang="fr-FR" sz="1050" dirty="0">
                <a:sym typeface="Wingdings" pitchFamily="2" charset="2"/>
              </a:rPr>
              <a:t>border-top, border-</a:t>
            </a:r>
            <a:r>
              <a:rPr lang="fr-FR" sz="1050" dirty="0" err="1">
                <a:sym typeface="Wingdings" pitchFamily="2" charset="2"/>
              </a:rPr>
              <a:t>bottom</a:t>
            </a:r>
            <a:r>
              <a:rPr lang="fr-FR" sz="1050" dirty="0">
                <a:sym typeface="Wingdings" pitchFamily="2" charset="2"/>
              </a:rPr>
              <a:t>, border-</a:t>
            </a:r>
            <a:r>
              <a:rPr lang="fr-FR" sz="1050" dirty="0" err="1">
                <a:sym typeface="Wingdings" pitchFamily="2" charset="2"/>
              </a:rPr>
              <a:t>left</a:t>
            </a:r>
            <a:r>
              <a:rPr lang="fr-FR" sz="1050" dirty="0">
                <a:sym typeface="Wingdings" pitchFamily="2" charset="2"/>
              </a:rPr>
              <a:t>, border-rightborder-top-</a:t>
            </a:r>
            <a:r>
              <a:rPr lang="fr-FR" sz="1050" dirty="0" err="1">
                <a:sym typeface="Wingdings" pitchFamily="2" charset="2"/>
              </a:rPr>
              <a:t>color</a:t>
            </a:r>
            <a:r>
              <a:rPr lang="fr-FR" sz="1050" dirty="0">
                <a:sym typeface="Wingdings" pitchFamily="2" charset="2"/>
              </a:rPr>
              <a:t>, border-top-style…</a:t>
            </a:r>
          </a:p>
          <a:p>
            <a:pPr eaLnBrk="1" hangingPunct="1"/>
            <a:r>
              <a:rPr lang="fr-FR" sz="1050" dirty="0">
                <a:sym typeface="Wingdings" pitchFamily="2" charset="2"/>
              </a:rPr>
              <a:t>Pour une propriété globale l'ordre a peu d'importance :</a:t>
            </a:r>
          </a:p>
          <a:p>
            <a:pPr eaLnBrk="1" hangingPunct="1"/>
            <a:r>
              <a:rPr lang="fr-FR" sz="1050" dirty="0">
                <a:sym typeface="Wingdings" pitchFamily="2" charset="2"/>
              </a:rPr>
              <a:t>border : 1px </a:t>
            </a:r>
            <a:r>
              <a:rPr lang="fr-FR" sz="1050" dirty="0" err="1">
                <a:sym typeface="Wingdings" pitchFamily="2" charset="2"/>
              </a:rPr>
              <a:t>dotted</a:t>
            </a:r>
            <a:r>
              <a:rPr lang="fr-FR" sz="1050" dirty="0">
                <a:sym typeface="Wingdings" pitchFamily="2" charset="2"/>
              </a:rPr>
              <a:t> #e3e3e3; = border: </a:t>
            </a:r>
            <a:r>
              <a:rPr lang="fr-FR" sz="1050" dirty="0" err="1">
                <a:sym typeface="Wingdings" pitchFamily="2" charset="2"/>
              </a:rPr>
              <a:t>dotted</a:t>
            </a:r>
            <a:r>
              <a:rPr lang="fr-FR" sz="1050" dirty="0">
                <a:sym typeface="Wingdings" pitchFamily="2" charset="2"/>
              </a:rPr>
              <a:t> #e3e3e3 1px;</a:t>
            </a:r>
          </a:p>
          <a:p>
            <a:pPr eaLnBrk="1" hangingPunct="1"/>
            <a:endParaRPr lang="fr-FR" sz="1050" b="1" dirty="0">
              <a:sym typeface="Wingdings" pitchFamily="2" charset="2"/>
            </a:endParaRPr>
          </a:p>
          <a:p>
            <a:pPr eaLnBrk="1" hangingPunct="1"/>
            <a:r>
              <a:rPr lang="fr-FR" sz="1050" b="1" dirty="0">
                <a:sym typeface="Wingdings" pitchFamily="2" charset="2"/>
              </a:rPr>
              <a:t>Sauf</a:t>
            </a:r>
            <a:r>
              <a:rPr lang="fr-FR" sz="1050" dirty="0">
                <a:sym typeface="Wingdings" pitchFamily="2" charset="2"/>
              </a:rPr>
              <a:t> pour les positionnement : ils peuvent être déclarés de plusieurs façons :</a:t>
            </a:r>
          </a:p>
          <a:p>
            <a:pPr eaLnBrk="1" hangingPunct="1">
              <a:buFontTx/>
              <a:buChar char="•"/>
            </a:pPr>
            <a:r>
              <a:rPr lang="fr-FR" sz="1050" dirty="0">
                <a:sym typeface="Wingdings" pitchFamily="2" charset="2"/>
              </a:rPr>
              <a:t>1 valeur: affectée partout (top, </a:t>
            </a:r>
            <a:r>
              <a:rPr lang="fr-FR" sz="1050" dirty="0" err="1">
                <a:sym typeface="Wingdings" pitchFamily="2" charset="2"/>
              </a:rPr>
              <a:t>bottom</a:t>
            </a:r>
            <a:r>
              <a:rPr lang="fr-FR" sz="1050" dirty="0">
                <a:sym typeface="Wingdings" pitchFamily="2" charset="2"/>
              </a:rPr>
              <a:t>, </a:t>
            </a:r>
            <a:r>
              <a:rPr lang="fr-FR" sz="1050" dirty="0" err="1">
                <a:sym typeface="Wingdings" pitchFamily="2" charset="2"/>
              </a:rPr>
              <a:t>left</a:t>
            </a:r>
            <a:r>
              <a:rPr lang="fr-FR" sz="1050" dirty="0">
                <a:sym typeface="Wingdings" pitchFamily="2" charset="2"/>
              </a:rPr>
              <a:t>, right).</a:t>
            </a:r>
          </a:p>
          <a:p>
            <a:pPr eaLnBrk="1" hangingPunct="1">
              <a:buFontTx/>
              <a:buChar char="•"/>
            </a:pPr>
            <a:r>
              <a:rPr lang="fr-FR" sz="1050" dirty="0">
                <a:sym typeface="Wingdings" pitchFamily="2" charset="2"/>
              </a:rPr>
              <a:t>2 valeurs : Valeur1  top/</a:t>
            </a:r>
            <a:r>
              <a:rPr lang="fr-FR" sz="1050" dirty="0" err="1">
                <a:sym typeface="Wingdings" pitchFamily="2" charset="2"/>
              </a:rPr>
              <a:t>bottom</a:t>
            </a:r>
            <a:r>
              <a:rPr lang="fr-FR" sz="1050" dirty="0">
                <a:sym typeface="Wingdings" pitchFamily="2" charset="2"/>
              </a:rPr>
              <a:t> - Valeur2  </a:t>
            </a:r>
            <a:r>
              <a:rPr lang="fr-FR" sz="1050" dirty="0" err="1">
                <a:sym typeface="Wingdings" pitchFamily="2" charset="2"/>
              </a:rPr>
              <a:t>left</a:t>
            </a:r>
            <a:r>
              <a:rPr lang="fr-FR" sz="1050" dirty="0">
                <a:sym typeface="Wingdings" pitchFamily="2" charset="2"/>
              </a:rPr>
              <a:t>/right</a:t>
            </a:r>
          </a:p>
          <a:p>
            <a:pPr eaLnBrk="1" hangingPunct="1">
              <a:buFontTx/>
              <a:buChar char="•"/>
            </a:pPr>
            <a:r>
              <a:rPr lang="fr-FR" sz="1050" dirty="0">
                <a:sym typeface="Wingdings" pitchFamily="2" charset="2"/>
              </a:rPr>
              <a:t>3 valeurs : Valeur1  top - Valeur2  </a:t>
            </a:r>
            <a:r>
              <a:rPr lang="fr-FR" sz="1050" dirty="0" err="1">
                <a:sym typeface="Wingdings" pitchFamily="2" charset="2"/>
              </a:rPr>
              <a:t>left</a:t>
            </a:r>
            <a:r>
              <a:rPr lang="fr-FR" sz="1050" dirty="0">
                <a:sym typeface="Wingdings" pitchFamily="2" charset="2"/>
              </a:rPr>
              <a:t>/right - Valeur3  </a:t>
            </a:r>
            <a:r>
              <a:rPr lang="fr-FR" sz="1050" dirty="0" err="1">
                <a:sym typeface="Wingdings" pitchFamily="2" charset="2"/>
              </a:rPr>
              <a:t>bottom</a:t>
            </a:r>
            <a:endParaRPr lang="fr-FR" sz="1050" dirty="0">
              <a:sym typeface="Wingdings" pitchFamily="2" charset="2"/>
            </a:endParaRPr>
          </a:p>
          <a:p>
            <a:pPr eaLnBrk="1" hangingPunct="1">
              <a:buFontTx/>
              <a:buChar char="•"/>
            </a:pPr>
            <a:r>
              <a:rPr lang="fr-FR" sz="1050" dirty="0">
                <a:sym typeface="Wingdings" pitchFamily="2" charset="2"/>
              </a:rPr>
              <a:t>4 valeurs : Valeur1  top - Valeur2  right - Valeur3  </a:t>
            </a:r>
            <a:r>
              <a:rPr lang="fr-FR" sz="1050" dirty="0" err="1">
                <a:sym typeface="Wingdings" pitchFamily="2" charset="2"/>
              </a:rPr>
              <a:t>bottom</a:t>
            </a:r>
            <a:r>
              <a:rPr lang="fr-FR" sz="1050" dirty="0">
                <a:sym typeface="Wingdings" pitchFamily="2" charset="2"/>
              </a:rPr>
              <a:t> - Valeur4  </a:t>
            </a:r>
            <a:r>
              <a:rPr lang="fr-FR" sz="1050" dirty="0" err="1">
                <a:sym typeface="Wingdings" pitchFamily="2" charset="2"/>
              </a:rPr>
              <a:t>left</a:t>
            </a:r>
            <a:endParaRPr lang="fr-FR" sz="1050" dirty="0">
              <a:sym typeface="Wingdings" pitchFamily="2" charset="2"/>
            </a:endParaRPr>
          </a:p>
          <a:p>
            <a:pPr eaLnBrk="1" hangingPunct="1"/>
            <a:r>
              <a:rPr lang="fr-FR" sz="1050" dirty="0">
                <a:sym typeface="Wingdings" pitchFamily="2" charset="2"/>
              </a:rPr>
              <a:t>Les schémas sont assez logiques et simples à retenir. Les valeurs multiples sont séparées par des espaces et ne sont pas forcément du même type (statique et proportionnelle </a:t>
            </a:r>
            <a:r>
              <a:rPr lang="fr-FR" sz="1050" dirty="0" err="1">
                <a:sym typeface="Wingdings" pitchFamily="2" charset="2"/>
              </a:rPr>
              <a:t>mixables</a:t>
            </a:r>
            <a:r>
              <a:rPr lang="fr-FR" sz="1050" dirty="0">
                <a:sym typeface="Wingdings" pitchFamily="2" charset="2"/>
              </a:rPr>
              <a:t>)</a:t>
            </a:r>
          </a:p>
          <a:p>
            <a:pPr eaLnBrk="1" hangingPunct="1"/>
            <a:r>
              <a:rPr lang="fr-FR" sz="1050" b="1" dirty="0">
                <a:sym typeface="Wingdings" pitchFamily="2" charset="2"/>
              </a:rPr>
              <a:t>Ex :</a:t>
            </a:r>
            <a:r>
              <a:rPr lang="fr-FR" sz="1050" dirty="0">
                <a:sym typeface="Wingdings" pitchFamily="2" charset="2"/>
              </a:rPr>
              <a:t> </a:t>
            </a:r>
            <a:r>
              <a:rPr lang="fr-FR" sz="1050" dirty="0" err="1">
                <a:sym typeface="Wingdings" pitchFamily="2" charset="2"/>
              </a:rPr>
              <a:t>margin</a:t>
            </a:r>
            <a:r>
              <a:rPr lang="fr-FR" sz="1050" dirty="0">
                <a:sym typeface="Wingdings" pitchFamily="2" charset="2"/>
              </a:rPr>
              <a:t> : 5px 2% 2em auto;</a:t>
            </a:r>
          </a:p>
        </p:txBody>
      </p:sp>
    </p:spTree>
    <p:extLst>
      <p:ext uri="{BB962C8B-B14F-4D97-AF65-F5344CB8AC3E}">
        <p14:creationId xmlns:p14="http://schemas.microsoft.com/office/powerpoint/2010/main" val="35957527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sz="1050" dirty="0"/>
              <a:t>Les différentes propriétés-disposition</a:t>
            </a:r>
          </a:p>
          <a:p>
            <a:r>
              <a:rPr lang="fr-FR" sz="1050" b="1" dirty="0"/>
              <a:t>Positionnement absolue :</a:t>
            </a:r>
          </a:p>
          <a:p>
            <a:r>
              <a:rPr lang="fr-FR" sz="1050" dirty="0"/>
              <a:t>Il permet de se positionner par</a:t>
            </a:r>
            <a:r>
              <a:rPr lang="fr-FR" sz="1050" baseline="0" dirty="0"/>
              <a:t> rapport au premier conteneur, quel que soit le niveau généalogique où il est déclaré ex de parent de référence :body dans html</a:t>
            </a:r>
            <a:endParaRPr lang="fr-FR" sz="1050" dirty="0"/>
          </a:p>
          <a:p>
            <a:pPr defTabSz="990478">
              <a:defRPr/>
            </a:pPr>
            <a:r>
              <a:rPr lang="fr-FR" sz="1050" b="1" dirty="0"/>
              <a:t>Marges</a:t>
            </a:r>
            <a:r>
              <a:rPr lang="fr-FR" sz="1050" dirty="0"/>
              <a:t>:</a:t>
            </a:r>
          </a:p>
          <a:p>
            <a:pPr defTabSz="990478">
              <a:defRPr/>
            </a:pPr>
            <a:r>
              <a:rPr lang="fr-FR" sz="1050" baseline="0" dirty="0"/>
              <a:t>-Le </a:t>
            </a:r>
            <a:r>
              <a:rPr lang="fr-FR" sz="1050" baseline="0" dirty="0" err="1"/>
              <a:t>margin</a:t>
            </a:r>
            <a:r>
              <a:rPr lang="fr-FR" sz="1050" baseline="0" dirty="0"/>
              <a:t> : Il sert à espacer les blocs les uns par rapport aux autres, il se décompose en une super propriété et plusieurs déclinaisons telles que </a:t>
            </a:r>
            <a:r>
              <a:rPr lang="fr-FR" sz="1050" baseline="0" dirty="0" err="1"/>
              <a:t>margin</a:t>
            </a:r>
            <a:r>
              <a:rPr lang="fr-FR" sz="1050" baseline="0" dirty="0"/>
              <a:t>-</a:t>
            </a:r>
            <a:r>
              <a:rPr lang="fr-FR" sz="1050" baseline="0" dirty="0" err="1"/>
              <a:t>left</a:t>
            </a:r>
            <a:r>
              <a:rPr lang="fr-FR" sz="1050" baseline="0" dirty="0"/>
              <a:t>, -right, -top, -</a:t>
            </a:r>
            <a:r>
              <a:rPr lang="fr-FR" sz="1050" baseline="0" dirty="0" err="1"/>
              <a:t>bottom</a:t>
            </a:r>
            <a:r>
              <a:rPr lang="fr-FR" sz="1050" baseline="0" dirty="0"/>
              <a:t> </a:t>
            </a:r>
          </a:p>
          <a:p>
            <a:pPr defTabSz="990478">
              <a:defRPr/>
            </a:pPr>
            <a:r>
              <a:rPr lang="fr-FR" sz="1050" baseline="0" dirty="0"/>
              <a:t>     -Le </a:t>
            </a:r>
            <a:r>
              <a:rPr lang="fr-FR" sz="1050" baseline="0" dirty="0" err="1"/>
              <a:t>padding</a:t>
            </a:r>
            <a:r>
              <a:rPr lang="fr-FR" sz="1050" baseline="0" dirty="0"/>
              <a:t>, sert quant à lui a créer une marge à l’</a:t>
            </a:r>
            <a:r>
              <a:rPr lang="fr-FR" sz="1050" baseline="0" dirty="0" err="1"/>
              <a:t>interieur</a:t>
            </a:r>
            <a:r>
              <a:rPr lang="fr-FR" sz="1050" baseline="0" dirty="0"/>
              <a:t> du bloc sans décaler le début du bloc; cette propriété se décline comme </a:t>
            </a:r>
            <a:r>
              <a:rPr lang="fr-FR" sz="1050" baseline="0" dirty="0" err="1"/>
              <a:t>margin</a:t>
            </a:r>
            <a:r>
              <a:rPr lang="fr-FR" sz="1050" baseline="0" dirty="0"/>
              <a:t>, une super </a:t>
            </a:r>
            <a:r>
              <a:rPr lang="fr-FR" sz="1050" baseline="0" dirty="0" err="1"/>
              <a:t>proprieté</a:t>
            </a:r>
            <a:r>
              <a:rPr lang="fr-FR" sz="1050" baseline="0" dirty="0"/>
              <a:t> et d’autres propriétés spécifiques. Les cotés seront nommés aussi comme </a:t>
            </a:r>
            <a:r>
              <a:rPr lang="fr-FR" sz="1050" baseline="0" dirty="0" err="1"/>
              <a:t>margin</a:t>
            </a:r>
            <a:r>
              <a:rPr lang="fr-FR" sz="1050" baseline="0" dirty="0"/>
              <a:t> ex </a:t>
            </a:r>
            <a:r>
              <a:rPr lang="fr-FR" sz="1050" baseline="0" dirty="0" err="1"/>
              <a:t>padding</a:t>
            </a:r>
            <a:r>
              <a:rPr lang="fr-FR" sz="1050" baseline="0" dirty="0"/>
              <a:t>-</a:t>
            </a:r>
            <a:r>
              <a:rPr lang="fr-FR" sz="1050" baseline="0" dirty="0" err="1"/>
              <a:t>left</a:t>
            </a:r>
            <a:r>
              <a:rPr lang="fr-FR" sz="1050" baseline="0" dirty="0"/>
              <a:t>.</a:t>
            </a:r>
          </a:p>
          <a:p>
            <a:pPr defTabSz="990478">
              <a:defRPr/>
            </a:pPr>
            <a:endParaRPr lang="fr-FR" sz="1050" baseline="0" dirty="0"/>
          </a:p>
          <a:p>
            <a:pPr defTabSz="990478">
              <a:defRPr/>
            </a:pPr>
            <a:endParaRPr lang="fr-FR" sz="1050" dirty="0"/>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59</a:t>
            </a:fld>
            <a:endParaRPr lang="fr-FR"/>
          </a:p>
        </p:txBody>
      </p:sp>
    </p:spTree>
    <p:extLst>
      <p:ext uri="{BB962C8B-B14F-4D97-AF65-F5344CB8AC3E}">
        <p14:creationId xmlns:p14="http://schemas.microsoft.com/office/powerpoint/2010/main" val="298262114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sz="1050" dirty="0"/>
              <a:t>Pour permettre l’utilisation d’unités dans différents contextes,</a:t>
            </a:r>
            <a:r>
              <a:rPr lang="fr-FR" sz="1050" baseline="0" dirty="0"/>
              <a:t> le </a:t>
            </a:r>
            <a:r>
              <a:rPr lang="fr-FR" sz="1050" baseline="0" dirty="0" err="1"/>
              <a:t>css</a:t>
            </a:r>
            <a:r>
              <a:rPr lang="fr-FR" sz="1050" baseline="0" dirty="0"/>
              <a:t> connait et admet différentes unités.</a:t>
            </a:r>
          </a:p>
          <a:p>
            <a:endParaRPr lang="fr-FR" sz="1050" baseline="0" dirty="0"/>
          </a:p>
          <a:p>
            <a:r>
              <a:rPr lang="fr-FR" sz="1050" b="1" baseline="0" dirty="0"/>
              <a:t>-%</a:t>
            </a:r>
            <a:r>
              <a:rPr lang="fr-FR" sz="1050" baseline="0" dirty="0"/>
              <a:t> le pourcentage est pratique pour que les pages soient toujours adaptées au mieux quel que soit la taille d’affichage (il est important avec % de prévoir que de petits écrans pourraient avoir accès aux pages donc essayer de faire en sorte que les données contenues aient suffisamment d’espace pour être lisible, les propriétés min-</a:t>
            </a:r>
            <a:r>
              <a:rPr lang="fr-FR" sz="1050" baseline="0" dirty="0" err="1"/>
              <a:t>width</a:t>
            </a:r>
            <a:r>
              <a:rPr lang="fr-FR" sz="1050" baseline="0" dirty="0"/>
              <a:t>, min-</a:t>
            </a:r>
            <a:r>
              <a:rPr lang="fr-FR" sz="1050" baseline="0" dirty="0" err="1"/>
              <a:t>height</a:t>
            </a:r>
            <a:r>
              <a:rPr lang="fr-FR" sz="1050" baseline="0" dirty="0"/>
              <a:t>, max-</a:t>
            </a:r>
            <a:r>
              <a:rPr lang="fr-FR" sz="1050" baseline="0" dirty="0" err="1"/>
              <a:t>width</a:t>
            </a:r>
            <a:r>
              <a:rPr lang="fr-FR" sz="1050" baseline="0" dirty="0"/>
              <a:t> et max-</a:t>
            </a:r>
            <a:r>
              <a:rPr lang="fr-FR" sz="1050" baseline="0" dirty="0" err="1"/>
              <a:t>heigth</a:t>
            </a:r>
            <a:r>
              <a:rPr lang="fr-FR" sz="1050" baseline="0" dirty="0"/>
              <a:t>, permettent de faire cela)</a:t>
            </a:r>
          </a:p>
          <a:p>
            <a:endParaRPr lang="fr-FR" sz="1050" b="1" baseline="0" dirty="0"/>
          </a:p>
          <a:p>
            <a:r>
              <a:rPr lang="fr-FR" sz="1050" b="1" baseline="0" dirty="0"/>
              <a:t>-cm, mm, in, pt, pc :</a:t>
            </a:r>
            <a:r>
              <a:rPr lang="fr-FR" sz="1050" baseline="0" dirty="0"/>
              <a:t> ils sont souvent présents dans les fichiers </a:t>
            </a:r>
            <a:r>
              <a:rPr lang="fr-FR" sz="1050" baseline="0" dirty="0" err="1"/>
              <a:t>css</a:t>
            </a:r>
            <a:r>
              <a:rPr lang="fr-FR" sz="1050" baseline="0" dirty="0"/>
              <a:t> étant lié a des fichiers qui seront voués à l’impression </a:t>
            </a:r>
          </a:p>
          <a:p>
            <a:endParaRPr lang="fr-FR" sz="1050" baseline="0" dirty="0"/>
          </a:p>
          <a:p>
            <a:r>
              <a:rPr lang="fr-FR" sz="1050" baseline="0" dirty="0"/>
              <a:t> </a:t>
            </a:r>
            <a:r>
              <a:rPr lang="fr-FR" sz="1050" b="1" baseline="0" dirty="0"/>
              <a:t>-px</a:t>
            </a:r>
            <a:r>
              <a:rPr lang="fr-FR" sz="1050" b="0" baseline="0" dirty="0"/>
              <a:t>: Très souvent utilisé dans le cas de fichiers liés pour un affichage à l’écran</a:t>
            </a:r>
          </a:p>
          <a:p>
            <a:endParaRPr lang="fr-FR" sz="1050" b="1" baseline="0" dirty="0"/>
          </a:p>
          <a:p>
            <a:r>
              <a:rPr lang="fr-FR" sz="1050" b="1" baseline="0" dirty="0"/>
              <a:t>-</a:t>
            </a:r>
            <a:r>
              <a:rPr lang="fr-FR" sz="1050" b="1" baseline="0" dirty="0" err="1"/>
              <a:t>em</a:t>
            </a:r>
            <a:r>
              <a:rPr lang="fr-FR" sz="1050" b="1" baseline="0" dirty="0"/>
              <a:t> :</a:t>
            </a:r>
            <a:r>
              <a:rPr lang="fr-FR" sz="1050" b="0" baseline="0" dirty="0"/>
              <a:t> Très utilisé par les web designer pour définir des blocs avec les hauteurs nécessaires pour écrire</a:t>
            </a:r>
            <a:endParaRPr lang="fr-FR" sz="1050" b="0" dirty="0"/>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60</a:t>
            </a:fld>
            <a:endParaRPr lang="fr-FR"/>
          </a:p>
        </p:txBody>
      </p:sp>
    </p:spTree>
    <p:extLst>
      <p:ext uri="{BB962C8B-B14F-4D97-AF65-F5344CB8AC3E}">
        <p14:creationId xmlns:p14="http://schemas.microsoft.com/office/powerpoint/2010/main" val="25088870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163843"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FCD804E7-F84A-48F1-A5A9-AFCFB4F8C4B8}" type="slidenum">
              <a:rPr lang="en-JM" smtClean="0"/>
              <a:pPr>
                <a:defRPr/>
              </a:pPr>
              <a:t>6</a:t>
            </a:fld>
            <a:endParaRPr lang="en-JM"/>
          </a:p>
        </p:txBody>
      </p:sp>
    </p:spTree>
    <p:extLst>
      <p:ext uri="{BB962C8B-B14F-4D97-AF65-F5344CB8AC3E}">
        <p14:creationId xmlns:p14="http://schemas.microsoft.com/office/powerpoint/2010/main" val="390225660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sz="1050" b="1" dirty="0"/>
              <a:t>Les valeurs de propriétés :</a:t>
            </a:r>
          </a:p>
          <a:p>
            <a:r>
              <a:rPr lang="fr-FR" sz="1050" dirty="0"/>
              <a:t>Background-</a:t>
            </a:r>
            <a:r>
              <a:rPr lang="fr-FR" sz="1050" dirty="0" err="1"/>
              <a:t>repeat</a:t>
            </a:r>
            <a:r>
              <a:rPr lang="fr-FR" sz="1050" dirty="0"/>
              <a:t> :</a:t>
            </a:r>
          </a:p>
          <a:p>
            <a:r>
              <a:rPr lang="fr-FR" sz="1050" dirty="0"/>
              <a:t>	</a:t>
            </a:r>
          </a:p>
          <a:p>
            <a:r>
              <a:rPr lang="fr-FR" sz="1050" dirty="0"/>
              <a:t>	</a:t>
            </a:r>
            <a:r>
              <a:rPr lang="fr-FR" sz="1050" baseline="0" dirty="0"/>
              <a:t>  </a:t>
            </a:r>
            <a:r>
              <a:rPr lang="fr-FR" sz="1050" dirty="0" err="1"/>
              <a:t>repeat</a:t>
            </a:r>
            <a:r>
              <a:rPr lang="fr-FR" sz="1050" dirty="0"/>
              <a:t>-x;	</a:t>
            </a:r>
            <a:r>
              <a:rPr lang="fr-FR" sz="1050" baseline="0" dirty="0"/>
              <a:t>   </a:t>
            </a:r>
            <a:r>
              <a:rPr lang="fr-FR" sz="1050" dirty="0">
                <a:sym typeface="Wingdings" pitchFamily="2" charset="2"/>
              </a:rPr>
              <a:t></a:t>
            </a:r>
            <a:r>
              <a:rPr lang="fr-FR" sz="1050" dirty="0"/>
              <a:t>répétition horizontale</a:t>
            </a:r>
          </a:p>
          <a:p>
            <a:pPr defTabSz="990478">
              <a:defRPr/>
            </a:pPr>
            <a:r>
              <a:rPr lang="fr-FR" sz="1050" dirty="0"/>
              <a:t>	</a:t>
            </a:r>
            <a:r>
              <a:rPr lang="fr-FR" sz="1050" dirty="0" err="1"/>
              <a:t>repeat</a:t>
            </a:r>
            <a:r>
              <a:rPr lang="fr-FR" sz="1050" dirty="0"/>
              <a:t>-y ;	</a:t>
            </a:r>
            <a:r>
              <a:rPr lang="fr-FR" sz="1050" dirty="0">
                <a:sym typeface="Wingdings" pitchFamily="2" charset="2"/>
              </a:rPr>
              <a:t>répétition verticale</a:t>
            </a:r>
            <a:endParaRPr lang="fr-FR" sz="1050" dirty="0"/>
          </a:p>
          <a:p>
            <a:pPr defTabSz="990478">
              <a:defRPr/>
            </a:pPr>
            <a:r>
              <a:rPr lang="fr-FR" sz="1050" dirty="0"/>
              <a:t>	no-</a:t>
            </a:r>
            <a:r>
              <a:rPr lang="fr-FR" sz="1050" dirty="0" err="1"/>
              <a:t>repeat</a:t>
            </a:r>
            <a:r>
              <a:rPr lang="fr-FR" sz="1050" dirty="0"/>
              <a:t>;	</a:t>
            </a:r>
            <a:r>
              <a:rPr lang="fr-FR" sz="1050" dirty="0">
                <a:sym typeface="Wingdings" pitchFamily="2" charset="2"/>
              </a:rPr>
              <a:t>pas</a:t>
            </a:r>
            <a:r>
              <a:rPr lang="fr-FR" sz="1050" baseline="0" dirty="0">
                <a:sym typeface="Wingdings" pitchFamily="2" charset="2"/>
              </a:rPr>
              <a:t> de répétition</a:t>
            </a:r>
            <a:endParaRPr lang="fr-FR" sz="1050" dirty="0"/>
          </a:p>
          <a:p>
            <a:pPr defTabSz="990478">
              <a:defRPr/>
            </a:pPr>
            <a:r>
              <a:rPr lang="fr-FR" sz="1050" dirty="0"/>
              <a:t>	</a:t>
            </a:r>
            <a:r>
              <a:rPr lang="fr-FR" sz="1050" dirty="0" err="1"/>
              <a:t>repeat</a:t>
            </a:r>
            <a:r>
              <a:rPr lang="fr-FR" sz="1050" dirty="0"/>
              <a:t>;	</a:t>
            </a:r>
            <a:r>
              <a:rPr lang="fr-FR" sz="1050" dirty="0">
                <a:sym typeface="Wingdings" pitchFamily="2" charset="2"/>
              </a:rPr>
              <a:t>répétition horizontale</a:t>
            </a:r>
            <a:r>
              <a:rPr lang="fr-FR" sz="1050" baseline="0" dirty="0">
                <a:sym typeface="Wingdings" pitchFamily="2" charset="2"/>
              </a:rPr>
              <a:t> &amp; verticale</a:t>
            </a:r>
          </a:p>
          <a:p>
            <a:pPr defTabSz="990478">
              <a:defRPr/>
            </a:pPr>
            <a:endParaRPr lang="fr-FR" sz="1050" baseline="0" dirty="0">
              <a:sym typeface="Wingdings" pitchFamily="2" charset="2"/>
            </a:endParaRPr>
          </a:p>
          <a:p>
            <a:pPr defTabSz="990478">
              <a:defRPr/>
            </a:pPr>
            <a:r>
              <a:rPr lang="fr-FR" sz="1050" baseline="0" dirty="0" err="1">
                <a:sym typeface="Wingdings" pitchFamily="2" charset="2"/>
              </a:rPr>
              <a:t>Opacity</a:t>
            </a:r>
            <a:r>
              <a:rPr lang="fr-FR" sz="1050" baseline="0" dirty="0">
                <a:sym typeface="Wingdings" pitchFamily="2" charset="2"/>
              </a:rPr>
              <a:t> :</a:t>
            </a:r>
          </a:p>
          <a:p>
            <a:pPr defTabSz="990478">
              <a:defRPr/>
            </a:pPr>
            <a:r>
              <a:rPr lang="fr-FR" sz="1050" baseline="0" dirty="0">
                <a:sym typeface="Wingdings" pitchFamily="2" charset="2"/>
              </a:rPr>
              <a:t>	Valeur contenue entre 0 &amp; 1 </a:t>
            </a:r>
          </a:p>
          <a:p>
            <a:pPr defTabSz="990478">
              <a:defRPr/>
            </a:pPr>
            <a:r>
              <a:rPr lang="fr-FR" sz="1050" baseline="0" dirty="0">
                <a:sym typeface="Wingdings" pitchFamily="2" charset="2"/>
              </a:rPr>
              <a:t>	0 est totalement transparent</a:t>
            </a:r>
          </a:p>
          <a:p>
            <a:pPr defTabSz="990478">
              <a:defRPr/>
            </a:pPr>
            <a:r>
              <a:rPr lang="fr-FR" sz="1050" baseline="0" dirty="0">
                <a:sym typeface="Wingdings" pitchFamily="2" charset="2"/>
              </a:rPr>
              <a:t>	1 est totalement opaque</a:t>
            </a:r>
          </a:p>
          <a:p>
            <a:pPr defTabSz="990478">
              <a:defRPr/>
            </a:pPr>
            <a:r>
              <a:rPr lang="fr-FR" sz="1050" baseline="0" dirty="0">
                <a:sym typeface="Wingdings" pitchFamily="2" charset="2"/>
              </a:rPr>
              <a:t>	0.5 est entre deux</a:t>
            </a:r>
          </a:p>
          <a:p>
            <a:pPr defTabSz="990478">
              <a:defRPr/>
            </a:pPr>
            <a:endParaRPr lang="fr-FR" sz="1050" baseline="0" dirty="0">
              <a:sym typeface="Wingdings" pitchFamily="2" charset="2"/>
            </a:endParaRPr>
          </a:p>
          <a:p>
            <a:pPr defTabSz="990478">
              <a:defRPr/>
            </a:pPr>
            <a:r>
              <a:rPr lang="fr-FR" sz="1050" baseline="0" dirty="0">
                <a:sym typeface="Wingdings" pitchFamily="2" charset="2"/>
              </a:rPr>
              <a:t>Background-attachement :</a:t>
            </a:r>
          </a:p>
          <a:p>
            <a:pPr defTabSz="990478">
              <a:defRPr/>
            </a:pPr>
            <a:r>
              <a:rPr lang="fr-FR" sz="1050" baseline="0" dirty="0">
                <a:sym typeface="Wingdings" pitchFamily="2" charset="2"/>
              </a:rPr>
              <a:t>	</a:t>
            </a:r>
            <a:r>
              <a:rPr lang="fr-FR" sz="1050" baseline="0" dirty="0" err="1">
                <a:sym typeface="Wingdings" pitchFamily="2" charset="2"/>
              </a:rPr>
              <a:t>fixed</a:t>
            </a:r>
            <a:r>
              <a:rPr lang="fr-FR" sz="1050" baseline="0" dirty="0">
                <a:sym typeface="Wingdings" pitchFamily="2" charset="2"/>
              </a:rPr>
              <a:t> ; L’arrière plan ne défilera pas</a:t>
            </a:r>
          </a:p>
          <a:p>
            <a:pPr defTabSz="990478">
              <a:defRPr/>
            </a:pPr>
            <a:r>
              <a:rPr lang="fr-FR" sz="1050" baseline="0" dirty="0">
                <a:sym typeface="Wingdings" pitchFamily="2" charset="2"/>
              </a:rPr>
              <a:t>	scroll ; valeur par défaut l’arrière plan défilera avec la page</a:t>
            </a:r>
          </a:p>
          <a:p>
            <a:pPr defTabSz="990478">
              <a:defRPr/>
            </a:pPr>
            <a:r>
              <a:rPr lang="fr-FR" sz="1050" baseline="0" dirty="0">
                <a:sym typeface="Wingdings" pitchFamily="2" charset="2"/>
              </a:rPr>
              <a:t> </a:t>
            </a:r>
            <a:endParaRPr lang="fr-FR" sz="1050" dirty="0"/>
          </a:p>
          <a:p>
            <a:pPr defTabSz="990478">
              <a:defRPr/>
            </a:pPr>
            <a:endParaRPr lang="fr-FR" sz="1050" dirty="0"/>
          </a:p>
          <a:p>
            <a:endParaRPr lang="fr-FR" sz="1050" dirty="0"/>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61</a:t>
            </a:fld>
            <a:endParaRPr lang="fr-FR"/>
          </a:p>
        </p:txBody>
      </p:sp>
    </p:spTree>
    <p:extLst>
      <p:ext uri="{BB962C8B-B14F-4D97-AF65-F5344CB8AC3E}">
        <p14:creationId xmlns:p14="http://schemas.microsoft.com/office/powerpoint/2010/main" val="255846846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sz="1050" b="1" dirty="0"/>
              <a:t>Les valeurs de propriétés :</a:t>
            </a:r>
          </a:p>
          <a:p>
            <a:r>
              <a:rPr lang="fr-FR" sz="1050" dirty="0"/>
              <a:t>Background-</a:t>
            </a:r>
            <a:r>
              <a:rPr lang="fr-FR" sz="1050" dirty="0" err="1"/>
              <a:t>repeat</a:t>
            </a:r>
            <a:r>
              <a:rPr lang="fr-FR" sz="1050" dirty="0"/>
              <a:t> :</a:t>
            </a:r>
          </a:p>
          <a:p>
            <a:r>
              <a:rPr lang="fr-FR" sz="1050" dirty="0"/>
              <a:t>	</a:t>
            </a:r>
          </a:p>
          <a:p>
            <a:r>
              <a:rPr lang="fr-FR" sz="1050" dirty="0"/>
              <a:t>	</a:t>
            </a:r>
            <a:r>
              <a:rPr lang="fr-FR" sz="1050" baseline="0" dirty="0"/>
              <a:t>  </a:t>
            </a:r>
            <a:r>
              <a:rPr lang="fr-FR" sz="1050" dirty="0" err="1"/>
              <a:t>repeat</a:t>
            </a:r>
            <a:r>
              <a:rPr lang="fr-FR" sz="1050" dirty="0"/>
              <a:t>-x;	</a:t>
            </a:r>
            <a:r>
              <a:rPr lang="fr-FR" sz="1050" baseline="0" dirty="0"/>
              <a:t>   </a:t>
            </a:r>
            <a:r>
              <a:rPr lang="fr-FR" sz="1050" dirty="0">
                <a:sym typeface="Wingdings" pitchFamily="2" charset="2"/>
              </a:rPr>
              <a:t></a:t>
            </a:r>
            <a:r>
              <a:rPr lang="fr-FR" sz="1050" dirty="0"/>
              <a:t>répétition horizontale</a:t>
            </a:r>
          </a:p>
          <a:p>
            <a:pPr defTabSz="990478">
              <a:defRPr/>
            </a:pPr>
            <a:r>
              <a:rPr lang="fr-FR" sz="1050" dirty="0"/>
              <a:t>	</a:t>
            </a:r>
            <a:r>
              <a:rPr lang="fr-FR" sz="1050" dirty="0" err="1"/>
              <a:t>repeat</a:t>
            </a:r>
            <a:r>
              <a:rPr lang="fr-FR" sz="1050" dirty="0"/>
              <a:t>-y ;	</a:t>
            </a:r>
            <a:r>
              <a:rPr lang="fr-FR" sz="1050" dirty="0">
                <a:sym typeface="Wingdings" pitchFamily="2" charset="2"/>
              </a:rPr>
              <a:t>répétition verticale</a:t>
            </a:r>
            <a:endParaRPr lang="fr-FR" sz="1050" dirty="0"/>
          </a:p>
          <a:p>
            <a:pPr defTabSz="990478">
              <a:defRPr/>
            </a:pPr>
            <a:r>
              <a:rPr lang="fr-FR" sz="1050" dirty="0"/>
              <a:t>	no-</a:t>
            </a:r>
            <a:r>
              <a:rPr lang="fr-FR" sz="1050" dirty="0" err="1"/>
              <a:t>repeat</a:t>
            </a:r>
            <a:r>
              <a:rPr lang="fr-FR" sz="1050" dirty="0"/>
              <a:t>;	</a:t>
            </a:r>
            <a:r>
              <a:rPr lang="fr-FR" sz="1050" dirty="0">
                <a:sym typeface="Wingdings" pitchFamily="2" charset="2"/>
              </a:rPr>
              <a:t>pas</a:t>
            </a:r>
            <a:r>
              <a:rPr lang="fr-FR" sz="1050" baseline="0" dirty="0">
                <a:sym typeface="Wingdings" pitchFamily="2" charset="2"/>
              </a:rPr>
              <a:t> de répétition</a:t>
            </a:r>
            <a:endParaRPr lang="fr-FR" sz="1050" dirty="0"/>
          </a:p>
          <a:p>
            <a:pPr defTabSz="990478">
              <a:defRPr/>
            </a:pPr>
            <a:r>
              <a:rPr lang="fr-FR" sz="1050" dirty="0"/>
              <a:t>	</a:t>
            </a:r>
            <a:r>
              <a:rPr lang="fr-FR" sz="1050" dirty="0" err="1"/>
              <a:t>repeat</a:t>
            </a:r>
            <a:r>
              <a:rPr lang="fr-FR" sz="1050" dirty="0"/>
              <a:t>;	</a:t>
            </a:r>
            <a:r>
              <a:rPr lang="fr-FR" sz="1050" dirty="0">
                <a:sym typeface="Wingdings" pitchFamily="2" charset="2"/>
              </a:rPr>
              <a:t>répétition horizontale</a:t>
            </a:r>
            <a:r>
              <a:rPr lang="fr-FR" sz="1050" baseline="0" dirty="0">
                <a:sym typeface="Wingdings" pitchFamily="2" charset="2"/>
              </a:rPr>
              <a:t> &amp; verticale</a:t>
            </a:r>
          </a:p>
          <a:p>
            <a:pPr defTabSz="990478">
              <a:defRPr/>
            </a:pPr>
            <a:endParaRPr lang="fr-FR" sz="1050" baseline="0" dirty="0">
              <a:sym typeface="Wingdings" pitchFamily="2" charset="2"/>
            </a:endParaRPr>
          </a:p>
          <a:p>
            <a:pPr defTabSz="990478">
              <a:defRPr/>
            </a:pPr>
            <a:r>
              <a:rPr lang="fr-FR" sz="1050" baseline="0" dirty="0" err="1">
                <a:sym typeface="Wingdings" pitchFamily="2" charset="2"/>
              </a:rPr>
              <a:t>Opacity</a:t>
            </a:r>
            <a:r>
              <a:rPr lang="fr-FR" sz="1050" baseline="0" dirty="0">
                <a:sym typeface="Wingdings" pitchFamily="2" charset="2"/>
              </a:rPr>
              <a:t> :</a:t>
            </a:r>
          </a:p>
          <a:p>
            <a:pPr defTabSz="990478">
              <a:defRPr/>
            </a:pPr>
            <a:r>
              <a:rPr lang="fr-FR" sz="1050" baseline="0" dirty="0">
                <a:sym typeface="Wingdings" pitchFamily="2" charset="2"/>
              </a:rPr>
              <a:t>	Valeur contenue entre 0 &amp; 1 </a:t>
            </a:r>
          </a:p>
          <a:p>
            <a:pPr defTabSz="990478">
              <a:defRPr/>
            </a:pPr>
            <a:r>
              <a:rPr lang="fr-FR" sz="1050" baseline="0" dirty="0">
                <a:sym typeface="Wingdings" pitchFamily="2" charset="2"/>
              </a:rPr>
              <a:t>	0 est totalement transparent</a:t>
            </a:r>
          </a:p>
          <a:p>
            <a:pPr defTabSz="990478">
              <a:defRPr/>
            </a:pPr>
            <a:r>
              <a:rPr lang="fr-FR" sz="1050" baseline="0" dirty="0">
                <a:sym typeface="Wingdings" pitchFamily="2" charset="2"/>
              </a:rPr>
              <a:t>	1 est totalement opaque</a:t>
            </a:r>
          </a:p>
          <a:p>
            <a:pPr defTabSz="990478">
              <a:defRPr/>
            </a:pPr>
            <a:r>
              <a:rPr lang="fr-FR" sz="1050" baseline="0" dirty="0">
                <a:sym typeface="Wingdings" pitchFamily="2" charset="2"/>
              </a:rPr>
              <a:t>	0.5 est entre deux</a:t>
            </a:r>
          </a:p>
          <a:p>
            <a:pPr defTabSz="990478">
              <a:defRPr/>
            </a:pPr>
            <a:endParaRPr lang="fr-FR" sz="1050" baseline="0" dirty="0">
              <a:sym typeface="Wingdings" pitchFamily="2" charset="2"/>
            </a:endParaRPr>
          </a:p>
          <a:p>
            <a:pPr defTabSz="990478">
              <a:defRPr/>
            </a:pPr>
            <a:r>
              <a:rPr lang="fr-FR" sz="1050" baseline="0" dirty="0">
                <a:sym typeface="Wingdings" pitchFamily="2" charset="2"/>
              </a:rPr>
              <a:t>Background-attachement :</a:t>
            </a:r>
          </a:p>
          <a:p>
            <a:pPr defTabSz="990478">
              <a:defRPr/>
            </a:pPr>
            <a:r>
              <a:rPr lang="fr-FR" sz="1050" baseline="0" dirty="0">
                <a:sym typeface="Wingdings" pitchFamily="2" charset="2"/>
              </a:rPr>
              <a:t>	</a:t>
            </a:r>
            <a:r>
              <a:rPr lang="fr-FR" sz="1050" baseline="0" dirty="0" err="1">
                <a:sym typeface="Wingdings" pitchFamily="2" charset="2"/>
              </a:rPr>
              <a:t>fixed</a:t>
            </a:r>
            <a:r>
              <a:rPr lang="fr-FR" sz="1050" baseline="0" dirty="0">
                <a:sym typeface="Wingdings" pitchFamily="2" charset="2"/>
              </a:rPr>
              <a:t> ; L’arrière plan ne défilera pas</a:t>
            </a:r>
          </a:p>
          <a:p>
            <a:pPr defTabSz="990478">
              <a:defRPr/>
            </a:pPr>
            <a:r>
              <a:rPr lang="fr-FR" sz="1050" baseline="0" dirty="0">
                <a:sym typeface="Wingdings" pitchFamily="2" charset="2"/>
              </a:rPr>
              <a:t>	scroll ; valeur par défaut l’arrière plan défilera avec la page</a:t>
            </a:r>
          </a:p>
          <a:p>
            <a:pPr defTabSz="990478">
              <a:defRPr/>
            </a:pPr>
            <a:r>
              <a:rPr lang="fr-FR" sz="1050" baseline="0" dirty="0">
                <a:sym typeface="Wingdings" pitchFamily="2" charset="2"/>
              </a:rPr>
              <a:t> </a:t>
            </a:r>
            <a:endParaRPr lang="fr-FR" sz="1050" dirty="0"/>
          </a:p>
          <a:p>
            <a:pPr defTabSz="990478">
              <a:defRPr/>
            </a:pPr>
            <a:endParaRPr lang="fr-FR" sz="1050" dirty="0"/>
          </a:p>
          <a:p>
            <a:endParaRPr lang="fr-FR" sz="1050" dirty="0"/>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62</a:t>
            </a:fld>
            <a:endParaRPr lang="fr-FR"/>
          </a:p>
        </p:txBody>
      </p:sp>
    </p:spTree>
    <p:extLst>
      <p:ext uri="{BB962C8B-B14F-4D97-AF65-F5344CB8AC3E}">
        <p14:creationId xmlns:p14="http://schemas.microsoft.com/office/powerpoint/2010/main" val="428737164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92500" lnSpcReduction="20000"/>
          </a:bodyPr>
          <a:lstStyle/>
          <a:p>
            <a:r>
              <a:rPr lang="fr-FR" dirty="0"/>
              <a:t>&lt;!DOCTYPE html&gt;</a:t>
            </a:r>
          </a:p>
          <a:p>
            <a:r>
              <a:rPr lang="fr-FR" dirty="0"/>
              <a:t>&lt;html&gt;</a:t>
            </a:r>
          </a:p>
          <a:p>
            <a:r>
              <a:rPr lang="fr-FR" dirty="0"/>
              <a:t>&lt;</a:t>
            </a:r>
            <a:r>
              <a:rPr lang="fr-FR" dirty="0" err="1"/>
              <a:t>head</a:t>
            </a:r>
            <a:r>
              <a:rPr lang="fr-FR" dirty="0"/>
              <a:t>&gt;</a:t>
            </a:r>
          </a:p>
          <a:p>
            <a:r>
              <a:rPr lang="fr-FR" dirty="0"/>
              <a:t>&lt;style&gt; </a:t>
            </a:r>
          </a:p>
          <a:p>
            <a:r>
              <a:rPr lang="fr-FR" dirty="0" err="1"/>
              <a:t>div</a:t>
            </a:r>
            <a:r>
              <a:rPr lang="fr-FR" dirty="0"/>
              <a:t> {</a:t>
            </a:r>
          </a:p>
          <a:p>
            <a:r>
              <a:rPr lang="fr-FR" dirty="0"/>
              <a:t>    </a:t>
            </a:r>
            <a:r>
              <a:rPr lang="fr-FR" dirty="0" err="1"/>
              <a:t>width</a:t>
            </a:r>
            <a:r>
              <a:rPr lang="fr-FR" dirty="0"/>
              <a:t>: 300px;</a:t>
            </a:r>
          </a:p>
          <a:p>
            <a:r>
              <a:rPr lang="fr-FR" dirty="0"/>
              <a:t>   	</a:t>
            </a:r>
            <a:r>
              <a:rPr lang="fr-FR" dirty="0" err="1"/>
              <a:t>text-align:center</a:t>
            </a:r>
            <a:r>
              <a:rPr lang="fr-FR" dirty="0"/>
              <a:t>;	</a:t>
            </a:r>
          </a:p>
          <a:p>
            <a:r>
              <a:rPr lang="fr-FR" dirty="0"/>
              <a:t>    </a:t>
            </a:r>
            <a:r>
              <a:rPr lang="fr-FR" dirty="0" err="1"/>
              <a:t>padding</a:t>
            </a:r>
            <a:r>
              <a:rPr lang="fr-FR" dirty="0"/>
              <a:t>:15px;</a:t>
            </a:r>
          </a:p>
          <a:p>
            <a:r>
              <a:rPr lang="fr-FR" dirty="0"/>
              <a:t>    </a:t>
            </a:r>
            <a:r>
              <a:rPr lang="fr-FR" dirty="0" err="1"/>
              <a:t>color:black</a:t>
            </a:r>
            <a:r>
              <a:rPr lang="fr-FR" dirty="0"/>
              <a:t>;</a:t>
            </a:r>
          </a:p>
          <a:p>
            <a:r>
              <a:rPr lang="fr-FR" dirty="0"/>
              <a:t>    background-</a:t>
            </a:r>
            <a:r>
              <a:rPr lang="fr-FR" dirty="0" err="1"/>
              <a:t>color</a:t>
            </a:r>
            <a:r>
              <a:rPr lang="fr-FR" dirty="0"/>
              <a:t>: </a:t>
            </a:r>
            <a:r>
              <a:rPr lang="fr-FR" dirty="0" err="1"/>
              <a:t>rgba</a:t>
            </a:r>
            <a:r>
              <a:rPr lang="fr-FR" dirty="0"/>
              <a:t>(123,123,123,0.2);</a:t>
            </a:r>
          </a:p>
          <a:p>
            <a:r>
              <a:rPr lang="fr-FR" dirty="0"/>
              <a:t>    box-</a:t>
            </a:r>
            <a:r>
              <a:rPr lang="fr-FR" dirty="0" err="1"/>
              <a:t>shadow</a:t>
            </a:r>
            <a:r>
              <a:rPr lang="fr-FR" dirty="0"/>
              <a:t>: 10px </a:t>
            </a:r>
            <a:r>
              <a:rPr lang="fr-FR" dirty="0" err="1"/>
              <a:t>10px</a:t>
            </a:r>
            <a:r>
              <a:rPr lang="fr-FR" dirty="0"/>
              <a:t> 25px GREY;</a:t>
            </a:r>
          </a:p>
          <a:p>
            <a:r>
              <a:rPr lang="fr-FR" dirty="0"/>
              <a:t>    border-radius:15px;</a:t>
            </a:r>
          </a:p>
          <a:p>
            <a:r>
              <a:rPr lang="fr-FR" dirty="0"/>
              <a:t>    border:3px </a:t>
            </a:r>
            <a:r>
              <a:rPr lang="fr-FR" dirty="0" err="1"/>
              <a:t>solid</a:t>
            </a:r>
            <a:r>
              <a:rPr lang="fr-FR" dirty="0"/>
              <a:t>  </a:t>
            </a:r>
            <a:r>
              <a:rPr lang="fr-FR" dirty="0" err="1"/>
              <a:t>rgba</a:t>
            </a:r>
            <a:r>
              <a:rPr lang="fr-FR" dirty="0"/>
              <a:t>(0,0,0,0.2);;</a:t>
            </a:r>
          </a:p>
          <a:p>
            <a:r>
              <a:rPr lang="fr-FR" dirty="0"/>
              <a:t>    </a:t>
            </a:r>
            <a:r>
              <a:rPr lang="fr-FR" dirty="0" err="1"/>
              <a:t>margin</a:t>
            </a:r>
            <a:r>
              <a:rPr lang="fr-FR" dirty="0"/>
              <a:t>-</a:t>
            </a:r>
            <a:r>
              <a:rPr lang="fr-FR" dirty="0" err="1"/>
              <a:t>bottom</a:t>
            </a:r>
            <a:r>
              <a:rPr lang="fr-FR" dirty="0"/>
              <a:t>:15px;</a:t>
            </a:r>
          </a:p>
          <a:p>
            <a:r>
              <a:rPr lang="fr-FR" dirty="0"/>
              <a:t> }</a:t>
            </a:r>
          </a:p>
          <a:p>
            <a:r>
              <a:rPr lang="fr-FR" dirty="0"/>
              <a:t>    </a:t>
            </a:r>
          </a:p>
          <a:p>
            <a:r>
              <a:rPr lang="fr-FR" dirty="0"/>
              <a:t>&lt;/style&gt;</a:t>
            </a:r>
          </a:p>
          <a:p>
            <a:r>
              <a:rPr lang="fr-FR" dirty="0"/>
              <a:t>&lt;/</a:t>
            </a:r>
            <a:r>
              <a:rPr lang="fr-FR" dirty="0" err="1"/>
              <a:t>head</a:t>
            </a:r>
            <a:r>
              <a:rPr lang="fr-FR" dirty="0"/>
              <a:t>&gt;</a:t>
            </a:r>
          </a:p>
          <a:p>
            <a:r>
              <a:rPr lang="fr-FR" dirty="0"/>
              <a:t>&lt;body&gt;</a:t>
            </a:r>
          </a:p>
          <a:p>
            <a:r>
              <a:rPr lang="fr-FR" dirty="0"/>
              <a:t>&lt;h1&gt;The </a:t>
            </a:r>
            <a:r>
              <a:rPr lang="fr-FR" dirty="0" err="1"/>
              <a:t>opacity</a:t>
            </a:r>
            <a:r>
              <a:rPr lang="fr-FR" dirty="0"/>
              <a:t> </a:t>
            </a:r>
            <a:r>
              <a:rPr lang="fr-FR" dirty="0" err="1"/>
              <a:t>Property</a:t>
            </a:r>
            <a:r>
              <a:rPr lang="fr-FR" dirty="0"/>
              <a:t>&lt;/h1&gt;</a:t>
            </a:r>
          </a:p>
          <a:p>
            <a:endParaRPr lang="fr-FR" dirty="0"/>
          </a:p>
          <a:p>
            <a:r>
              <a:rPr lang="fr-FR" dirty="0"/>
              <a:t>&lt;</a:t>
            </a:r>
            <a:r>
              <a:rPr lang="fr-FR" dirty="0" err="1"/>
              <a:t>div</a:t>
            </a:r>
            <a:r>
              <a:rPr lang="fr-FR" dirty="0"/>
              <a:t> id="a"&gt;The </a:t>
            </a:r>
            <a:r>
              <a:rPr lang="fr-FR" dirty="0" err="1"/>
              <a:t>following</a:t>
            </a:r>
            <a:r>
              <a:rPr lang="fr-FR" dirty="0"/>
              <a:t> </a:t>
            </a:r>
            <a:r>
              <a:rPr lang="fr-FR" dirty="0" err="1"/>
              <a:t>div</a:t>
            </a:r>
            <a:r>
              <a:rPr lang="fr-FR" dirty="0"/>
              <a:t> </a:t>
            </a:r>
            <a:r>
              <a:rPr lang="fr-FR" dirty="0" err="1"/>
              <a:t>element's</a:t>
            </a:r>
            <a:r>
              <a:rPr lang="fr-FR" dirty="0"/>
              <a:t> </a:t>
            </a:r>
            <a:r>
              <a:rPr lang="fr-FR" dirty="0" err="1"/>
              <a:t>opacity</a:t>
            </a:r>
            <a:r>
              <a:rPr lang="fr-FR" dirty="0"/>
              <a:t> </a:t>
            </a:r>
            <a:r>
              <a:rPr lang="fr-FR" dirty="0" err="1"/>
              <a:t>is</a:t>
            </a:r>
            <a:r>
              <a:rPr lang="fr-FR" dirty="0"/>
              <a:t> 0.5. Note </a:t>
            </a:r>
            <a:r>
              <a:rPr lang="fr-FR" dirty="0" err="1"/>
              <a:t>that</a:t>
            </a:r>
            <a:r>
              <a:rPr lang="fr-FR" dirty="0"/>
              <a:t> </a:t>
            </a:r>
            <a:r>
              <a:rPr lang="fr-FR" dirty="0" err="1"/>
              <a:t>both</a:t>
            </a:r>
            <a:r>
              <a:rPr lang="fr-FR" dirty="0"/>
              <a:t> the </a:t>
            </a:r>
            <a:r>
              <a:rPr lang="fr-FR" dirty="0" err="1"/>
              <a:t>text</a:t>
            </a:r>
            <a:r>
              <a:rPr lang="fr-FR" dirty="0"/>
              <a:t> and the background-</a:t>
            </a:r>
            <a:r>
              <a:rPr lang="fr-FR" dirty="0" err="1"/>
              <a:t>color</a:t>
            </a:r>
            <a:r>
              <a:rPr lang="fr-FR" dirty="0"/>
              <a:t> are </a:t>
            </a:r>
            <a:r>
              <a:rPr lang="fr-FR" dirty="0" err="1"/>
              <a:t>affected</a:t>
            </a:r>
            <a:r>
              <a:rPr lang="fr-FR" dirty="0"/>
              <a:t> by the </a:t>
            </a:r>
            <a:r>
              <a:rPr lang="fr-FR" dirty="0" err="1"/>
              <a:t>opacity</a:t>
            </a:r>
            <a:r>
              <a:rPr lang="fr-FR" dirty="0"/>
              <a:t> </a:t>
            </a:r>
            <a:r>
              <a:rPr lang="fr-FR" dirty="0" err="1"/>
              <a:t>level</a:t>
            </a:r>
            <a:r>
              <a:rPr lang="fr-FR" dirty="0"/>
              <a:t>:</a:t>
            </a:r>
          </a:p>
          <a:p>
            <a:endParaRPr lang="fr-FR" dirty="0"/>
          </a:p>
          <a:p>
            <a:r>
              <a:rPr lang="fr-FR" dirty="0"/>
              <a:t>&lt;</a:t>
            </a:r>
            <a:r>
              <a:rPr lang="fr-FR" dirty="0" err="1"/>
              <a:t>div</a:t>
            </a:r>
            <a:r>
              <a:rPr lang="fr-FR" dirty="0"/>
              <a:t>&gt;</a:t>
            </a:r>
            <a:r>
              <a:rPr lang="fr-FR" dirty="0" err="1"/>
              <a:t>Lorem</a:t>
            </a:r>
            <a:r>
              <a:rPr lang="fr-FR" dirty="0"/>
              <a:t> </a:t>
            </a:r>
            <a:r>
              <a:rPr lang="fr-FR" dirty="0" err="1"/>
              <a:t>ipsum</a:t>
            </a:r>
            <a:r>
              <a:rPr lang="fr-FR" dirty="0"/>
              <a:t> </a:t>
            </a:r>
            <a:r>
              <a:rPr lang="fr-FR" dirty="0" err="1"/>
              <a:t>dolor</a:t>
            </a:r>
            <a:r>
              <a:rPr lang="fr-FR" dirty="0"/>
              <a:t> </a:t>
            </a:r>
            <a:r>
              <a:rPr lang="fr-FR" dirty="0" err="1"/>
              <a:t>sit</a:t>
            </a:r>
            <a:r>
              <a:rPr lang="fr-FR" dirty="0"/>
              <a:t> &lt;/</a:t>
            </a:r>
            <a:r>
              <a:rPr lang="fr-FR" dirty="0" err="1"/>
              <a:t>div</a:t>
            </a:r>
            <a:r>
              <a:rPr lang="fr-FR" dirty="0"/>
              <a:t>&gt;&lt;</a:t>
            </a:r>
            <a:r>
              <a:rPr lang="fr-FR" dirty="0" err="1"/>
              <a:t>div</a:t>
            </a:r>
            <a:r>
              <a:rPr lang="fr-FR" dirty="0"/>
              <a:t> id="b"&gt;</a:t>
            </a:r>
            <a:r>
              <a:rPr lang="fr-FR" dirty="0" err="1"/>
              <a:t>amet</a:t>
            </a:r>
            <a:r>
              <a:rPr lang="fr-FR" dirty="0"/>
              <a:t>, &lt;</a:t>
            </a:r>
            <a:r>
              <a:rPr lang="fr-FR" dirty="0" err="1"/>
              <a:t>div</a:t>
            </a:r>
            <a:r>
              <a:rPr lang="fr-FR" dirty="0"/>
              <a:t>&gt;</a:t>
            </a:r>
            <a:r>
              <a:rPr lang="fr-FR" dirty="0" err="1"/>
              <a:t>consectetur</a:t>
            </a:r>
            <a:r>
              <a:rPr lang="fr-FR" dirty="0"/>
              <a:t> </a:t>
            </a:r>
            <a:r>
              <a:rPr lang="fr-FR" dirty="0" err="1"/>
              <a:t>adipiscing</a:t>
            </a:r>
            <a:r>
              <a:rPr lang="fr-FR" dirty="0"/>
              <a:t>&lt;/</a:t>
            </a:r>
            <a:r>
              <a:rPr lang="fr-FR" dirty="0" err="1"/>
              <a:t>div</a:t>
            </a:r>
            <a:r>
              <a:rPr lang="fr-FR" dirty="0"/>
              <a:t>&gt; </a:t>
            </a:r>
            <a:r>
              <a:rPr lang="fr-FR" dirty="0" err="1"/>
              <a:t>elit</a:t>
            </a:r>
            <a:r>
              <a:rPr lang="fr-FR" dirty="0"/>
              <a:t>. </a:t>
            </a:r>
            <a:r>
              <a:rPr lang="fr-FR" dirty="0" err="1"/>
              <a:t>Etiam</a:t>
            </a:r>
            <a:r>
              <a:rPr lang="fr-FR" dirty="0"/>
              <a:t> semper diam </a:t>
            </a:r>
            <a:r>
              <a:rPr lang="fr-FR" dirty="0" err="1"/>
              <a:t>at</a:t>
            </a:r>
            <a:r>
              <a:rPr lang="fr-FR" dirty="0"/>
              <a:t> erat </a:t>
            </a:r>
            <a:r>
              <a:rPr lang="fr-FR" dirty="0" err="1"/>
              <a:t>pulvinar</a:t>
            </a:r>
            <a:r>
              <a:rPr lang="fr-FR" dirty="0"/>
              <a:t>, </a:t>
            </a:r>
            <a:r>
              <a:rPr lang="fr-FR" dirty="0" err="1"/>
              <a:t>at</a:t>
            </a:r>
            <a:r>
              <a:rPr lang="fr-FR" dirty="0"/>
              <a:t> </a:t>
            </a:r>
            <a:r>
              <a:rPr lang="fr-FR" dirty="0" err="1"/>
              <a:t>pulvinar</a:t>
            </a:r>
            <a:r>
              <a:rPr lang="fr-FR" dirty="0"/>
              <a:t> </a:t>
            </a:r>
            <a:r>
              <a:rPr lang="fr-FR" dirty="0" err="1"/>
              <a:t>felis</a:t>
            </a:r>
            <a:r>
              <a:rPr lang="fr-FR" dirty="0"/>
              <a:t> </a:t>
            </a:r>
            <a:r>
              <a:rPr lang="fr-FR" dirty="0" err="1"/>
              <a:t>blandit</a:t>
            </a:r>
            <a:r>
              <a:rPr lang="fr-FR" dirty="0"/>
              <a:t>...&lt;/</a:t>
            </a:r>
            <a:r>
              <a:rPr lang="fr-FR" dirty="0" err="1"/>
              <a:t>div</a:t>
            </a:r>
            <a:r>
              <a:rPr lang="fr-FR" dirty="0"/>
              <a:t>&gt;&lt;/</a:t>
            </a:r>
            <a:r>
              <a:rPr lang="fr-FR" dirty="0" err="1"/>
              <a:t>div</a:t>
            </a:r>
            <a:r>
              <a:rPr lang="fr-FR" dirty="0"/>
              <a:t>&gt;</a:t>
            </a:r>
          </a:p>
          <a:p>
            <a:endParaRPr lang="fr-FR" dirty="0"/>
          </a:p>
          <a:p>
            <a:r>
              <a:rPr lang="fr-FR" dirty="0"/>
              <a:t>&lt;/body&gt;</a:t>
            </a:r>
          </a:p>
          <a:p>
            <a:r>
              <a:rPr lang="fr-FR" dirty="0"/>
              <a:t>&lt;/html&gt;</a:t>
            </a:r>
          </a:p>
          <a:p>
            <a:endParaRPr lang="fr-FR" dirty="0"/>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63</a:t>
            </a:fld>
            <a:endParaRPr lang="fr-FR"/>
          </a:p>
        </p:txBody>
      </p:sp>
    </p:spTree>
    <p:extLst>
      <p:ext uri="{BB962C8B-B14F-4D97-AF65-F5344CB8AC3E}">
        <p14:creationId xmlns:p14="http://schemas.microsoft.com/office/powerpoint/2010/main" val="404598673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sz="1050" b="1" dirty="0"/>
              <a:t>Les propriétés de texte:</a:t>
            </a:r>
          </a:p>
          <a:p>
            <a:r>
              <a:rPr lang="fr-FR" sz="1050" b="1" dirty="0" err="1"/>
              <a:t>text</a:t>
            </a:r>
            <a:r>
              <a:rPr lang="fr-FR" sz="1050" b="1" dirty="0"/>
              <a:t>-</a:t>
            </a:r>
            <a:r>
              <a:rPr lang="fr-FR" sz="1050" b="1" dirty="0" err="1"/>
              <a:t>align</a:t>
            </a:r>
            <a:r>
              <a:rPr lang="fr-FR" sz="1050" b="1" dirty="0"/>
              <a:t> </a:t>
            </a:r>
            <a:r>
              <a:rPr lang="fr-FR" sz="1050" dirty="0"/>
              <a:t>: </a:t>
            </a:r>
            <a:r>
              <a:rPr lang="fr-FR" sz="1050" i="1" dirty="0"/>
              <a:t>value</a:t>
            </a:r>
            <a:r>
              <a:rPr lang="fr-FR" sz="1050" dirty="0"/>
              <a:t> ;</a:t>
            </a:r>
          </a:p>
          <a:p>
            <a:r>
              <a:rPr lang="fr-FR" sz="1050" dirty="0"/>
              <a:t>	</a:t>
            </a:r>
            <a:r>
              <a:rPr lang="fr-FR" sz="1050" dirty="0" err="1"/>
              <a:t>rignt</a:t>
            </a:r>
            <a:r>
              <a:rPr lang="fr-FR" sz="1050" baseline="0" dirty="0"/>
              <a:t> 	</a:t>
            </a:r>
            <a:r>
              <a:rPr lang="fr-FR" sz="1050" baseline="0" dirty="0">
                <a:sym typeface="Wingdings" pitchFamily="2" charset="2"/>
              </a:rPr>
              <a:t>alignement à droite</a:t>
            </a:r>
          </a:p>
          <a:p>
            <a:r>
              <a:rPr lang="fr-FR" sz="1050" baseline="0" dirty="0">
                <a:sym typeface="Wingdings" pitchFamily="2" charset="2"/>
              </a:rPr>
              <a:t>	</a:t>
            </a:r>
            <a:r>
              <a:rPr lang="fr-FR" sz="1050" baseline="0" dirty="0" err="1">
                <a:sym typeface="Wingdings" pitchFamily="2" charset="2"/>
              </a:rPr>
              <a:t>left</a:t>
            </a:r>
            <a:r>
              <a:rPr lang="fr-FR" sz="1050" baseline="0" dirty="0">
                <a:sym typeface="Wingdings" pitchFamily="2" charset="2"/>
              </a:rPr>
              <a:t>	alignement à gauche (valeur initiale)</a:t>
            </a:r>
          </a:p>
          <a:p>
            <a:r>
              <a:rPr lang="fr-FR" sz="1050" dirty="0"/>
              <a:t>	center	</a:t>
            </a:r>
            <a:r>
              <a:rPr lang="fr-FR" sz="1050" dirty="0">
                <a:sym typeface="Wingdings" pitchFamily="2" charset="2"/>
              </a:rPr>
              <a:t>centrer</a:t>
            </a:r>
          </a:p>
          <a:p>
            <a:r>
              <a:rPr lang="fr-FR" sz="1050" dirty="0">
                <a:sym typeface="Wingdings" pitchFamily="2" charset="2"/>
              </a:rPr>
              <a:t>	</a:t>
            </a:r>
            <a:r>
              <a:rPr lang="fr-FR" sz="1050" dirty="0" err="1">
                <a:sym typeface="Wingdings" pitchFamily="2" charset="2"/>
              </a:rPr>
              <a:t>justify</a:t>
            </a:r>
            <a:r>
              <a:rPr lang="fr-FR" sz="1050" dirty="0">
                <a:sym typeface="Wingdings" pitchFamily="2" charset="2"/>
              </a:rPr>
              <a:t>	le</a:t>
            </a:r>
            <a:r>
              <a:rPr lang="fr-FR" sz="1050" baseline="0" dirty="0">
                <a:sym typeface="Wingdings" pitchFamily="2" charset="2"/>
              </a:rPr>
              <a:t> texte est étendu à l’espace qui lui est attribué</a:t>
            </a:r>
          </a:p>
          <a:p>
            <a:r>
              <a:rPr lang="fr-FR" sz="1050" baseline="0" dirty="0">
                <a:sym typeface="Wingdings" pitchFamily="2" charset="2"/>
              </a:rPr>
              <a:t>	</a:t>
            </a:r>
            <a:r>
              <a:rPr lang="fr-FR" sz="1050" baseline="0" dirty="0" err="1">
                <a:sym typeface="Wingdings" pitchFamily="2" charset="2"/>
              </a:rPr>
              <a:t>inherit</a:t>
            </a:r>
            <a:r>
              <a:rPr lang="fr-FR" sz="1050" baseline="0" dirty="0">
                <a:sym typeface="Wingdings" pitchFamily="2" charset="2"/>
              </a:rPr>
              <a:t>	héritage de la valeur de propriété du parent</a:t>
            </a:r>
            <a:endParaRPr lang="fr-FR" sz="1050" dirty="0"/>
          </a:p>
          <a:p>
            <a:r>
              <a:rPr lang="fr-FR" sz="1050" b="1" dirty="0" err="1"/>
              <a:t>text</a:t>
            </a:r>
            <a:r>
              <a:rPr lang="fr-FR" sz="1050" b="1" dirty="0"/>
              <a:t>-</a:t>
            </a:r>
            <a:r>
              <a:rPr lang="fr-FR" sz="1050" b="1" dirty="0" err="1"/>
              <a:t>shadow</a:t>
            </a:r>
            <a:r>
              <a:rPr lang="fr-FR" sz="1050" dirty="0"/>
              <a:t>: </a:t>
            </a:r>
            <a:r>
              <a:rPr lang="fr-FR" sz="1050" i="1" dirty="0"/>
              <a:t>h-</a:t>
            </a:r>
            <a:r>
              <a:rPr lang="fr-FR" sz="1050" i="1" dirty="0" err="1"/>
              <a:t>shadow</a:t>
            </a:r>
            <a:r>
              <a:rPr lang="fr-FR" sz="1050" i="1" dirty="0"/>
              <a:t> v-</a:t>
            </a:r>
            <a:r>
              <a:rPr lang="fr-FR" sz="1050" i="1" dirty="0" err="1"/>
              <a:t>shadow</a:t>
            </a:r>
            <a:r>
              <a:rPr lang="fr-FR" sz="1050" i="1" dirty="0"/>
              <a:t> </a:t>
            </a:r>
            <a:r>
              <a:rPr lang="fr-FR" sz="1050" i="1" dirty="0" err="1"/>
              <a:t>blur</a:t>
            </a:r>
            <a:r>
              <a:rPr lang="fr-FR" sz="1050" i="1" dirty="0"/>
              <a:t> </a:t>
            </a:r>
            <a:r>
              <a:rPr lang="fr-FR" sz="1050" i="1" dirty="0" err="1"/>
              <a:t>color</a:t>
            </a:r>
            <a:endParaRPr lang="fr-FR" sz="1050" dirty="0"/>
          </a:p>
          <a:p>
            <a:r>
              <a:rPr lang="fr-FR" sz="1050" dirty="0"/>
              <a:t>	h-</a:t>
            </a:r>
            <a:r>
              <a:rPr lang="fr-FR" sz="1050" dirty="0" err="1"/>
              <a:t>shadow</a:t>
            </a:r>
            <a:r>
              <a:rPr lang="fr-FR" sz="1050" dirty="0"/>
              <a:t>	</a:t>
            </a:r>
            <a:r>
              <a:rPr lang="fr-FR" sz="1050" dirty="0">
                <a:sym typeface="Wingdings" pitchFamily="2" charset="2"/>
              </a:rPr>
              <a:t>position horizontale de l’ombre (obligatoire)</a:t>
            </a:r>
          </a:p>
          <a:p>
            <a:r>
              <a:rPr lang="fr-FR" sz="1050" dirty="0">
                <a:sym typeface="Wingdings" pitchFamily="2" charset="2"/>
              </a:rPr>
              <a:t>	v-</a:t>
            </a:r>
            <a:r>
              <a:rPr lang="fr-FR" sz="1050" dirty="0" err="1">
                <a:sym typeface="Wingdings" pitchFamily="2" charset="2"/>
              </a:rPr>
              <a:t>shadow</a:t>
            </a:r>
            <a:r>
              <a:rPr lang="fr-FR" sz="1050" dirty="0">
                <a:sym typeface="Wingdings" pitchFamily="2" charset="2"/>
              </a:rPr>
              <a:t>	position verticale de l’ombre (obligatoire)</a:t>
            </a:r>
          </a:p>
          <a:p>
            <a:r>
              <a:rPr lang="fr-FR" sz="1050" dirty="0">
                <a:sym typeface="Wingdings" pitchFamily="2" charset="2"/>
              </a:rPr>
              <a:t>	</a:t>
            </a:r>
            <a:r>
              <a:rPr lang="fr-FR" sz="1050" dirty="0" err="1">
                <a:sym typeface="Wingdings" pitchFamily="2" charset="2"/>
              </a:rPr>
              <a:t>blur</a:t>
            </a:r>
            <a:r>
              <a:rPr lang="fr-FR" sz="1050" dirty="0">
                <a:sym typeface="Wingdings" pitchFamily="2" charset="2"/>
              </a:rPr>
              <a:t>	distance de flou</a:t>
            </a:r>
            <a:r>
              <a:rPr lang="fr-FR" sz="1050" baseline="0" dirty="0">
                <a:sym typeface="Wingdings" pitchFamily="2" charset="2"/>
              </a:rPr>
              <a:t> (optionnel)</a:t>
            </a:r>
          </a:p>
          <a:p>
            <a:r>
              <a:rPr lang="fr-FR" sz="1050" baseline="0" dirty="0">
                <a:sym typeface="Wingdings" pitchFamily="2" charset="2"/>
              </a:rPr>
              <a:t>	couleur	</a:t>
            </a:r>
            <a:r>
              <a:rPr lang="fr-FR" sz="1050" baseline="0" dirty="0" err="1">
                <a:sym typeface="Wingdings" pitchFamily="2" charset="2"/>
              </a:rPr>
              <a:t>couleur</a:t>
            </a:r>
            <a:r>
              <a:rPr lang="fr-FR" sz="1050" baseline="0" dirty="0">
                <a:sym typeface="Wingdings" pitchFamily="2" charset="2"/>
              </a:rPr>
              <a:t> de l’ombre (optionnel)</a:t>
            </a:r>
            <a:endParaRPr lang="fr-FR" sz="1050" dirty="0"/>
          </a:p>
          <a:p>
            <a:r>
              <a:rPr lang="fr-FR" sz="1050" b="1" dirty="0"/>
              <a:t>vertical-</a:t>
            </a:r>
            <a:r>
              <a:rPr lang="fr-FR" sz="1050" b="1" dirty="0" err="1"/>
              <a:t>align</a:t>
            </a:r>
            <a:r>
              <a:rPr lang="fr-FR" sz="1050" dirty="0"/>
              <a:t>: </a:t>
            </a:r>
            <a:r>
              <a:rPr lang="fr-FR" sz="1050" i="1" dirty="0"/>
              <a:t>Value</a:t>
            </a:r>
            <a:r>
              <a:rPr lang="fr-FR" sz="1050" dirty="0"/>
              <a:t>; (les plus </a:t>
            </a:r>
            <a:r>
              <a:rPr lang="fr-FR" sz="1050" dirty="0" err="1"/>
              <a:t>courrant</a:t>
            </a:r>
            <a:r>
              <a:rPr lang="fr-FR" sz="1050" dirty="0"/>
              <a:t>)</a:t>
            </a:r>
          </a:p>
          <a:p>
            <a:r>
              <a:rPr lang="fr-FR" sz="1050" dirty="0"/>
              <a:t>	espace	</a:t>
            </a:r>
            <a:r>
              <a:rPr lang="fr-FR" sz="1050" dirty="0">
                <a:sym typeface="Wingdings" pitchFamily="2" charset="2"/>
              </a:rPr>
              <a:t></a:t>
            </a:r>
            <a:r>
              <a:rPr lang="fr-FR" sz="1050" dirty="0"/>
              <a:t>monte ou </a:t>
            </a:r>
            <a:r>
              <a:rPr lang="fr-FR" sz="1050" noProof="0" dirty="0"/>
              <a:t>redescend</a:t>
            </a:r>
            <a:r>
              <a:rPr lang="fr-FR" sz="1050" dirty="0"/>
              <a:t> un élément de l’espace inscrit en 		    unité</a:t>
            </a:r>
            <a:r>
              <a:rPr lang="fr-FR" sz="1050" dirty="0">
                <a:sym typeface="Wingdings" pitchFamily="2" charset="2"/>
              </a:rPr>
              <a:t> </a:t>
            </a:r>
          </a:p>
          <a:p>
            <a:r>
              <a:rPr lang="fr-FR" sz="1050" dirty="0">
                <a:sym typeface="Wingdings" pitchFamily="2" charset="2"/>
              </a:rPr>
              <a:t>	</a:t>
            </a:r>
            <a:r>
              <a:rPr lang="fr-FR" sz="1050" dirty="0" err="1"/>
              <a:t>text</a:t>
            </a:r>
            <a:r>
              <a:rPr lang="fr-FR" sz="1050" dirty="0"/>
              <a:t>-top	</a:t>
            </a:r>
            <a:r>
              <a:rPr lang="fr-FR" sz="1050" dirty="0">
                <a:sym typeface="Wingdings" pitchFamily="2" charset="2"/>
              </a:rPr>
              <a:t>alignement haut</a:t>
            </a:r>
          </a:p>
          <a:p>
            <a:r>
              <a:rPr lang="fr-FR" sz="1050" dirty="0">
                <a:sym typeface="Wingdings" pitchFamily="2" charset="2"/>
              </a:rPr>
              <a:t>	middle	alignement centré vertical</a:t>
            </a:r>
          </a:p>
          <a:p>
            <a:r>
              <a:rPr lang="fr-FR" sz="1050" dirty="0">
                <a:sym typeface="Wingdings" pitchFamily="2" charset="2"/>
              </a:rPr>
              <a:t>	</a:t>
            </a:r>
            <a:r>
              <a:rPr lang="fr-FR" sz="1050" dirty="0" err="1">
                <a:sym typeface="Wingdings" pitchFamily="2" charset="2"/>
              </a:rPr>
              <a:t>text</a:t>
            </a:r>
            <a:r>
              <a:rPr lang="fr-FR" sz="1050" dirty="0">
                <a:sym typeface="Wingdings" pitchFamily="2" charset="2"/>
              </a:rPr>
              <a:t>-</a:t>
            </a:r>
            <a:r>
              <a:rPr lang="fr-FR" sz="1050" dirty="0" err="1">
                <a:sym typeface="Wingdings" pitchFamily="2" charset="2"/>
              </a:rPr>
              <a:t>bottom</a:t>
            </a:r>
            <a:r>
              <a:rPr lang="fr-FR" sz="1050" dirty="0">
                <a:sym typeface="Wingdings" pitchFamily="2" charset="2"/>
              </a:rPr>
              <a:t>	alignement bas</a:t>
            </a:r>
            <a:endParaRPr lang="fr-FR" sz="1050" dirty="0"/>
          </a:p>
          <a:p>
            <a:r>
              <a:rPr lang="fr-FR" sz="1050" dirty="0"/>
              <a:t>	</a:t>
            </a:r>
            <a:r>
              <a:rPr lang="fr-FR" sz="1050" dirty="0" err="1"/>
              <a:t>inherit</a:t>
            </a:r>
            <a:r>
              <a:rPr lang="fr-FR" sz="1050" dirty="0"/>
              <a:t>	</a:t>
            </a:r>
            <a:r>
              <a:rPr lang="fr-FR" sz="1050" dirty="0">
                <a:sym typeface="Wingdings" pitchFamily="2" charset="2"/>
              </a:rPr>
              <a:t>par héritage de la valeur du parent</a:t>
            </a:r>
            <a:endParaRPr lang="fr-FR" sz="1050" dirty="0"/>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64</a:t>
            </a:fld>
            <a:endParaRPr lang="fr-FR"/>
          </a:p>
        </p:txBody>
      </p:sp>
    </p:spTree>
    <p:extLst>
      <p:ext uri="{BB962C8B-B14F-4D97-AF65-F5344CB8AC3E}">
        <p14:creationId xmlns:p14="http://schemas.microsoft.com/office/powerpoint/2010/main" val="408603692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92500" lnSpcReduction="10000"/>
          </a:bodyPr>
          <a:lstStyle/>
          <a:p>
            <a:r>
              <a:rPr lang="fr-FR" dirty="0"/>
              <a:t>&lt;!DOCTYPE html&gt;</a:t>
            </a:r>
          </a:p>
          <a:p>
            <a:r>
              <a:rPr lang="fr-FR" dirty="0"/>
              <a:t>&lt;html&gt;</a:t>
            </a:r>
          </a:p>
          <a:p>
            <a:r>
              <a:rPr lang="fr-FR" dirty="0"/>
              <a:t>&lt;</a:t>
            </a:r>
            <a:r>
              <a:rPr lang="fr-FR" dirty="0" err="1"/>
              <a:t>head</a:t>
            </a:r>
            <a:r>
              <a:rPr lang="fr-FR" dirty="0"/>
              <a:t>&gt;</a:t>
            </a:r>
          </a:p>
          <a:p>
            <a:r>
              <a:rPr lang="fr-FR" dirty="0"/>
              <a:t>&lt;style&gt; </a:t>
            </a:r>
          </a:p>
          <a:p>
            <a:r>
              <a:rPr lang="fr-FR" dirty="0" err="1"/>
              <a:t>div</a:t>
            </a:r>
            <a:r>
              <a:rPr lang="fr-FR" dirty="0"/>
              <a:t> {</a:t>
            </a:r>
          </a:p>
          <a:p>
            <a:r>
              <a:rPr lang="fr-FR" dirty="0"/>
              <a:t>    </a:t>
            </a:r>
            <a:r>
              <a:rPr lang="fr-FR" dirty="0" err="1"/>
              <a:t>width</a:t>
            </a:r>
            <a:r>
              <a:rPr lang="fr-FR" dirty="0"/>
              <a:t>: 300px;</a:t>
            </a:r>
          </a:p>
          <a:p>
            <a:r>
              <a:rPr lang="fr-FR" dirty="0"/>
              <a:t>   	</a:t>
            </a:r>
            <a:r>
              <a:rPr lang="fr-FR" dirty="0" err="1"/>
              <a:t>text-align:center</a:t>
            </a:r>
            <a:r>
              <a:rPr lang="fr-FR" dirty="0"/>
              <a:t>;	</a:t>
            </a:r>
          </a:p>
          <a:p>
            <a:r>
              <a:rPr lang="fr-FR" dirty="0"/>
              <a:t>    </a:t>
            </a:r>
            <a:r>
              <a:rPr lang="fr-FR" dirty="0" err="1"/>
              <a:t>padding</a:t>
            </a:r>
            <a:r>
              <a:rPr lang="fr-FR" dirty="0"/>
              <a:t>:15px;</a:t>
            </a:r>
          </a:p>
          <a:p>
            <a:r>
              <a:rPr lang="fr-FR" dirty="0"/>
              <a:t>    background-</a:t>
            </a:r>
            <a:r>
              <a:rPr lang="fr-FR" dirty="0" err="1"/>
              <a:t>color</a:t>
            </a:r>
            <a:r>
              <a:rPr lang="fr-FR" dirty="0"/>
              <a:t>: #</a:t>
            </a:r>
            <a:r>
              <a:rPr lang="fr-FR" dirty="0" err="1"/>
              <a:t>EAffAC</a:t>
            </a:r>
            <a:r>
              <a:rPr lang="fr-FR" dirty="0"/>
              <a:t>;</a:t>
            </a:r>
          </a:p>
          <a:p>
            <a:r>
              <a:rPr lang="fr-FR" dirty="0"/>
              <a:t>    box-</a:t>
            </a:r>
            <a:r>
              <a:rPr lang="fr-FR" dirty="0" err="1"/>
              <a:t>shadow</a:t>
            </a:r>
            <a:r>
              <a:rPr lang="fr-FR" dirty="0"/>
              <a:t>: 10px </a:t>
            </a:r>
            <a:r>
              <a:rPr lang="fr-FR" dirty="0" err="1"/>
              <a:t>10px</a:t>
            </a:r>
            <a:r>
              <a:rPr lang="fr-FR" dirty="0"/>
              <a:t> 25px GREY;</a:t>
            </a:r>
          </a:p>
          <a:p>
            <a:r>
              <a:rPr lang="fr-FR" dirty="0"/>
              <a:t>    border-radius:15px;</a:t>
            </a:r>
          </a:p>
          <a:p>
            <a:r>
              <a:rPr lang="fr-FR" dirty="0"/>
              <a:t>    border:3px </a:t>
            </a:r>
            <a:r>
              <a:rPr lang="fr-FR" dirty="0" err="1"/>
              <a:t>solid</a:t>
            </a:r>
            <a:r>
              <a:rPr lang="fr-FR" dirty="0"/>
              <a:t> BLACK;</a:t>
            </a:r>
          </a:p>
          <a:p>
            <a:r>
              <a:rPr lang="fr-FR" dirty="0"/>
              <a:t>    </a:t>
            </a:r>
            <a:r>
              <a:rPr lang="fr-FR" dirty="0" err="1"/>
              <a:t>margin</a:t>
            </a:r>
            <a:r>
              <a:rPr lang="fr-FR" dirty="0"/>
              <a:t>-</a:t>
            </a:r>
            <a:r>
              <a:rPr lang="fr-FR" dirty="0" err="1"/>
              <a:t>bottom</a:t>
            </a:r>
            <a:r>
              <a:rPr lang="fr-FR" dirty="0"/>
              <a:t>:15px;</a:t>
            </a:r>
          </a:p>
          <a:p>
            <a:r>
              <a:rPr lang="fr-FR" dirty="0"/>
              <a:t>}</a:t>
            </a:r>
          </a:p>
          <a:p>
            <a:r>
              <a:rPr lang="fr-FR" dirty="0"/>
              <a:t>&lt;/style&gt;</a:t>
            </a:r>
          </a:p>
          <a:p>
            <a:r>
              <a:rPr lang="fr-FR" dirty="0"/>
              <a:t>&lt;/</a:t>
            </a:r>
            <a:r>
              <a:rPr lang="fr-FR" dirty="0" err="1"/>
              <a:t>head</a:t>
            </a:r>
            <a:r>
              <a:rPr lang="fr-FR" dirty="0"/>
              <a:t>&gt;</a:t>
            </a:r>
          </a:p>
          <a:p>
            <a:r>
              <a:rPr lang="fr-FR" dirty="0"/>
              <a:t>&lt;body&gt;</a:t>
            </a:r>
          </a:p>
          <a:p>
            <a:endParaRPr lang="fr-FR" dirty="0"/>
          </a:p>
          <a:p>
            <a:r>
              <a:rPr lang="fr-FR" dirty="0"/>
              <a:t>&lt;h1&gt;The box-</a:t>
            </a:r>
            <a:r>
              <a:rPr lang="fr-FR" dirty="0" err="1"/>
              <a:t>shadow</a:t>
            </a:r>
            <a:r>
              <a:rPr lang="fr-FR" dirty="0"/>
              <a:t> </a:t>
            </a:r>
            <a:r>
              <a:rPr lang="fr-FR" dirty="0" err="1"/>
              <a:t>Property</a:t>
            </a:r>
            <a:r>
              <a:rPr lang="fr-FR" dirty="0"/>
              <a:t>&lt;/h1&gt;</a:t>
            </a:r>
          </a:p>
          <a:p>
            <a:endParaRPr lang="fr-FR" dirty="0"/>
          </a:p>
          <a:p>
            <a:r>
              <a:rPr lang="fr-FR" dirty="0"/>
              <a:t>&lt;</a:t>
            </a:r>
            <a:r>
              <a:rPr lang="fr-FR" dirty="0" err="1"/>
              <a:t>div</a:t>
            </a:r>
            <a:r>
              <a:rPr lang="fr-FR" dirty="0"/>
              <a:t>&gt;This </a:t>
            </a:r>
            <a:r>
              <a:rPr lang="fr-FR" dirty="0" err="1"/>
              <a:t>is</a:t>
            </a:r>
            <a:r>
              <a:rPr lang="fr-FR" dirty="0"/>
              <a:t> a &lt;</a:t>
            </a:r>
            <a:r>
              <a:rPr lang="fr-FR" dirty="0" err="1"/>
              <a:t>div</a:t>
            </a:r>
            <a:r>
              <a:rPr lang="fr-FR" dirty="0"/>
              <a:t>&gt;</a:t>
            </a:r>
            <a:r>
              <a:rPr lang="fr-FR" dirty="0" err="1"/>
              <a:t>div</a:t>
            </a:r>
            <a:r>
              <a:rPr lang="fr-FR" dirty="0"/>
              <a:t> </a:t>
            </a:r>
            <a:r>
              <a:rPr lang="fr-FR" dirty="0" err="1"/>
              <a:t>element</a:t>
            </a:r>
            <a:r>
              <a:rPr lang="fr-FR" dirty="0"/>
              <a:t> &lt;/</a:t>
            </a:r>
            <a:r>
              <a:rPr lang="fr-FR" dirty="0" err="1"/>
              <a:t>div</a:t>
            </a:r>
            <a:r>
              <a:rPr lang="fr-FR" dirty="0"/>
              <a:t>&gt;</a:t>
            </a:r>
          </a:p>
          <a:p>
            <a:r>
              <a:rPr lang="fr-FR" dirty="0"/>
              <a:t>&lt;</a:t>
            </a:r>
            <a:r>
              <a:rPr lang="fr-FR" dirty="0" err="1"/>
              <a:t>div</a:t>
            </a:r>
            <a:r>
              <a:rPr lang="fr-FR" dirty="0"/>
              <a:t>&gt;</a:t>
            </a:r>
            <a:r>
              <a:rPr lang="fr-FR" dirty="0" err="1"/>
              <a:t>div</a:t>
            </a:r>
            <a:r>
              <a:rPr lang="fr-FR" dirty="0"/>
              <a:t> </a:t>
            </a:r>
            <a:r>
              <a:rPr lang="fr-FR" dirty="0" err="1"/>
              <a:t>element</a:t>
            </a:r>
            <a:r>
              <a:rPr lang="fr-FR" dirty="0"/>
              <a:t> &lt;/</a:t>
            </a:r>
            <a:r>
              <a:rPr lang="fr-FR" dirty="0" err="1"/>
              <a:t>div</a:t>
            </a:r>
            <a:r>
              <a:rPr lang="fr-FR" dirty="0"/>
              <a:t>&gt;</a:t>
            </a:r>
            <a:r>
              <a:rPr lang="fr-FR" dirty="0" err="1"/>
              <a:t>with</a:t>
            </a:r>
            <a:r>
              <a:rPr lang="fr-FR" dirty="0"/>
              <a:t> a box-</a:t>
            </a:r>
            <a:r>
              <a:rPr lang="fr-FR" dirty="0" err="1"/>
              <a:t>shadow</a:t>
            </a:r>
            <a:r>
              <a:rPr lang="fr-FR" dirty="0"/>
              <a:t>&lt;/</a:t>
            </a:r>
            <a:r>
              <a:rPr lang="fr-FR" dirty="0" err="1"/>
              <a:t>div</a:t>
            </a:r>
            <a:r>
              <a:rPr lang="fr-FR" dirty="0"/>
              <a:t>&gt;</a:t>
            </a:r>
          </a:p>
          <a:p>
            <a:r>
              <a:rPr lang="fr-FR" dirty="0"/>
              <a:t>&lt;</a:t>
            </a:r>
            <a:r>
              <a:rPr lang="fr-FR" dirty="0" err="1"/>
              <a:t>div</a:t>
            </a:r>
            <a:r>
              <a:rPr lang="fr-FR" dirty="0"/>
              <a:t>&gt;This </a:t>
            </a:r>
            <a:r>
              <a:rPr lang="fr-FR" dirty="0" err="1"/>
              <a:t>is</a:t>
            </a:r>
            <a:r>
              <a:rPr lang="fr-FR" dirty="0"/>
              <a:t> a </a:t>
            </a:r>
            <a:r>
              <a:rPr lang="fr-FR" dirty="0" err="1"/>
              <a:t>div</a:t>
            </a:r>
            <a:r>
              <a:rPr lang="fr-FR" dirty="0"/>
              <a:t> </a:t>
            </a:r>
            <a:r>
              <a:rPr lang="fr-FR" dirty="0" err="1"/>
              <a:t>element</a:t>
            </a:r>
            <a:r>
              <a:rPr lang="fr-FR" dirty="0"/>
              <a:t> </a:t>
            </a:r>
            <a:r>
              <a:rPr lang="fr-FR" dirty="0" err="1"/>
              <a:t>with</a:t>
            </a:r>
            <a:r>
              <a:rPr lang="fr-FR" dirty="0"/>
              <a:t> a box-</a:t>
            </a:r>
            <a:r>
              <a:rPr lang="fr-FR" dirty="0" err="1"/>
              <a:t>shadow</a:t>
            </a:r>
            <a:r>
              <a:rPr lang="fr-FR" dirty="0"/>
              <a:t>&lt;/</a:t>
            </a:r>
            <a:r>
              <a:rPr lang="fr-FR" dirty="0" err="1"/>
              <a:t>div</a:t>
            </a:r>
            <a:r>
              <a:rPr lang="fr-FR" dirty="0"/>
              <a:t>&gt;</a:t>
            </a:r>
          </a:p>
          <a:p>
            <a:endParaRPr lang="fr-FR" dirty="0"/>
          </a:p>
          <a:p>
            <a:r>
              <a:rPr lang="fr-FR" dirty="0"/>
              <a:t>&lt;/body&gt;</a:t>
            </a:r>
          </a:p>
          <a:p>
            <a:r>
              <a:rPr lang="fr-FR" dirty="0"/>
              <a:t>&lt;/html&gt;</a:t>
            </a:r>
          </a:p>
          <a:p>
            <a:endParaRPr lang="fr-FR" dirty="0"/>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65</a:t>
            </a:fld>
            <a:endParaRPr lang="fr-FR"/>
          </a:p>
        </p:txBody>
      </p:sp>
    </p:spTree>
    <p:extLst>
      <p:ext uri="{BB962C8B-B14F-4D97-AF65-F5344CB8AC3E}">
        <p14:creationId xmlns:p14="http://schemas.microsoft.com/office/powerpoint/2010/main" val="238779378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66</a:t>
            </a:fld>
            <a:endParaRPr lang="fr-FR"/>
          </a:p>
        </p:txBody>
      </p:sp>
    </p:spTree>
    <p:extLst>
      <p:ext uri="{BB962C8B-B14F-4D97-AF65-F5344CB8AC3E}">
        <p14:creationId xmlns:p14="http://schemas.microsoft.com/office/powerpoint/2010/main" val="35852050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b="1" dirty="0"/>
              <a:t>Et plein</a:t>
            </a:r>
            <a:r>
              <a:rPr lang="fr-FR" b="1" baseline="0" dirty="0"/>
              <a:t> d’autres :</a:t>
            </a:r>
            <a:r>
              <a:rPr lang="fr-FR" baseline="0" dirty="0"/>
              <a:t> http://code.tutsplus.com/fr/tutorials/the-30-css-selectors-you-must-memorize--net-16048</a:t>
            </a:r>
            <a:endParaRPr lang="fr-FR" dirty="0"/>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67</a:t>
            </a:fld>
            <a:endParaRPr lang="fr-FR"/>
          </a:p>
        </p:txBody>
      </p:sp>
    </p:spTree>
    <p:extLst>
      <p:ext uri="{BB962C8B-B14F-4D97-AF65-F5344CB8AC3E}">
        <p14:creationId xmlns:p14="http://schemas.microsoft.com/office/powerpoint/2010/main" val="235227723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C6BF32B0-71F7-4517-8743-165F0D1AA062}" type="slidenum">
              <a:rPr lang="fr-FR" smtClean="0"/>
              <a:pPr/>
              <a:t>68</a:t>
            </a:fld>
            <a:endParaRPr lang="fr-FR"/>
          </a:p>
        </p:txBody>
      </p:sp>
    </p:spTree>
    <p:extLst>
      <p:ext uri="{BB962C8B-B14F-4D97-AF65-F5344CB8AC3E}">
        <p14:creationId xmlns:p14="http://schemas.microsoft.com/office/powerpoint/2010/main" val="292428164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2"/>
          <p:cNvSpPr>
            <a:spLocks noGrp="1" noRot="1" noChangeAspect="1" noChangeArrowheads="1" noTextEdit="1"/>
          </p:cNvSpPr>
          <p:nvPr>
            <p:ph type="sldImg"/>
          </p:nvPr>
        </p:nvSpPr>
        <p:spPr>
          <a:ln/>
        </p:spPr>
      </p:sp>
      <p:sp>
        <p:nvSpPr>
          <p:cNvPr id="154627" name="Rectangle 3"/>
          <p:cNvSpPr>
            <a:spLocks noGrp="1" noChangeArrowheads="1"/>
          </p:cNvSpPr>
          <p:nvPr>
            <p:ph type="body" idx="1"/>
          </p:nvPr>
        </p:nvSpPr>
        <p:spPr>
          <a:noFill/>
        </p:spPr>
        <p:txBody>
          <a:bodyPr/>
          <a:lstStyle/>
          <a:p>
            <a:pPr eaLnBrk="1" hangingPunct="1"/>
            <a:r>
              <a:rPr lang="en-US" altLang="fr-FR"/>
              <a:t>Pour en savoir plus sur @media : https://developer.mozilla.org/en/css/media_queries</a:t>
            </a:r>
          </a:p>
        </p:txBody>
      </p:sp>
    </p:spTree>
    <p:extLst>
      <p:ext uri="{BB962C8B-B14F-4D97-AF65-F5344CB8AC3E}">
        <p14:creationId xmlns:p14="http://schemas.microsoft.com/office/powerpoint/2010/main" val="35688127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70</a:t>
            </a:fld>
            <a:endParaRPr lang="fr-FR"/>
          </a:p>
        </p:txBody>
      </p:sp>
    </p:spTree>
    <p:extLst>
      <p:ext uri="{BB962C8B-B14F-4D97-AF65-F5344CB8AC3E}">
        <p14:creationId xmlns:p14="http://schemas.microsoft.com/office/powerpoint/2010/main" val="37036394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16486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a:p>
        </p:txBody>
      </p:sp>
      <p:sp>
        <p:nvSpPr>
          <p:cNvPr id="4" name="Espace réservé du numéro de diapositive 3"/>
          <p:cNvSpPr>
            <a:spLocks noGrp="1"/>
          </p:cNvSpPr>
          <p:nvPr>
            <p:ph type="sldNum" sz="quarter" idx="5"/>
          </p:nvPr>
        </p:nvSpPr>
        <p:spPr/>
        <p:txBody>
          <a:bodyPr/>
          <a:lstStyle/>
          <a:p>
            <a:pPr>
              <a:defRPr/>
            </a:pPr>
            <a:fld id="{EC16AECB-AE41-48A7-A63B-354FE4F6A8CC}" type="slidenum">
              <a:rPr lang="en-JM" smtClean="0"/>
              <a:pPr>
                <a:defRPr/>
              </a:pPr>
              <a:t>7</a:t>
            </a:fld>
            <a:endParaRPr lang="en-JM"/>
          </a:p>
        </p:txBody>
      </p:sp>
    </p:spTree>
    <p:extLst>
      <p:ext uri="{BB962C8B-B14F-4D97-AF65-F5344CB8AC3E}">
        <p14:creationId xmlns:p14="http://schemas.microsoft.com/office/powerpoint/2010/main" val="53772753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71</a:t>
            </a:fld>
            <a:endParaRPr lang="fr-FR"/>
          </a:p>
        </p:txBody>
      </p:sp>
    </p:spTree>
    <p:extLst>
      <p:ext uri="{BB962C8B-B14F-4D97-AF65-F5344CB8AC3E}">
        <p14:creationId xmlns:p14="http://schemas.microsoft.com/office/powerpoint/2010/main" val="225265774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a:p>
        </p:txBody>
      </p:sp>
      <p:sp>
        <p:nvSpPr>
          <p:cNvPr id="4" name="Espace réservé du numéro de diapositive 3"/>
          <p:cNvSpPr>
            <a:spLocks noGrp="1"/>
          </p:cNvSpPr>
          <p:nvPr>
            <p:ph type="sldNum" sz="quarter" idx="10"/>
          </p:nvPr>
        </p:nvSpPr>
        <p:spPr/>
        <p:txBody>
          <a:bodyPr/>
          <a:lstStyle/>
          <a:p>
            <a:fld id="{DE6330A7-20E3-4400-A84D-CF377201F116}" type="slidenum">
              <a:rPr lang="fr-FR" smtClean="0"/>
              <a:pPr/>
              <a:t>72</a:t>
            </a:fld>
            <a:endParaRPr lang="fr-FR"/>
          </a:p>
        </p:txBody>
      </p:sp>
    </p:spTree>
    <p:extLst>
      <p:ext uri="{BB962C8B-B14F-4D97-AF65-F5344CB8AC3E}">
        <p14:creationId xmlns:p14="http://schemas.microsoft.com/office/powerpoint/2010/main" val="190665638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73</a:t>
            </a:fld>
            <a:endParaRPr lang="fr-FR"/>
          </a:p>
        </p:txBody>
      </p:sp>
    </p:spTree>
    <p:extLst>
      <p:ext uri="{BB962C8B-B14F-4D97-AF65-F5344CB8AC3E}">
        <p14:creationId xmlns:p14="http://schemas.microsoft.com/office/powerpoint/2010/main" val="128494720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*interdit par les règles d' accessibilités </a:t>
            </a:r>
          </a:p>
          <a:p>
            <a:r>
              <a:rPr lang="fr-FR" dirty="0"/>
              <a:t>** mauvaise</a:t>
            </a:r>
            <a:r>
              <a:rPr lang="fr-FR" baseline="0" dirty="0"/>
              <a:t> pratique à éviter</a:t>
            </a:r>
          </a:p>
          <a:p>
            <a:endParaRPr lang="fr-FR" baseline="0" dirty="0"/>
          </a:p>
          <a:p>
            <a:pPr>
              <a:defRPr/>
            </a:pPr>
            <a:r>
              <a:rPr lang="fr-FR" sz="1200" dirty="0">
                <a:ea typeface="MS Mincho" pitchFamily="49" charset="-128"/>
              </a:rPr>
              <a:t>Dans la mesure où les navigateurs comprennent plusieurs langages, il faut leur préciser quand il doivent exécuter du JS. Pour cela, on place le code suivant : « &lt;script type=« </a:t>
            </a:r>
            <a:r>
              <a:rPr lang="fr-FR" sz="1200" dirty="0" err="1">
                <a:ea typeface="MS Mincho" pitchFamily="49" charset="-128"/>
              </a:rPr>
              <a:t>text</a:t>
            </a:r>
            <a:r>
              <a:rPr lang="fr-FR" sz="1200" dirty="0">
                <a:ea typeface="MS Mincho" pitchFamily="49" charset="-128"/>
              </a:rPr>
              <a:t>/JavaScript"&gt;…</a:t>
            </a:r>
            <a:r>
              <a:rPr lang="fr-FR" sz="1200" u="sng" dirty="0">
                <a:ea typeface="MS Mincho" pitchFamily="49" charset="-128"/>
              </a:rPr>
              <a:t>code JS</a:t>
            </a:r>
            <a:r>
              <a:rPr lang="fr-FR" sz="1200" dirty="0">
                <a:ea typeface="MS Mincho" pitchFamily="49" charset="-128"/>
              </a:rPr>
              <a:t>…&lt;/script&gt; ».</a:t>
            </a:r>
          </a:p>
          <a:p>
            <a:pPr>
              <a:defRPr/>
            </a:pPr>
            <a:r>
              <a:rPr lang="fr-FR" sz="1200" u="sng" dirty="0">
                <a:ea typeface="MS Mincho" pitchFamily="49" charset="-128"/>
              </a:rPr>
              <a:t>Remarque:</a:t>
            </a:r>
            <a:r>
              <a:rPr lang="fr-FR" sz="1200" dirty="0">
                <a:ea typeface="MS Mincho" pitchFamily="49" charset="-128"/>
              </a:rPr>
              <a:t> « </a:t>
            </a:r>
            <a:r>
              <a:rPr lang="fr-FR" sz="1200" dirty="0" err="1">
                <a:ea typeface="MS Mincho" pitchFamily="49" charset="-128"/>
              </a:rPr>
              <a:t>language</a:t>
            </a:r>
            <a:r>
              <a:rPr lang="fr-FR" sz="1200" dirty="0">
                <a:ea typeface="MS Mincho" pitchFamily="49" charset="-128"/>
              </a:rPr>
              <a:t>="JavaScript" est déprécié depuis HTML4.01 soit 1999</a:t>
            </a:r>
          </a:p>
          <a:p>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74</a:t>
            </a:fld>
            <a:endParaRPr lang="fr-FR"/>
          </a:p>
        </p:txBody>
      </p:sp>
    </p:spTree>
    <p:extLst>
      <p:ext uri="{BB962C8B-B14F-4D97-AF65-F5344CB8AC3E}">
        <p14:creationId xmlns:p14="http://schemas.microsoft.com/office/powerpoint/2010/main" val="411386268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2"/>
          <p:cNvSpPr>
            <a:spLocks noGrp="1" noRot="1" noChangeAspect="1" noChangeArrowheads="1" noTextEdit="1"/>
          </p:cNvSpPr>
          <p:nvPr>
            <p:ph type="sldImg"/>
          </p:nvPr>
        </p:nvSpPr>
        <p:spPr>
          <a:ln/>
        </p:spPr>
      </p:sp>
      <p:sp>
        <p:nvSpPr>
          <p:cNvPr id="157699" name="Rectangle 3"/>
          <p:cNvSpPr>
            <a:spLocks noGrp="1" noChangeArrowheads="1"/>
          </p:cNvSpPr>
          <p:nvPr>
            <p:ph type="body" idx="1"/>
          </p:nvPr>
        </p:nvSpPr>
        <p:spPr>
          <a:noFill/>
        </p:spPr>
        <p:txBody>
          <a:bodyPr/>
          <a:lstStyle/>
          <a:p>
            <a:pPr eaLnBrk="1" hangingPunct="1"/>
            <a:endParaRPr lang="en-US" altLang="fr-FR"/>
          </a:p>
        </p:txBody>
      </p:sp>
    </p:spTree>
    <p:extLst>
      <p:ext uri="{BB962C8B-B14F-4D97-AF65-F5344CB8AC3E}">
        <p14:creationId xmlns:p14="http://schemas.microsoft.com/office/powerpoint/2010/main" val="86613149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 conseillé</a:t>
            </a:r>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76</a:t>
            </a:fld>
            <a:endParaRPr lang="fr-FR"/>
          </a:p>
        </p:txBody>
      </p:sp>
    </p:spTree>
    <p:extLst>
      <p:ext uri="{BB962C8B-B14F-4D97-AF65-F5344CB8AC3E}">
        <p14:creationId xmlns:p14="http://schemas.microsoft.com/office/powerpoint/2010/main" val="403263841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77</a:t>
            </a:fld>
            <a:endParaRPr lang="fr-FR"/>
          </a:p>
        </p:txBody>
      </p:sp>
    </p:spTree>
    <p:extLst>
      <p:ext uri="{BB962C8B-B14F-4D97-AF65-F5344CB8AC3E}">
        <p14:creationId xmlns:p14="http://schemas.microsoft.com/office/powerpoint/2010/main" val="17969698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01731"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sz="700" b="1" dirty="0"/>
              <a:t>PRECISIONS</a:t>
            </a:r>
          </a:p>
          <a:p>
            <a:endParaRPr lang="fr-FR" sz="700" dirty="0">
              <a:ea typeface="MS Mincho" pitchFamily="49" charset="-128"/>
            </a:endParaRPr>
          </a:p>
          <a:p>
            <a:r>
              <a:rPr lang="fr-FR" sz="700" dirty="0">
                <a:ea typeface="MS Mincho" pitchFamily="49" charset="-128"/>
              </a:rPr>
              <a:t>- Pour ceux qui pratiquent des langages tels que le C, JS étant souvent interprété (cf. linker), ne séparez pas définitions, déclarations et </a:t>
            </a:r>
            <a:r>
              <a:rPr lang="fr-FR" sz="700" dirty="0" err="1">
                <a:ea typeface="MS Mincho" pitchFamily="49" charset="-128"/>
              </a:rPr>
              <a:t>init</a:t>
            </a:r>
            <a:r>
              <a:rPr lang="fr-FR" sz="700" dirty="0">
                <a:ea typeface="MS Mincho" pitchFamily="49" charset="-128"/>
              </a:rPr>
              <a:t>.</a:t>
            </a:r>
          </a:p>
          <a:p>
            <a:endParaRPr lang="fr-FR" sz="700" dirty="0">
              <a:ea typeface="MS Mincho" pitchFamily="49" charset="-128"/>
            </a:endParaRPr>
          </a:p>
          <a:p>
            <a:r>
              <a:rPr lang="fr-FR" sz="700" dirty="0">
                <a:ea typeface="MS Mincho" pitchFamily="49" charset="-128"/>
              </a:rPr>
              <a:t>- On déclare une variable par : « var </a:t>
            </a:r>
            <a:r>
              <a:rPr lang="fr-FR" sz="700" u="sng" dirty="0">
                <a:ea typeface="MS Mincho" pitchFamily="49" charset="-128"/>
              </a:rPr>
              <a:t>variable</a:t>
            </a:r>
            <a:r>
              <a:rPr lang="fr-FR" sz="700" dirty="0">
                <a:ea typeface="MS Mincho" pitchFamily="49" charset="-128"/>
              </a:rPr>
              <a:t> =  </a:t>
            </a:r>
            <a:r>
              <a:rPr lang="fr-FR" sz="700" u="sng" dirty="0">
                <a:ea typeface="MS Mincho" pitchFamily="49" charset="-128"/>
              </a:rPr>
              <a:t>valeur (typée)</a:t>
            </a:r>
            <a:r>
              <a:rPr lang="fr-FR" sz="700" dirty="0">
                <a:ea typeface="MS Mincho" pitchFamily="49" charset="-128"/>
              </a:rPr>
              <a:t>; » ou « var </a:t>
            </a:r>
            <a:r>
              <a:rPr lang="fr-FR" sz="700" u="sng" dirty="0">
                <a:ea typeface="MS Mincho" pitchFamily="49" charset="-128"/>
              </a:rPr>
              <a:t>variable</a:t>
            </a:r>
            <a:r>
              <a:rPr lang="fr-FR" sz="700" dirty="0">
                <a:ea typeface="MS Mincho" pitchFamily="49" charset="-128"/>
              </a:rPr>
              <a:t> = new </a:t>
            </a:r>
            <a:r>
              <a:rPr lang="fr-FR" sz="700" u="sng" dirty="0">
                <a:ea typeface="MS Mincho" pitchFamily="49" charset="-128"/>
              </a:rPr>
              <a:t>Classe</a:t>
            </a:r>
            <a:r>
              <a:rPr lang="fr-FR" sz="700" dirty="0">
                <a:ea typeface="MS Mincho" pitchFamily="49" charset="-128"/>
              </a:rPr>
              <a:t>(); » ex: var </a:t>
            </a:r>
            <a:r>
              <a:rPr lang="fr-FR" sz="700" dirty="0" err="1">
                <a:ea typeface="MS Mincho" pitchFamily="49" charset="-128"/>
              </a:rPr>
              <a:t>intNum</a:t>
            </a:r>
            <a:r>
              <a:rPr lang="fr-FR" sz="700" dirty="0">
                <a:ea typeface="MS Mincho" pitchFamily="49" charset="-128"/>
              </a:rPr>
              <a:t> = 5; var </a:t>
            </a:r>
            <a:r>
              <a:rPr lang="fr-FR" sz="700" dirty="0" err="1">
                <a:ea typeface="MS Mincho" pitchFamily="49" charset="-128"/>
              </a:rPr>
              <a:t>strTmp</a:t>
            </a:r>
            <a:r>
              <a:rPr lang="fr-FR" sz="700" dirty="0">
                <a:ea typeface="MS Mincho" pitchFamily="49" charset="-128"/>
              </a:rPr>
              <a:t> = new String();</a:t>
            </a:r>
            <a:br>
              <a:rPr lang="fr-FR" sz="700" dirty="0">
                <a:ea typeface="MS Mincho" pitchFamily="49" charset="-128"/>
              </a:rPr>
            </a:br>
            <a:r>
              <a:rPr lang="fr-FR" sz="700" u="sng" dirty="0">
                <a:ea typeface="MS Mincho" pitchFamily="49" charset="-128"/>
              </a:rPr>
              <a:t>Remarque:</a:t>
            </a:r>
            <a:r>
              <a:rPr lang="fr-FR" sz="700" dirty="0">
                <a:ea typeface="MS Mincho" pitchFamily="49" charset="-128"/>
              </a:rPr>
              <a:t> faites attention aux problèmes de linkage avec </a:t>
            </a:r>
            <a:r>
              <a:rPr lang="fr-FR" sz="700" dirty="0" err="1">
                <a:ea typeface="MS Mincho" pitchFamily="49" charset="-128"/>
              </a:rPr>
              <a:t>this</a:t>
            </a:r>
            <a:r>
              <a:rPr lang="fr-FR" sz="700" dirty="0">
                <a:ea typeface="MS Mincho" pitchFamily="49" charset="-128"/>
              </a:rPr>
              <a:t> et son utilisation combinée avec new, les méthodes (anonymes ou non), les gestionnaires d’événements…</a:t>
            </a:r>
          </a:p>
          <a:p>
            <a:endParaRPr lang="fr-FR" sz="700" dirty="0">
              <a:ea typeface="MS Mincho" pitchFamily="49" charset="-128"/>
            </a:endParaRPr>
          </a:p>
          <a:p>
            <a:r>
              <a:rPr lang="fr-FR" sz="700" dirty="0">
                <a:ea typeface="MS Mincho" pitchFamily="49" charset="-128"/>
              </a:rPr>
              <a:t>- Pour les fonctions/méthodes on met le terme « </a:t>
            </a:r>
            <a:r>
              <a:rPr lang="fr-FR" sz="700" dirty="0" err="1">
                <a:ea typeface="MS Mincho" pitchFamily="49" charset="-128"/>
              </a:rPr>
              <a:t>function</a:t>
            </a:r>
            <a:r>
              <a:rPr lang="fr-FR" sz="700" dirty="0">
                <a:ea typeface="MS Mincho" pitchFamily="49" charset="-128"/>
              </a:rPr>
              <a:t> » suivi du nom de la fonction et de parenthèses contenant les paramètres à transmettre.</a:t>
            </a:r>
            <a:br>
              <a:rPr lang="fr-FR" sz="700" dirty="0">
                <a:ea typeface="MS Mincho" pitchFamily="49" charset="-128"/>
              </a:rPr>
            </a:br>
            <a:r>
              <a:rPr lang="fr-FR" sz="700" u="sng" dirty="0" err="1">
                <a:ea typeface="MS Mincho" pitchFamily="49" charset="-128"/>
              </a:rPr>
              <a:t>cf</a:t>
            </a:r>
            <a:r>
              <a:rPr lang="fr-FR" sz="700" u="sng" dirty="0">
                <a:ea typeface="MS Mincho" pitchFamily="49" charset="-128"/>
              </a:rPr>
              <a:t>:</a:t>
            </a:r>
            <a:r>
              <a:rPr lang="fr-FR" sz="700" dirty="0">
                <a:ea typeface="MS Mincho" pitchFamily="49" charset="-128"/>
              </a:rPr>
              <a:t> </a:t>
            </a:r>
            <a:r>
              <a:rPr lang="fr-FR" sz="700" dirty="0" err="1">
                <a:ea typeface="MS Mincho" pitchFamily="49" charset="-128"/>
              </a:rPr>
              <a:t>function</a:t>
            </a:r>
            <a:r>
              <a:rPr lang="fr-FR" sz="700" dirty="0">
                <a:ea typeface="MS Mincho" pitchFamily="49" charset="-128"/>
              </a:rPr>
              <a:t> </a:t>
            </a:r>
            <a:r>
              <a:rPr lang="fr-FR" sz="700" u="sng" dirty="0">
                <a:ea typeface="MS Mincho" pitchFamily="49" charset="-128"/>
              </a:rPr>
              <a:t>fonction</a:t>
            </a:r>
            <a:r>
              <a:rPr lang="fr-FR" sz="700" dirty="0">
                <a:ea typeface="MS Mincho" pitchFamily="49" charset="-128"/>
              </a:rPr>
              <a:t>( </a:t>
            </a:r>
            <a:r>
              <a:rPr lang="fr-FR" sz="700" u="sng" dirty="0">
                <a:ea typeface="MS Mincho" pitchFamily="49" charset="-128"/>
              </a:rPr>
              <a:t>param1</a:t>
            </a:r>
            <a:r>
              <a:rPr lang="fr-FR" sz="700" dirty="0">
                <a:ea typeface="MS Mincho" pitchFamily="49" charset="-128"/>
              </a:rPr>
              <a:t>, </a:t>
            </a:r>
            <a:r>
              <a:rPr lang="fr-FR" sz="700" u="sng" dirty="0">
                <a:ea typeface="MS Mincho" pitchFamily="49" charset="-128"/>
              </a:rPr>
              <a:t>param2</a:t>
            </a:r>
            <a:r>
              <a:rPr lang="fr-FR" sz="700" dirty="0">
                <a:ea typeface="MS Mincho" pitchFamily="49" charset="-128"/>
              </a:rPr>
              <a:t>…){…</a:t>
            </a:r>
            <a:r>
              <a:rPr lang="fr-FR" sz="700" u="sng" dirty="0">
                <a:ea typeface="MS Mincho" pitchFamily="49" charset="-128"/>
              </a:rPr>
              <a:t>code</a:t>
            </a:r>
            <a:r>
              <a:rPr lang="fr-FR" sz="700" dirty="0">
                <a:ea typeface="MS Mincho" pitchFamily="49" charset="-128"/>
              </a:rPr>
              <a:t>…}</a:t>
            </a:r>
            <a:br>
              <a:rPr lang="fr-FR" sz="700" dirty="0">
                <a:ea typeface="MS Mincho" pitchFamily="49" charset="-128"/>
              </a:rPr>
            </a:br>
            <a:r>
              <a:rPr lang="fr-FR" sz="700" u="sng" dirty="0">
                <a:ea typeface="MS Mincho" pitchFamily="49" charset="-128"/>
              </a:rPr>
              <a:t>ex:</a:t>
            </a:r>
            <a:r>
              <a:rPr lang="fr-FR" sz="700" dirty="0">
                <a:ea typeface="MS Mincho" pitchFamily="49" charset="-128"/>
              </a:rPr>
              <a:t> </a:t>
            </a:r>
            <a:r>
              <a:rPr lang="fr-FR" sz="700" dirty="0" err="1">
                <a:ea typeface="MS Mincho" pitchFamily="49" charset="-128"/>
              </a:rPr>
              <a:t>function</a:t>
            </a:r>
            <a:r>
              <a:rPr lang="fr-FR" sz="700" dirty="0">
                <a:ea typeface="MS Mincho" pitchFamily="49" charset="-128"/>
              </a:rPr>
              <a:t> check( </a:t>
            </a:r>
            <a:r>
              <a:rPr lang="fr-FR" sz="700" dirty="0" err="1">
                <a:ea typeface="MS Mincho" pitchFamily="49" charset="-128"/>
              </a:rPr>
              <a:t>prmStrTxt</a:t>
            </a:r>
            <a:r>
              <a:rPr lang="fr-FR" sz="700" dirty="0">
                <a:ea typeface="MS Mincho" pitchFamily="49" charset="-128"/>
              </a:rPr>
              <a:t>){ var </a:t>
            </a:r>
            <a:r>
              <a:rPr lang="fr-FR" sz="700" dirty="0" err="1">
                <a:ea typeface="MS Mincho" pitchFamily="49" charset="-128"/>
              </a:rPr>
              <a:t>intPos</a:t>
            </a:r>
            <a:r>
              <a:rPr lang="fr-FR" sz="700" dirty="0">
                <a:ea typeface="MS Mincho" pitchFamily="49" charset="-128"/>
              </a:rPr>
              <a:t>=</a:t>
            </a:r>
            <a:r>
              <a:rPr lang="fr-FR" sz="700" dirty="0" err="1">
                <a:ea typeface="MS Mincho" pitchFamily="49" charset="-128"/>
              </a:rPr>
              <a:t>prmStrTxt.indexOf</a:t>
            </a:r>
            <a:r>
              <a:rPr lang="fr-FR" sz="700" dirty="0">
                <a:ea typeface="MS Mincho" pitchFamily="49" charset="-128"/>
              </a:rPr>
              <a:t>("?");…}</a:t>
            </a:r>
          </a:p>
          <a:p>
            <a:endParaRPr lang="fr-FR" sz="700" dirty="0">
              <a:ea typeface="MS Mincho" pitchFamily="49" charset="-128"/>
            </a:endParaRPr>
          </a:p>
          <a:p>
            <a:r>
              <a:rPr lang="fr-FR" sz="700" dirty="0">
                <a:ea typeface="MS Mincho" pitchFamily="49" charset="-128"/>
              </a:rPr>
              <a:t>- La zone entre parenthèses est réservée à la transmission de paramètres (vide si rien) (nb libre par rapport à la définition qui ne sert qu’à nommer les </a:t>
            </a:r>
            <a:r>
              <a:rPr lang="fr-FR" sz="700" dirty="0" err="1">
                <a:ea typeface="MS Mincho" pitchFamily="49" charset="-128"/>
              </a:rPr>
              <a:t>params</a:t>
            </a:r>
            <a:r>
              <a:rPr lang="fr-FR" sz="700" dirty="0">
                <a:ea typeface="MS Mincho" pitchFamily="49" charset="-128"/>
              </a:rPr>
              <a:t>). </a:t>
            </a:r>
            <a:r>
              <a:rPr lang="fr-FR" sz="700" u="sng" dirty="0">
                <a:ea typeface="MS Mincho" pitchFamily="49" charset="-128"/>
              </a:rPr>
              <a:t>Ex:</a:t>
            </a:r>
            <a:r>
              <a:rPr lang="fr-FR" sz="700" dirty="0">
                <a:ea typeface="MS Mincho" pitchFamily="49" charset="-128"/>
              </a:rPr>
              <a:t> </a:t>
            </a:r>
            <a:r>
              <a:rPr lang="fr-FR" sz="700" dirty="0" err="1">
                <a:ea typeface="MS Mincho" pitchFamily="49" charset="-128"/>
              </a:rPr>
              <a:t>function</a:t>
            </a:r>
            <a:r>
              <a:rPr lang="fr-FR" sz="700" dirty="0">
                <a:ea typeface="MS Mincho" pitchFamily="49" charset="-128"/>
              </a:rPr>
              <a:t> </a:t>
            </a:r>
            <a:r>
              <a:rPr lang="fr-FR" sz="700" dirty="0" err="1">
                <a:ea typeface="MS Mincho" pitchFamily="49" charset="-128"/>
              </a:rPr>
              <a:t>validForm</a:t>
            </a:r>
            <a:r>
              <a:rPr lang="fr-FR" sz="700" dirty="0">
                <a:ea typeface="MS Mincho" pitchFamily="49" charset="-128"/>
              </a:rPr>
              <a:t>() { </a:t>
            </a:r>
            <a:r>
              <a:rPr lang="fr-FR" sz="700" dirty="0" err="1">
                <a:ea typeface="MS Mincho" pitchFamily="49" charset="-128"/>
              </a:rPr>
              <a:t>document.f.submit</a:t>
            </a:r>
            <a:r>
              <a:rPr lang="fr-FR" sz="700" dirty="0">
                <a:ea typeface="MS Mincho" pitchFamily="49" charset="-128"/>
              </a:rPr>
              <a:t>(); }</a:t>
            </a:r>
          </a:p>
          <a:p>
            <a:endParaRPr lang="fr-FR" sz="700" dirty="0">
              <a:ea typeface="MS Mincho" pitchFamily="49" charset="-128"/>
            </a:endParaRPr>
          </a:p>
          <a:p>
            <a:r>
              <a:rPr lang="fr-FR" sz="700" dirty="0">
                <a:ea typeface="MS Mincho" pitchFamily="49" charset="-128"/>
              </a:rPr>
              <a:t>- La valeur de retour est retournée par la fonction « return(</a:t>
            </a:r>
            <a:r>
              <a:rPr lang="fr-FR" sz="700" u="sng" dirty="0">
                <a:ea typeface="MS Mincho" pitchFamily="49" charset="-128"/>
              </a:rPr>
              <a:t>valeur</a:t>
            </a:r>
            <a:r>
              <a:rPr lang="fr-FR" sz="700" dirty="0">
                <a:ea typeface="MS Mincho" pitchFamily="49" charset="-128"/>
              </a:rPr>
              <a:t>); » simplifiée en « return </a:t>
            </a:r>
            <a:r>
              <a:rPr lang="fr-FR" sz="700" u="sng" dirty="0">
                <a:ea typeface="MS Mincho" pitchFamily="49" charset="-128"/>
              </a:rPr>
              <a:t>valeur</a:t>
            </a:r>
            <a:r>
              <a:rPr lang="fr-FR" sz="700" dirty="0">
                <a:ea typeface="MS Mincho" pitchFamily="49" charset="-128"/>
              </a:rPr>
              <a:t>; » pour compatibilité avec les anciens codes.</a:t>
            </a:r>
          </a:p>
          <a:p>
            <a:endParaRPr lang="fr-FR" sz="700" dirty="0"/>
          </a:p>
        </p:txBody>
      </p:sp>
      <p:sp>
        <p:nvSpPr>
          <p:cNvPr id="4" name="Espace réservé du numéro de diapositive 3"/>
          <p:cNvSpPr>
            <a:spLocks noGrp="1"/>
          </p:cNvSpPr>
          <p:nvPr>
            <p:ph type="sldNum" sz="quarter" idx="5"/>
          </p:nvPr>
        </p:nvSpPr>
        <p:spPr/>
        <p:txBody>
          <a:bodyPr/>
          <a:lstStyle/>
          <a:p>
            <a:pPr>
              <a:defRPr/>
            </a:pPr>
            <a:fld id="{40180265-FCF7-4684-96FA-AD47E85E1321}" type="slidenum">
              <a:rPr lang="en-JM" smtClean="0"/>
              <a:pPr>
                <a:defRPr/>
              </a:pPr>
              <a:t>78</a:t>
            </a:fld>
            <a:endParaRPr lang="en-JM"/>
          </a:p>
        </p:txBody>
      </p:sp>
    </p:spTree>
    <p:extLst>
      <p:ext uri="{BB962C8B-B14F-4D97-AF65-F5344CB8AC3E}">
        <p14:creationId xmlns:p14="http://schemas.microsoft.com/office/powerpoint/2010/main" val="307843733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err="1"/>
              <a:t>Preferé</a:t>
            </a:r>
            <a:r>
              <a:rPr lang="fr-FR" dirty="0"/>
              <a:t> les types natif plutôt que les types objets </a:t>
            </a:r>
          </a:p>
          <a:p>
            <a:r>
              <a:rPr lang="fr-FR" dirty="0"/>
              <a:t>ex</a:t>
            </a:r>
            <a:r>
              <a:rPr lang="fr-FR" baseline="0" dirty="0"/>
              <a:t> </a:t>
            </a:r>
          </a:p>
          <a:p>
            <a:r>
              <a:rPr lang="fr-FR" baseline="0" dirty="0"/>
              <a:t>var </a:t>
            </a:r>
            <a:r>
              <a:rPr lang="fr-FR" baseline="0" dirty="0" err="1"/>
              <a:t>str</a:t>
            </a:r>
            <a:r>
              <a:rPr lang="fr-FR" baseline="0" dirty="0"/>
              <a:t>='blabla' plutôt que var </a:t>
            </a:r>
            <a:r>
              <a:rPr lang="fr-FR" baseline="0" dirty="0" err="1"/>
              <a:t>str</a:t>
            </a:r>
            <a:r>
              <a:rPr lang="fr-FR" baseline="0" dirty="0"/>
              <a:t>=new String('blabla');</a:t>
            </a:r>
          </a:p>
          <a:p>
            <a:r>
              <a:rPr lang="fr-FR" baseline="0" dirty="0"/>
              <a:t>var </a:t>
            </a:r>
            <a:r>
              <a:rPr lang="fr-FR" baseline="0" dirty="0" err="1"/>
              <a:t>arr</a:t>
            </a:r>
            <a:r>
              <a:rPr lang="fr-FR" baseline="0" dirty="0"/>
              <a:t>=[] plutôt que var </a:t>
            </a:r>
            <a:r>
              <a:rPr lang="fr-FR" baseline="0" dirty="0" err="1"/>
              <a:t>arr</a:t>
            </a:r>
            <a:r>
              <a:rPr lang="fr-FR" baseline="0" dirty="0"/>
              <a:t>= new </a:t>
            </a:r>
            <a:r>
              <a:rPr lang="fr-FR" baseline="0" dirty="0" err="1"/>
              <a:t>Array</a:t>
            </a:r>
            <a:r>
              <a:rPr lang="fr-FR" baseline="0" dirty="0"/>
              <a:t>();</a:t>
            </a:r>
          </a:p>
          <a:p>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79</a:t>
            </a:fld>
            <a:endParaRPr lang="fr-FR"/>
          </a:p>
        </p:txBody>
      </p:sp>
    </p:spTree>
    <p:extLst>
      <p:ext uri="{BB962C8B-B14F-4D97-AF65-F5344CB8AC3E}">
        <p14:creationId xmlns:p14="http://schemas.microsoft.com/office/powerpoint/2010/main" val="267107519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80</a:t>
            </a:fld>
            <a:endParaRPr lang="fr-FR"/>
          </a:p>
        </p:txBody>
      </p:sp>
    </p:spTree>
    <p:extLst>
      <p:ext uri="{BB962C8B-B14F-4D97-AF65-F5344CB8AC3E}">
        <p14:creationId xmlns:p14="http://schemas.microsoft.com/office/powerpoint/2010/main" val="2168306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8</a:t>
            </a:fld>
            <a:endParaRPr lang="fr-FR"/>
          </a:p>
        </p:txBody>
      </p:sp>
    </p:spTree>
    <p:extLst>
      <p:ext uri="{BB962C8B-B14F-4D97-AF65-F5344CB8AC3E}">
        <p14:creationId xmlns:p14="http://schemas.microsoft.com/office/powerpoint/2010/main" val="188085587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81</a:t>
            </a:fld>
            <a:endParaRPr lang="fr-FR"/>
          </a:p>
        </p:txBody>
      </p:sp>
    </p:spTree>
    <p:extLst>
      <p:ext uri="{BB962C8B-B14F-4D97-AF65-F5344CB8AC3E}">
        <p14:creationId xmlns:p14="http://schemas.microsoft.com/office/powerpoint/2010/main" val="30775360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*le</a:t>
            </a:r>
            <a:r>
              <a:rPr lang="fr-FR" baseline="0" dirty="0"/>
              <a:t> cas </a:t>
            </a:r>
            <a:r>
              <a:rPr lang="fr-FR" b="1" baseline="0" dirty="0"/>
              <a:t>default</a:t>
            </a:r>
            <a:r>
              <a:rPr lang="fr-FR" baseline="0" dirty="0"/>
              <a:t> est une bonne pratique</a:t>
            </a:r>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82</a:t>
            </a:fld>
            <a:endParaRPr lang="fr-FR"/>
          </a:p>
        </p:txBody>
      </p:sp>
    </p:spTree>
    <p:extLst>
      <p:ext uri="{BB962C8B-B14F-4D97-AF65-F5344CB8AC3E}">
        <p14:creationId xmlns:p14="http://schemas.microsoft.com/office/powerpoint/2010/main" val="400505611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83</a:t>
            </a:fld>
            <a:endParaRPr lang="fr-FR"/>
          </a:p>
        </p:txBody>
      </p:sp>
    </p:spTree>
    <p:extLst>
      <p:ext uri="{BB962C8B-B14F-4D97-AF65-F5344CB8AC3E}">
        <p14:creationId xmlns:p14="http://schemas.microsoft.com/office/powerpoint/2010/main" val="89107206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84</a:t>
            </a:fld>
            <a:endParaRPr lang="fr-FR"/>
          </a:p>
        </p:txBody>
      </p:sp>
    </p:spTree>
    <p:extLst>
      <p:ext uri="{BB962C8B-B14F-4D97-AF65-F5344CB8AC3E}">
        <p14:creationId xmlns:p14="http://schemas.microsoft.com/office/powerpoint/2010/main" val="273203507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85</a:t>
            </a:fld>
            <a:endParaRPr lang="fr-FR"/>
          </a:p>
        </p:txBody>
      </p:sp>
    </p:spTree>
    <p:extLst>
      <p:ext uri="{BB962C8B-B14F-4D97-AF65-F5344CB8AC3E}">
        <p14:creationId xmlns:p14="http://schemas.microsoft.com/office/powerpoint/2010/main" val="70821356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86</a:t>
            </a:fld>
            <a:endParaRPr lang="fr-FR"/>
          </a:p>
        </p:txBody>
      </p:sp>
    </p:spTree>
    <p:extLst>
      <p:ext uri="{BB962C8B-B14F-4D97-AF65-F5344CB8AC3E}">
        <p14:creationId xmlns:p14="http://schemas.microsoft.com/office/powerpoint/2010/main" val="166359915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87</a:t>
            </a:fld>
            <a:endParaRPr lang="fr-FR"/>
          </a:p>
        </p:txBody>
      </p:sp>
    </p:spTree>
    <p:extLst>
      <p:ext uri="{BB962C8B-B14F-4D97-AF65-F5344CB8AC3E}">
        <p14:creationId xmlns:p14="http://schemas.microsoft.com/office/powerpoint/2010/main" val="268198683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88</a:t>
            </a:fld>
            <a:endParaRPr lang="fr-FR"/>
          </a:p>
        </p:txBody>
      </p:sp>
    </p:spTree>
    <p:extLst>
      <p:ext uri="{BB962C8B-B14F-4D97-AF65-F5344CB8AC3E}">
        <p14:creationId xmlns:p14="http://schemas.microsoft.com/office/powerpoint/2010/main" val="98538440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89</a:t>
            </a:fld>
            <a:endParaRPr lang="fr-FR"/>
          </a:p>
        </p:txBody>
      </p:sp>
    </p:spTree>
    <p:extLst>
      <p:ext uri="{BB962C8B-B14F-4D97-AF65-F5344CB8AC3E}">
        <p14:creationId xmlns:p14="http://schemas.microsoft.com/office/powerpoint/2010/main" val="18842473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90</a:t>
            </a:fld>
            <a:endParaRPr lang="fr-FR"/>
          </a:p>
        </p:txBody>
      </p:sp>
    </p:spTree>
    <p:extLst>
      <p:ext uri="{BB962C8B-B14F-4D97-AF65-F5344CB8AC3E}">
        <p14:creationId xmlns:p14="http://schemas.microsoft.com/office/powerpoint/2010/main" val="965625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9</a:t>
            </a:fld>
            <a:endParaRPr lang="fr-FR"/>
          </a:p>
        </p:txBody>
      </p:sp>
    </p:spTree>
    <p:extLst>
      <p:ext uri="{BB962C8B-B14F-4D97-AF65-F5344CB8AC3E}">
        <p14:creationId xmlns:p14="http://schemas.microsoft.com/office/powerpoint/2010/main" val="359746498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91</a:t>
            </a:fld>
            <a:endParaRPr lang="fr-FR"/>
          </a:p>
        </p:txBody>
      </p:sp>
    </p:spTree>
    <p:extLst>
      <p:ext uri="{BB962C8B-B14F-4D97-AF65-F5344CB8AC3E}">
        <p14:creationId xmlns:p14="http://schemas.microsoft.com/office/powerpoint/2010/main" val="115559223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i="1" baseline="0" dirty="0"/>
              <a:t> </a:t>
            </a:r>
            <a:endParaRPr lang="fr-FR" dirty="0"/>
          </a:p>
        </p:txBody>
      </p:sp>
      <p:sp>
        <p:nvSpPr>
          <p:cNvPr id="4" name="Espace réservé du numéro de diapositive 3"/>
          <p:cNvSpPr>
            <a:spLocks noGrp="1"/>
          </p:cNvSpPr>
          <p:nvPr>
            <p:ph type="sldNum" sz="quarter" idx="10"/>
          </p:nvPr>
        </p:nvSpPr>
        <p:spPr/>
        <p:txBody>
          <a:bodyPr/>
          <a:lstStyle/>
          <a:p>
            <a:fld id="{9AF37B03-BCE5-4384-84A0-9FF687F53F37}" type="slidenum">
              <a:rPr lang="fr-FR" smtClean="0"/>
              <a:pPr/>
              <a:t>92</a:t>
            </a:fld>
            <a:endParaRPr lang="fr-FR"/>
          </a:p>
        </p:txBody>
      </p:sp>
    </p:spTree>
    <p:extLst>
      <p:ext uri="{BB962C8B-B14F-4D97-AF65-F5344CB8AC3E}">
        <p14:creationId xmlns:p14="http://schemas.microsoft.com/office/powerpoint/2010/main" val="181352922"/>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08899"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F85813BB-EF20-44DE-AAA0-C0AAEC3D6A91}" type="slidenum">
              <a:rPr lang="en-JM" smtClean="0"/>
              <a:pPr>
                <a:defRPr/>
              </a:pPr>
              <a:t>93</a:t>
            </a:fld>
            <a:endParaRPr lang="en-JM"/>
          </a:p>
        </p:txBody>
      </p:sp>
    </p:spTree>
    <p:extLst>
      <p:ext uri="{BB962C8B-B14F-4D97-AF65-F5344CB8AC3E}">
        <p14:creationId xmlns:p14="http://schemas.microsoft.com/office/powerpoint/2010/main" val="21626575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94</a:t>
            </a:fld>
            <a:endParaRPr lang="fr-FR"/>
          </a:p>
        </p:txBody>
      </p:sp>
    </p:spTree>
    <p:extLst>
      <p:ext uri="{BB962C8B-B14F-4D97-AF65-F5344CB8AC3E}">
        <p14:creationId xmlns:p14="http://schemas.microsoft.com/office/powerpoint/2010/main" val="189590142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AF37B03-BCE5-4384-84A0-9FF687F53F37}" type="slidenum">
              <a:rPr lang="fr-FR" smtClean="0"/>
              <a:pPr/>
              <a:t>96</a:t>
            </a:fld>
            <a:endParaRPr lang="fr-FR"/>
          </a:p>
        </p:txBody>
      </p:sp>
    </p:spTree>
    <p:extLst>
      <p:ext uri="{BB962C8B-B14F-4D97-AF65-F5344CB8AC3E}">
        <p14:creationId xmlns:p14="http://schemas.microsoft.com/office/powerpoint/2010/main" val="4283176433"/>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09923"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5D59B843-0C8F-49C6-814E-11E84763162C}" type="slidenum">
              <a:rPr lang="en-JM" smtClean="0"/>
              <a:pPr>
                <a:defRPr/>
              </a:pPr>
              <a:t>97</a:t>
            </a:fld>
            <a:endParaRPr lang="en-JM"/>
          </a:p>
        </p:txBody>
      </p:sp>
    </p:spTree>
    <p:extLst>
      <p:ext uri="{BB962C8B-B14F-4D97-AF65-F5344CB8AC3E}">
        <p14:creationId xmlns:p14="http://schemas.microsoft.com/office/powerpoint/2010/main" val="266231898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1094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91BD3008-AADF-4344-AD86-4974D580337B}" type="slidenum">
              <a:rPr lang="en-JM" smtClean="0"/>
              <a:pPr>
                <a:defRPr/>
              </a:pPr>
              <a:t>98</a:t>
            </a:fld>
            <a:endParaRPr lang="en-JM"/>
          </a:p>
        </p:txBody>
      </p:sp>
    </p:spTree>
    <p:extLst>
      <p:ext uri="{BB962C8B-B14F-4D97-AF65-F5344CB8AC3E}">
        <p14:creationId xmlns:p14="http://schemas.microsoft.com/office/powerpoint/2010/main" val="339676512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11971"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sz="700" b="1" dirty="0" err="1"/>
              <a:t>this</a:t>
            </a:r>
            <a:endParaRPr lang="fr-FR" sz="700" b="1" dirty="0"/>
          </a:p>
          <a:p>
            <a:endParaRPr lang="fr-FR" sz="700" dirty="0">
              <a:ea typeface="MS Mincho" pitchFamily="49" charset="-128"/>
            </a:endParaRPr>
          </a:p>
          <a:p>
            <a:r>
              <a:rPr lang="fr-FR" sz="700" dirty="0">
                <a:ea typeface="MS Mincho" pitchFamily="49" charset="-128"/>
              </a:rPr>
              <a:t>- </a:t>
            </a:r>
            <a:r>
              <a:rPr lang="fr-FR" sz="700" dirty="0" err="1">
                <a:ea typeface="MS Mincho" pitchFamily="49" charset="-128"/>
              </a:rPr>
              <a:t>this</a:t>
            </a:r>
            <a:r>
              <a:rPr lang="fr-FR" sz="700" dirty="0">
                <a:ea typeface="MS Mincho" pitchFamily="49" charset="-128"/>
              </a:rPr>
              <a:t> est un mot réservé qui fait référence à l’objet courant, c’est à dire : au niveau global, l’objet </a:t>
            </a:r>
            <a:r>
              <a:rPr lang="fr-FR" sz="700" dirty="0" err="1">
                <a:ea typeface="MS Mincho" pitchFamily="49" charset="-128"/>
              </a:rPr>
              <a:t>window</a:t>
            </a:r>
            <a:r>
              <a:rPr lang="fr-FR" sz="700" dirty="0">
                <a:ea typeface="MS Mincho" pitchFamily="49" charset="-128"/>
              </a:rPr>
              <a:t> courant (frame), dans une fonction (méthode), l’objet associé à la méthode (peut-être </a:t>
            </a:r>
            <a:r>
              <a:rPr lang="fr-FR" sz="700" dirty="0" err="1">
                <a:ea typeface="MS Mincho" pitchFamily="49" charset="-128"/>
              </a:rPr>
              <a:t>window</a:t>
            </a:r>
            <a:r>
              <a:rPr lang="fr-FR" sz="700" dirty="0">
                <a:ea typeface="MS Mincho" pitchFamily="49" charset="-128"/>
              </a:rPr>
              <a:t> pour les fonctions globales), dans les événements c’est l’objet déclencheur.</a:t>
            </a:r>
          </a:p>
          <a:p>
            <a:endParaRPr lang="fr-FR" sz="700" dirty="0"/>
          </a:p>
          <a:p>
            <a:endParaRPr lang="fr-FR" sz="700" dirty="0"/>
          </a:p>
          <a:p>
            <a:r>
              <a:rPr lang="fr-FR" sz="700" b="1" dirty="0"/>
              <a:t>new et </a:t>
            </a:r>
            <a:r>
              <a:rPr lang="fr-FR" sz="700" b="1" dirty="0" err="1"/>
              <a:t>delete</a:t>
            </a:r>
            <a:endParaRPr lang="fr-FR" sz="700" b="1" dirty="0"/>
          </a:p>
          <a:p>
            <a:endParaRPr lang="fr-FR" sz="700" dirty="0">
              <a:ea typeface="MS Mincho" pitchFamily="49" charset="-128"/>
            </a:endParaRPr>
          </a:p>
          <a:p>
            <a:r>
              <a:rPr lang="fr-FR" sz="700" dirty="0">
                <a:ea typeface="MS Mincho" pitchFamily="49" charset="-128"/>
              </a:rPr>
              <a:t>- l’opérateur new est un opérateur spécial qui permet de créer (d’allouer) un nouvel espace mémoire pour l’objet.</a:t>
            </a:r>
          </a:p>
          <a:p>
            <a:endParaRPr lang="fr-FR" sz="700" dirty="0">
              <a:ea typeface="MS Mincho" pitchFamily="49" charset="-128"/>
            </a:endParaRPr>
          </a:p>
          <a:p>
            <a:r>
              <a:rPr lang="fr-FR" sz="700" dirty="0">
                <a:ea typeface="MS Mincho" pitchFamily="49" charset="-128"/>
              </a:rPr>
              <a:t>- une chaîne pour laquelle aucun espace mémoire n’est allouée est </a:t>
            </a:r>
            <a:r>
              <a:rPr lang="fr-FR" sz="700" dirty="0" err="1">
                <a:ea typeface="MS Mincho" pitchFamily="49" charset="-128"/>
              </a:rPr>
              <a:t>null</a:t>
            </a:r>
            <a:endParaRPr lang="fr-FR" sz="700" dirty="0">
              <a:ea typeface="MS Mincho" pitchFamily="49" charset="-128"/>
            </a:endParaRPr>
          </a:p>
          <a:p>
            <a:endParaRPr lang="fr-FR" sz="700" dirty="0">
              <a:ea typeface="MS Mincho" pitchFamily="49" charset="-128"/>
            </a:endParaRPr>
          </a:p>
          <a:p>
            <a:r>
              <a:rPr lang="fr-FR" sz="700" dirty="0">
                <a:ea typeface="MS Mincho" pitchFamily="49" charset="-128"/>
              </a:rPr>
              <a:t>- pour dés-allouer la mémoire qui a été réservée, il faut utiliser l’opérateur </a:t>
            </a:r>
            <a:r>
              <a:rPr lang="fr-FR" sz="700" dirty="0" err="1">
                <a:ea typeface="MS Mincho" pitchFamily="49" charset="-128"/>
              </a:rPr>
              <a:t>delete</a:t>
            </a:r>
            <a:r>
              <a:rPr lang="fr-FR" sz="700" dirty="0">
                <a:ea typeface="MS Mincho" pitchFamily="49" charset="-128"/>
              </a:rPr>
              <a:t>. C’est important si on manipule de grandes quantités de données (ex: </a:t>
            </a:r>
            <a:r>
              <a:rPr lang="fr-FR" sz="700" dirty="0" err="1">
                <a:ea typeface="MS Mincho" pitchFamily="49" charset="-128"/>
              </a:rPr>
              <a:t>Array</a:t>
            </a:r>
            <a:r>
              <a:rPr lang="fr-FR" sz="700" dirty="0">
                <a:ea typeface="MS Mincho" pitchFamily="49" charset="-128"/>
              </a:rPr>
              <a:t> de grande taille).</a:t>
            </a:r>
            <a:endParaRPr lang="fr-FR" sz="700" dirty="0"/>
          </a:p>
          <a:p>
            <a:endParaRPr lang="fr-FR" sz="700" dirty="0"/>
          </a:p>
        </p:txBody>
      </p:sp>
      <p:sp>
        <p:nvSpPr>
          <p:cNvPr id="4" name="Espace réservé du numéro de diapositive 3"/>
          <p:cNvSpPr>
            <a:spLocks noGrp="1"/>
          </p:cNvSpPr>
          <p:nvPr>
            <p:ph type="sldNum" sz="quarter" idx="5"/>
          </p:nvPr>
        </p:nvSpPr>
        <p:spPr/>
        <p:txBody>
          <a:bodyPr/>
          <a:lstStyle/>
          <a:p>
            <a:pPr>
              <a:defRPr/>
            </a:pPr>
            <a:fld id="{69C8005A-8404-48C2-921E-8873120B20C4}" type="slidenum">
              <a:rPr lang="en-JM" smtClean="0"/>
              <a:pPr>
                <a:defRPr/>
              </a:pPr>
              <a:t>99</a:t>
            </a:fld>
            <a:endParaRPr lang="en-JM"/>
          </a:p>
        </p:txBody>
      </p:sp>
    </p:spTree>
    <p:extLst>
      <p:ext uri="{BB962C8B-B14F-4D97-AF65-F5344CB8AC3E}">
        <p14:creationId xmlns:p14="http://schemas.microsoft.com/office/powerpoint/2010/main" val="2542037699"/>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12995"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AC925617-D48E-4DC3-B872-DC5FE6C0682D}" type="slidenum">
              <a:rPr lang="en-JM" smtClean="0"/>
              <a:pPr>
                <a:defRPr/>
              </a:pPr>
              <a:t>100</a:t>
            </a:fld>
            <a:endParaRPr lang="en-JM"/>
          </a:p>
        </p:txBody>
      </p:sp>
    </p:spTree>
    <p:extLst>
      <p:ext uri="{BB962C8B-B14F-4D97-AF65-F5344CB8AC3E}">
        <p14:creationId xmlns:p14="http://schemas.microsoft.com/office/powerpoint/2010/main" val="1902319643"/>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214019"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endParaRPr lang="fr-FR" sz="700" dirty="0"/>
          </a:p>
        </p:txBody>
      </p:sp>
      <p:sp>
        <p:nvSpPr>
          <p:cNvPr id="4" name="Espace réservé du numéro de diapositive 3"/>
          <p:cNvSpPr>
            <a:spLocks noGrp="1"/>
          </p:cNvSpPr>
          <p:nvPr>
            <p:ph type="sldNum" sz="quarter" idx="5"/>
          </p:nvPr>
        </p:nvSpPr>
        <p:spPr/>
        <p:txBody>
          <a:bodyPr/>
          <a:lstStyle/>
          <a:p>
            <a:pPr>
              <a:defRPr/>
            </a:pPr>
            <a:fld id="{39941C91-6CAF-47A9-B9BD-710C44A59B6E}" type="slidenum">
              <a:rPr lang="en-JM" smtClean="0"/>
              <a:pPr>
                <a:defRPr/>
              </a:pPr>
              <a:t>101</a:t>
            </a:fld>
            <a:endParaRPr lang="en-JM"/>
          </a:p>
        </p:txBody>
      </p:sp>
    </p:spTree>
    <p:extLst>
      <p:ext uri="{BB962C8B-B14F-4D97-AF65-F5344CB8AC3E}">
        <p14:creationId xmlns:p14="http://schemas.microsoft.com/office/powerpoint/2010/main" val="2138000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pizplomb.fr/" TargetMode="External"/></Relationships>
</file>

<file path=ppt/slideLayouts/_rels/slideLayout3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5.png"/><Relationship Id="rId7"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Master" Target="../slideMasters/slideMaster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7.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re GRAPH">
    <p:spTree>
      <p:nvGrpSpPr>
        <p:cNvPr id="1" name=""/>
        <p:cNvGrpSpPr/>
        <p:nvPr/>
      </p:nvGrpSpPr>
      <p:grpSpPr>
        <a:xfrm>
          <a:off x="0" y="0"/>
          <a:ext cx="0" cy="0"/>
          <a:chOff x="0" y="0"/>
          <a:chExt cx="0" cy="0"/>
        </a:xfrm>
      </p:grpSpPr>
      <p:sp>
        <p:nvSpPr>
          <p:cNvPr id="3" name="Sous-titre 2"/>
          <p:cNvSpPr>
            <a:spLocks noGrp="1"/>
          </p:cNvSpPr>
          <p:nvPr>
            <p:ph type="subTitle" idx="1"/>
          </p:nvPr>
        </p:nvSpPr>
        <p:spPr>
          <a:xfrm rot="20916814">
            <a:off x="2858207" y="1715653"/>
            <a:ext cx="6422590" cy="642942"/>
          </a:xfrm>
          <a:noFill/>
          <a:ln>
            <a:noFill/>
          </a:ln>
        </p:spPr>
        <p:txBody>
          <a:bodyPr>
            <a:noAutofit/>
          </a:bodyPr>
          <a:lstStyle>
            <a:lvl1pPr marL="0" indent="0" algn="ctr">
              <a:buNone/>
              <a:defRPr sz="2800">
                <a:solidFill>
                  <a:schemeClr val="tx1">
                    <a:tint val="75000"/>
                  </a:schemeClr>
                </a:solidFill>
                <a:latin typeface="Permanent Marker" pitchFamily="2" charset="0"/>
                <a:ea typeface="Permanent Marker"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fr-FR" dirty="0"/>
          </a:p>
        </p:txBody>
      </p:sp>
      <p:sp>
        <p:nvSpPr>
          <p:cNvPr id="6" name="Espace réservé du numéro de diapositive 5"/>
          <p:cNvSpPr>
            <a:spLocks noGrp="1"/>
          </p:cNvSpPr>
          <p:nvPr>
            <p:ph type="sldNum" sz="quarter" idx="12"/>
          </p:nvPr>
        </p:nvSpPr>
        <p:spPr/>
        <p:txBody>
          <a:bodyPr/>
          <a:lstStyle/>
          <a:p>
            <a:fld id="{BC6F2980-C15E-4A6C-B3EA-12E3F1929291}" type="slidenum">
              <a:rPr lang="fr-FR" smtClean="0"/>
              <a:pPr/>
              <a:t>‹N°›</a:t>
            </a:fld>
            <a:endParaRPr lang="fr-FR"/>
          </a:p>
        </p:txBody>
      </p:sp>
      <p:sp>
        <p:nvSpPr>
          <p:cNvPr id="2" name="Titre 1"/>
          <p:cNvSpPr>
            <a:spLocks noGrp="1"/>
          </p:cNvSpPr>
          <p:nvPr>
            <p:ph type="ctrTitle" hasCustomPrompt="1"/>
          </p:nvPr>
        </p:nvSpPr>
        <p:spPr>
          <a:xfrm>
            <a:off x="0" y="4929198"/>
            <a:ext cx="9144000" cy="755645"/>
          </a:xfrm>
        </p:spPr>
        <p:style>
          <a:lnRef idx="0">
            <a:schemeClr val="accent2"/>
          </a:lnRef>
          <a:fillRef idx="3">
            <a:schemeClr val="accent2"/>
          </a:fillRef>
          <a:effectRef idx="3">
            <a:schemeClr val="accent2"/>
          </a:effectRef>
          <a:fontRef idx="none"/>
        </p:style>
        <p:txBody>
          <a:bodyPr>
            <a:normAutofit/>
          </a:bodyPr>
          <a:lstStyle>
            <a:lvl1pPr>
              <a:defRPr sz="4000" baseline="0">
                <a:solidFill>
                  <a:schemeClr val="bg1"/>
                </a:solidFill>
              </a:defRPr>
            </a:lvl1pPr>
          </a:lstStyle>
          <a:p>
            <a:r>
              <a:rPr lang="fr-FR" dirty="0"/>
              <a:t>Ecrire un plugin </a:t>
            </a:r>
            <a:r>
              <a:rPr lang="fr-FR" dirty="0" err="1"/>
              <a:t>Wordpress</a:t>
            </a:r>
            <a:endParaRPr lang="fr-FR" dirty="0"/>
          </a:p>
        </p:txBody>
      </p:sp>
      <p:pic>
        <p:nvPicPr>
          <p:cNvPr id="9" name="Image 8">
            <a:extLst>
              <a:ext uri="{FF2B5EF4-FFF2-40B4-BE49-F238E27FC236}">
                <a16:creationId xmlns:a16="http://schemas.microsoft.com/office/drawing/2014/main" id="{ABFD6E48-D5A5-4DB1-B517-6505E8485369}"/>
              </a:ext>
            </a:extLst>
          </p:cNvPr>
          <p:cNvPicPr>
            <a:picLocks noChangeAspect="1"/>
          </p:cNvPicPr>
          <p:nvPr/>
        </p:nvPicPr>
        <p:blipFill>
          <a:blip r:embed="rId2"/>
          <a:stretch>
            <a:fillRect/>
          </a:stretch>
        </p:blipFill>
        <p:spPr>
          <a:xfrm>
            <a:off x="0" y="-99392"/>
            <a:ext cx="3038475" cy="3800475"/>
          </a:xfrm>
          <a:prstGeom prst="rect">
            <a:avLst/>
          </a:prstGeom>
        </p:spPr>
      </p:pic>
      <p:pic>
        <p:nvPicPr>
          <p:cNvPr id="7" name="Image 6">
            <a:extLst>
              <a:ext uri="{FF2B5EF4-FFF2-40B4-BE49-F238E27FC236}">
                <a16:creationId xmlns:a16="http://schemas.microsoft.com/office/drawing/2014/main" id="{BC2491F7-D960-4141-8829-AC1FE23864C8}"/>
              </a:ext>
            </a:extLst>
          </p:cNvPr>
          <p:cNvPicPr>
            <a:picLocks noChangeAspect="1"/>
          </p:cNvPicPr>
          <p:nvPr userDrawn="1"/>
        </p:nvPicPr>
        <p:blipFill>
          <a:blip r:embed="rId2"/>
          <a:stretch>
            <a:fillRect/>
          </a:stretch>
        </p:blipFill>
        <p:spPr>
          <a:xfrm>
            <a:off x="0" y="-99392"/>
            <a:ext cx="3038475" cy="3800475"/>
          </a:xfrm>
          <a:prstGeom prst="rect">
            <a:avLst/>
          </a:prstGeom>
        </p:spPr>
      </p:pic>
    </p:spTree>
    <p:extLst>
      <p:ext uri="{BB962C8B-B14F-4D97-AF65-F5344CB8AC3E}">
        <p14:creationId xmlns:p14="http://schemas.microsoft.com/office/powerpoint/2010/main" val="3527303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7858148" y="6500834"/>
            <a:ext cx="571504" cy="220641"/>
          </a:xfrm>
        </p:spPr>
        <p:txBody>
          <a:bodyPr/>
          <a:lstStyle/>
          <a:p>
            <a:fld id="{BC6F2980-C15E-4A6C-B3EA-12E3F1929291}"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Bouton d'action : Suivant 8">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Bouton d'action : Précédent 9">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2" name="Picture 3" descr="C:\Users\Alex\Desktop\3998752.png"/>
          <p:cNvPicPr>
            <a:picLocks noChangeAspect="1" noChangeArrowheads="1"/>
          </p:cNvPicPr>
          <p:nvPr/>
        </p:nvPicPr>
        <p:blipFill>
          <a:blip r:embed="rId2"/>
          <a:srcRect/>
          <a:stretch>
            <a:fillRect/>
          </a:stretch>
        </p:blipFill>
        <p:spPr bwMode="auto">
          <a:xfrm>
            <a:off x="5143504" y="2857496"/>
            <a:ext cx="4403463" cy="4572032"/>
          </a:xfrm>
          <a:prstGeom prst="rect">
            <a:avLst/>
          </a:prstGeom>
          <a:noFill/>
        </p:spPr>
      </p:pic>
      <p:sp>
        <p:nvSpPr>
          <p:cNvPr id="17" name="Espace réservé du contenu 11"/>
          <p:cNvSpPr>
            <a:spLocks noGrp="1"/>
          </p:cNvSpPr>
          <p:nvPr>
            <p:ph sz="quarter" idx="13" hasCustomPrompt="1"/>
          </p:nvPr>
        </p:nvSpPr>
        <p:spPr>
          <a:xfrm rot="160723">
            <a:off x="6035526" y="3985042"/>
            <a:ext cx="2452946" cy="2459816"/>
          </a:xfrm>
          <a:noFill/>
          <a:ln>
            <a:noFill/>
          </a:ln>
        </p:spPr>
        <p:txBody>
          <a:bodyPr>
            <a:noAutofit/>
          </a:bodyPr>
          <a:lstStyle>
            <a:lvl1pPr>
              <a:defRPr sz="2800" baseline="30000">
                <a:latin typeface="Permanent Marker" pitchFamily="2" charset="0"/>
                <a:ea typeface="Permanent Marker" pitchFamily="2" charset="0"/>
              </a:defRPr>
            </a:lvl1pPr>
            <a:lvl2pPr marL="365125" indent="-182563">
              <a:defRPr sz="1600">
                <a:latin typeface="Permanent Marker" pitchFamily="2" charset="0"/>
                <a:ea typeface="Permanent Marker" pitchFamily="2" charset="0"/>
              </a:defRPr>
            </a:lvl2pPr>
            <a:lvl3pPr marL="450850" indent="-139700">
              <a:defRPr sz="1400">
                <a:latin typeface="Permanent Marker" pitchFamily="2" charset="0"/>
                <a:ea typeface="Permanent Marker" pitchFamily="2" charset="0"/>
              </a:defRPr>
            </a:lvl3pPr>
            <a:lvl4pPr marL="534988" indent="-147638">
              <a:defRPr sz="1200">
                <a:latin typeface="Permanent Marker" pitchFamily="2" charset="0"/>
                <a:ea typeface="Permanent Marker" pitchFamily="2" charset="0"/>
              </a:defRPr>
            </a:lvl4pPr>
            <a:lvl5pPr marL="717550" indent="-182563">
              <a:defRPr sz="1200">
                <a:latin typeface="Permanent Marker" pitchFamily="2" charset="0"/>
                <a:ea typeface="Permanent Marker" pitchFamily="2" charset="0"/>
              </a:defRPr>
            </a:lvl5pPr>
            <a:lvl6pPr marL="903288" indent="-228600">
              <a:defRPr sz="1200">
                <a:latin typeface="Permanent Marker" pitchFamily="2" charset="0"/>
                <a:ea typeface="Permanent Marker" pitchFamily="2" charset="0"/>
              </a:defRPr>
            </a:lvl6pPr>
            <a:lvl7pPr marL="987425" indent="-228600">
              <a:defRPr sz="1200">
                <a:latin typeface="Permanent Marker" pitchFamily="2" charset="0"/>
                <a:ea typeface="Permanent Marker" pitchFamily="2" charset="0"/>
              </a:defRPr>
            </a:lvl7pPr>
            <a:lvl8pPr>
              <a:defRPr sz="1200">
                <a:latin typeface="Permanent Marker" pitchFamily="2" charset="0"/>
                <a:ea typeface="Permanent Marker" pitchFamily="2" charset="0"/>
              </a:defRPr>
            </a:lvl8pPr>
            <a:lvl9pPr>
              <a:defRPr sz="1200">
                <a:latin typeface="Permanent Marker" pitchFamily="2" charset="0"/>
                <a:ea typeface="Permanent Marker" pitchFamily="2" charset="0"/>
              </a:defRPr>
            </a:lvl9pPr>
          </a:lstStyle>
          <a:p>
            <a:pPr lvl="0"/>
            <a:r>
              <a:rPr lang="fr-FR" dirty="0"/>
              <a:t>1er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err="1"/>
              <a:t>Gg</a:t>
            </a:r>
            <a:endParaRPr lang="fr-FR" dirty="0"/>
          </a:p>
          <a:p>
            <a:pPr lvl="6"/>
            <a:r>
              <a:rPr lang="fr-FR" dirty="0"/>
              <a:t>D</a:t>
            </a:r>
          </a:p>
          <a:p>
            <a:pPr lvl="7"/>
            <a:r>
              <a:rPr lang="fr-FR" dirty="0"/>
              <a:t>Fichier.php</a:t>
            </a:r>
          </a:p>
          <a:p>
            <a:pPr lvl="8"/>
            <a:r>
              <a:rPr lang="fr-FR" dirty="0"/>
              <a:t>Bonnes pratiques</a:t>
            </a:r>
          </a:p>
        </p:txBody>
      </p:sp>
    </p:spTree>
    <p:extLst>
      <p:ext uri="{BB962C8B-B14F-4D97-AF65-F5344CB8AC3E}">
        <p14:creationId xmlns:p14="http://schemas.microsoft.com/office/powerpoint/2010/main" val="3842356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2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a:xfrm>
            <a:off x="285720" y="1142984"/>
            <a:ext cx="6215106"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7858148" y="6500834"/>
            <a:ext cx="571504" cy="220641"/>
          </a:xfrm>
        </p:spPr>
        <p:txBody>
          <a:bodyPr/>
          <a:lstStyle/>
          <a:p>
            <a:fld id="{BC6F2980-C15E-4A6C-B3EA-12E3F1929291}"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9" name="Picture 3"/>
          <p:cNvPicPr>
            <a:picLocks noChangeAspect="1" noChangeArrowheads="1"/>
          </p:cNvPicPr>
          <p:nvPr/>
        </p:nvPicPr>
        <p:blipFill>
          <a:blip r:embed="rId2" cstate="print"/>
          <a:srcRect/>
          <a:stretch>
            <a:fillRect/>
          </a:stretch>
        </p:blipFill>
        <p:spPr bwMode="auto">
          <a:xfrm>
            <a:off x="6572264" y="1857364"/>
            <a:ext cx="2571736" cy="2682746"/>
          </a:xfrm>
          <a:prstGeom prst="rect">
            <a:avLst/>
          </a:prstGeom>
          <a:noFill/>
          <a:ln w="9525">
            <a:noFill/>
            <a:miter lim="800000"/>
            <a:headEnd/>
            <a:tailEnd/>
          </a:ln>
          <a:effectLst/>
        </p:spPr>
      </p:pic>
      <p:sp>
        <p:nvSpPr>
          <p:cNvPr id="12" name="Espace réservé du contenu 11"/>
          <p:cNvSpPr>
            <a:spLocks noGrp="1"/>
          </p:cNvSpPr>
          <p:nvPr>
            <p:ph sz="quarter" idx="13" hasCustomPrompt="1"/>
          </p:nvPr>
        </p:nvSpPr>
        <p:spPr>
          <a:xfrm rot="160723">
            <a:off x="6789172" y="2148452"/>
            <a:ext cx="2071044" cy="2002477"/>
          </a:xfrm>
          <a:noFill/>
          <a:ln>
            <a:noFill/>
          </a:ln>
        </p:spPr>
        <p:txBody>
          <a:bodyPr>
            <a:normAutofit/>
          </a:bodyPr>
          <a:lstStyle>
            <a:lvl1pPr>
              <a:defRPr sz="1600" baseline="30000">
                <a:latin typeface="Permanent Marker" pitchFamily="2" charset="0"/>
                <a:ea typeface="Permanent Marker" pitchFamily="2" charset="0"/>
              </a:defRPr>
            </a:lvl1pPr>
            <a:lvl2pPr marL="365125" indent="-182563">
              <a:defRPr sz="1200">
                <a:latin typeface="Permanent Marker" pitchFamily="2" charset="0"/>
                <a:ea typeface="Permanent Marker" pitchFamily="2" charset="0"/>
              </a:defRPr>
            </a:lvl2pPr>
            <a:lvl3pPr marL="450850" indent="-139700">
              <a:defRPr sz="1100">
                <a:latin typeface="Permanent Marker" pitchFamily="2" charset="0"/>
                <a:ea typeface="Permanent Marker" pitchFamily="2" charset="0"/>
              </a:defRPr>
            </a:lvl3pPr>
            <a:lvl4pPr marL="534988" indent="-147638">
              <a:defRPr sz="1050">
                <a:latin typeface="Permanent Marker" pitchFamily="2" charset="0"/>
                <a:ea typeface="Permanent Marker" pitchFamily="2" charset="0"/>
              </a:defRPr>
            </a:lvl4pPr>
            <a:lvl5pPr marL="717550" indent="-182563">
              <a:defRPr sz="1050">
                <a:latin typeface="Permanent Marker" pitchFamily="2" charset="0"/>
                <a:ea typeface="Permanent Marker" pitchFamily="2" charset="0"/>
              </a:defRPr>
            </a:lvl5pPr>
            <a:lvl6pPr marL="903288" indent="-228600">
              <a:defRPr sz="1050">
                <a:latin typeface="Permanent Marker" pitchFamily="2" charset="0"/>
                <a:ea typeface="Permanent Marker" pitchFamily="2" charset="0"/>
              </a:defRPr>
            </a:lvl6pPr>
            <a:lvl7pPr marL="987425" indent="-228600">
              <a:defRPr sz="1050">
                <a:latin typeface="Permanent Marker" pitchFamily="2" charset="0"/>
                <a:ea typeface="Permanent Marker" pitchFamily="2" charset="0"/>
              </a:defRPr>
            </a:lvl7pPr>
            <a:lvl8pPr>
              <a:defRPr sz="1050">
                <a:latin typeface="Permanent Marker" pitchFamily="2" charset="0"/>
                <a:ea typeface="Permanent Marker" pitchFamily="2" charset="0"/>
              </a:defRPr>
            </a:lvl8pPr>
            <a:lvl9pPr>
              <a:defRPr sz="1050">
                <a:latin typeface="Permanent Marker" pitchFamily="2" charset="0"/>
                <a:ea typeface="Permanent Marker" pitchFamily="2" charset="0"/>
              </a:defRPr>
            </a:lvl9pPr>
          </a:lstStyle>
          <a:p>
            <a:pPr lvl="0"/>
            <a:r>
              <a:rPr lang="fr-FR" dirty="0"/>
              <a:t>1er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err="1"/>
              <a:t>Gg</a:t>
            </a:r>
            <a:endParaRPr lang="fr-FR" dirty="0"/>
          </a:p>
          <a:p>
            <a:pPr lvl="6"/>
            <a:r>
              <a:rPr lang="fr-FR" dirty="0"/>
              <a:t>D</a:t>
            </a:r>
          </a:p>
          <a:p>
            <a:pPr lvl="7"/>
            <a:r>
              <a:rPr lang="fr-FR" dirty="0"/>
              <a:t>Fichier.php</a:t>
            </a:r>
          </a:p>
          <a:p>
            <a:pPr lvl="8"/>
            <a:r>
              <a:rPr lang="fr-FR" dirty="0"/>
              <a:t>Bonnes pratiques</a:t>
            </a:r>
          </a:p>
        </p:txBody>
      </p:sp>
    </p:spTree>
    <p:extLst>
      <p:ext uri="{BB962C8B-B14F-4D97-AF65-F5344CB8AC3E}">
        <p14:creationId xmlns:p14="http://schemas.microsoft.com/office/powerpoint/2010/main" val="899408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a:xfrm>
            <a:off x="285720" y="1142984"/>
            <a:ext cx="5000660"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7858148" y="6500834"/>
            <a:ext cx="571504" cy="220641"/>
          </a:xfrm>
        </p:spPr>
        <p:txBody>
          <a:bodyPr/>
          <a:lstStyle/>
          <a:p>
            <a:fld id="{BC6F2980-C15E-4A6C-B3EA-12E3F1929291}"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9" name="Picture 3"/>
          <p:cNvPicPr>
            <a:picLocks noChangeAspect="1" noChangeArrowheads="1"/>
          </p:cNvPicPr>
          <p:nvPr/>
        </p:nvPicPr>
        <p:blipFill>
          <a:blip r:embed="rId2" cstate="print"/>
          <a:srcRect/>
          <a:stretch>
            <a:fillRect/>
          </a:stretch>
        </p:blipFill>
        <p:spPr bwMode="auto">
          <a:xfrm>
            <a:off x="5357818" y="1214422"/>
            <a:ext cx="3714744" cy="4321272"/>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rot="160723">
            <a:off x="5656857" y="1641906"/>
            <a:ext cx="2992530" cy="3219122"/>
          </a:xfrm>
          <a:noFill/>
          <a:ln>
            <a:noFill/>
          </a:ln>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1er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err="1"/>
              <a:t>Gg</a:t>
            </a:r>
            <a:endParaRPr lang="fr-FR" dirty="0"/>
          </a:p>
          <a:p>
            <a:pPr lvl="6"/>
            <a:r>
              <a:rPr lang="fr-FR" dirty="0"/>
              <a:t>D</a:t>
            </a:r>
          </a:p>
          <a:p>
            <a:pPr lvl="7"/>
            <a:r>
              <a:rPr lang="fr-FR" dirty="0"/>
              <a:t>Fichier.php</a:t>
            </a:r>
          </a:p>
          <a:p>
            <a:pPr lvl="8"/>
            <a:r>
              <a:rPr lang="fr-FR" dirty="0"/>
              <a:t>Bonnes pratiques</a:t>
            </a:r>
          </a:p>
        </p:txBody>
      </p:sp>
    </p:spTree>
    <p:extLst>
      <p:ext uri="{BB962C8B-B14F-4D97-AF65-F5344CB8AC3E}">
        <p14:creationId xmlns:p14="http://schemas.microsoft.com/office/powerpoint/2010/main" val="20504045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7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a:xfrm>
            <a:off x="285720" y="1142984"/>
            <a:ext cx="5000660"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12DF7853-8071-40BC-998E-1F90672835CF}" type="datetime1">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7858148" y="6500834"/>
            <a:ext cx="571504" cy="220641"/>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9" name="Picture 3"/>
          <p:cNvPicPr>
            <a:picLocks noChangeAspect="1" noChangeArrowheads="1"/>
          </p:cNvPicPr>
          <p:nvPr/>
        </p:nvPicPr>
        <p:blipFill>
          <a:blip r:embed="rId2" cstate="print"/>
          <a:srcRect/>
          <a:stretch>
            <a:fillRect/>
          </a:stretch>
        </p:blipFill>
        <p:spPr bwMode="auto">
          <a:xfrm>
            <a:off x="5000628" y="1608058"/>
            <a:ext cx="4429156" cy="4106958"/>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rot="160723">
            <a:off x="5359727" y="2007319"/>
            <a:ext cx="3435292" cy="3219122"/>
          </a:xfrm>
          <a:noFill/>
          <a:ln>
            <a:noFill/>
          </a:ln>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1er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err="1"/>
              <a:t>Gg</a:t>
            </a:r>
            <a:endParaRPr lang="fr-FR" dirty="0"/>
          </a:p>
          <a:p>
            <a:pPr lvl="6"/>
            <a:r>
              <a:rPr lang="fr-FR" dirty="0"/>
              <a:t>D</a:t>
            </a:r>
          </a:p>
          <a:p>
            <a:pPr lvl="7"/>
            <a:r>
              <a:rPr lang="fr-FR" dirty="0"/>
              <a:t>Fichier.php</a:t>
            </a:r>
          </a:p>
          <a:p>
            <a:pPr lvl="8"/>
            <a:r>
              <a:rPr lang="fr-FR" dirty="0"/>
              <a:t>Bonnes pratiques</a:t>
            </a:r>
          </a:p>
        </p:txBody>
      </p:sp>
    </p:spTree>
    <p:extLst>
      <p:ext uri="{BB962C8B-B14F-4D97-AF65-F5344CB8AC3E}">
        <p14:creationId xmlns:p14="http://schemas.microsoft.com/office/powerpoint/2010/main" val="3806462090"/>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6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a:xfrm>
            <a:off x="285720" y="1142984"/>
            <a:ext cx="5000660" cy="5286412"/>
          </a:xfrm>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12DF7853-8071-40BC-998E-1F90672835CF}" type="datetime1">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7858148" y="6500834"/>
            <a:ext cx="571504" cy="220641"/>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9" name="Picture 3"/>
          <p:cNvPicPr>
            <a:picLocks noChangeAspect="1" noChangeArrowheads="1"/>
          </p:cNvPicPr>
          <p:nvPr/>
        </p:nvPicPr>
        <p:blipFill>
          <a:blip r:embed="rId2" cstate="print"/>
          <a:srcRect/>
          <a:stretch>
            <a:fillRect/>
          </a:stretch>
        </p:blipFill>
        <p:spPr bwMode="auto">
          <a:xfrm>
            <a:off x="5143504" y="1214421"/>
            <a:ext cx="4143404" cy="5286413"/>
          </a:xfrm>
          <a:prstGeom prst="rect">
            <a:avLst/>
          </a:prstGeom>
          <a:noFill/>
          <a:ln w="9525">
            <a:noFill/>
            <a:miter lim="800000"/>
            <a:headEnd/>
            <a:tailEnd/>
          </a:ln>
          <a:effectLst/>
        </p:spPr>
      </p:pic>
      <p:sp>
        <p:nvSpPr>
          <p:cNvPr id="11" name="Espace réservé du contenu 11"/>
          <p:cNvSpPr>
            <a:spLocks noGrp="1"/>
          </p:cNvSpPr>
          <p:nvPr>
            <p:ph sz="quarter" idx="14" hasCustomPrompt="1"/>
          </p:nvPr>
        </p:nvSpPr>
        <p:spPr>
          <a:xfrm>
            <a:off x="5572133" y="1714488"/>
            <a:ext cx="3071834" cy="3857652"/>
          </a:xfrm>
          <a:noFill/>
          <a:ln>
            <a:noFill/>
          </a:ln>
          <a:scene3d>
            <a:camera prst="orthographicFront">
              <a:rot lat="0" lon="0" rev="21594000"/>
            </a:camera>
            <a:lightRig rig="threePt" dir="t"/>
          </a:scene3d>
        </p:spPr>
        <p:txBody>
          <a:bodyPr>
            <a:normAutofit/>
          </a:bodyPr>
          <a:lstStyle>
            <a:lvl1pPr>
              <a:defRPr sz="2400" baseline="30000">
                <a:latin typeface="Permanent Marker" pitchFamily="2" charset="0"/>
                <a:ea typeface="Permanent Marker" pitchFamily="2" charset="0"/>
              </a:defRPr>
            </a:lvl1pPr>
            <a:lvl2pPr marL="365125" indent="-182563">
              <a:defRPr sz="1800">
                <a:latin typeface="Permanent Marker" pitchFamily="2" charset="0"/>
                <a:ea typeface="Permanent Marker" pitchFamily="2" charset="0"/>
              </a:defRPr>
            </a:lvl2pPr>
            <a:lvl3pPr marL="450850" indent="-139700">
              <a:defRPr sz="1600">
                <a:latin typeface="Permanent Marker" pitchFamily="2" charset="0"/>
                <a:ea typeface="Permanent Marker" pitchFamily="2" charset="0"/>
              </a:defRPr>
            </a:lvl3pPr>
            <a:lvl4pPr marL="534988" indent="-147638">
              <a:defRPr sz="1400">
                <a:latin typeface="Permanent Marker" pitchFamily="2" charset="0"/>
                <a:ea typeface="Permanent Marker" pitchFamily="2" charset="0"/>
              </a:defRPr>
            </a:lvl4pPr>
            <a:lvl5pPr marL="717550" indent="-182563">
              <a:defRPr sz="1400">
                <a:latin typeface="Permanent Marker" pitchFamily="2" charset="0"/>
                <a:ea typeface="Permanent Marker" pitchFamily="2" charset="0"/>
              </a:defRPr>
            </a:lvl5pPr>
            <a:lvl6pPr marL="903288" indent="-228600">
              <a:defRPr sz="1400">
                <a:latin typeface="Permanent Marker" pitchFamily="2" charset="0"/>
                <a:ea typeface="Permanent Marker" pitchFamily="2" charset="0"/>
              </a:defRPr>
            </a:lvl6pPr>
            <a:lvl7pPr marL="987425" indent="-228600">
              <a:defRPr sz="1400">
                <a:latin typeface="Permanent Marker" pitchFamily="2" charset="0"/>
                <a:ea typeface="Permanent Marker" pitchFamily="2" charset="0"/>
              </a:defRPr>
            </a:lvl7pPr>
            <a:lvl8pPr>
              <a:defRPr sz="1400">
                <a:latin typeface="Permanent Marker" pitchFamily="2" charset="0"/>
                <a:ea typeface="Permanent Marker" pitchFamily="2" charset="0"/>
              </a:defRPr>
            </a:lvl8pPr>
            <a:lvl9pPr>
              <a:defRPr sz="1400">
                <a:latin typeface="Permanent Marker" pitchFamily="2" charset="0"/>
                <a:ea typeface="Permanent Marker" pitchFamily="2" charset="0"/>
              </a:defRPr>
            </a:lvl9pPr>
          </a:lstStyle>
          <a:p>
            <a:pPr lvl="0"/>
            <a:r>
              <a:rPr lang="fr-FR" dirty="0"/>
              <a:t>1er Niveau</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err="1"/>
              <a:t>Gg</a:t>
            </a:r>
            <a:endParaRPr lang="fr-FR" dirty="0"/>
          </a:p>
          <a:p>
            <a:pPr lvl="6"/>
            <a:r>
              <a:rPr lang="fr-FR" dirty="0"/>
              <a:t>D</a:t>
            </a:r>
          </a:p>
          <a:p>
            <a:pPr lvl="7"/>
            <a:r>
              <a:rPr lang="fr-FR" dirty="0"/>
              <a:t>Fichier.php</a:t>
            </a:r>
          </a:p>
          <a:p>
            <a:pPr lvl="8"/>
            <a:r>
              <a:rPr lang="fr-FR" dirty="0"/>
              <a:t>Bonnes pratiques</a:t>
            </a:r>
          </a:p>
        </p:txBody>
      </p:sp>
    </p:spTree>
    <p:extLst>
      <p:ext uri="{BB962C8B-B14F-4D97-AF65-F5344CB8AC3E}">
        <p14:creationId xmlns:p14="http://schemas.microsoft.com/office/powerpoint/2010/main" val="348846588"/>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a:xfrm>
            <a:off x="285720" y="1142984"/>
            <a:ext cx="8572560" cy="1714512"/>
          </a:xfrm>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7858148" y="6500834"/>
            <a:ext cx="571504" cy="220641"/>
          </a:xfrm>
        </p:spPr>
        <p:txBody>
          <a:bodyPr/>
          <a:lstStyle/>
          <a:p>
            <a:fld id="{BC6F2980-C15E-4A6C-B3EA-12E3F1929291}"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Espace réservé du texte 7"/>
          <p:cNvSpPr>
            <a:spLocks noGrp="1"/>
          </p:cNvSpPr>
          <p:nvPr>
            <p:ph type="body" idx="13"/>
          </p:nvPr>
        </p:nvSpPr>
        <p:spPr>
          <a:xfrm>
            <a:off x="214282" y="2928934"/>
            <a:ext cx="4283106" cy="639762"/>
          </a:xfrm>
        </p:spPr>
        <p:txBody>
          <a:bodyPr/>
          <a:lstStyle/>
          <a:p>
            <a:pPr lvl="0" algn="r"/>
            <a:r>
              <a:rPr lang="fr-FR"/>
              <a:t>Cliquez pour modifier les styles du texte du masque</a:t>
            </a:r>
          </a:p>
        </p:txBody>
      </p:sp>
      <p:sp>
        <p:nvSpPr>
          <p:cNvPr id="11" name="Espace réservé du texte 8"/>
          <p:cNvSpPr>
            <a:spLocks noGrp="1"/>
          </p:cNvSpPr>
          <p:nvPr>
            <p:ph type="body" sz="quarter" idx="3"/>
          </p:nvPr>
        </p:nvSpPr>
        <p:spPr>
          <a:xfrm>
            <a:off x="4645025" y="2928934"/>
            <a:ext cx="4284693" cy="639762"/>
          </a:xfrm>
        </p:spPr>
        <p:txBody>
          <a:bodyPr/>
          <a:lstStyle/>
          <a:p>
            <a:pPr lvl="0"/>
            <a:r>
              <a:rPr lang="fr-FR"/>
              <a:t>Cliquez pour modifier les styles du texte du masque</a:t>
            </a:r>
          </a:p>
        </p:txBody>
      </p:sp>
      <p:sp>
        <p:nvSpPr>
          <p:cNvPr id="12" name="Espace réservé du contenu 9"/>
          <p:cNvSpPr>
            <a:spLocks noGrp="1"/>
          </p:cNvSpPr>
          <p:nvPr>
            <p:ph sz="quarter" idx="4" hasCustomPrompt="1"/>
          </p:nvPr>
        </p:nvSpPr>
        <p:spPr>
          <a:xfrm>
            <a:off x="6286511" y="3643314"/>
            <a:ext cx="1928827" cy="2643206"/>
          </a:xfrm>
        </p:spPr>
        <p:txBody>
          <a:bodyPr>
            <a:noAutofit/>
          </a:bodyPr>
          <a:lstStyle>
            <a:lvl1pPr>
              <a:defRPr sz="2000"/>
            </a:lvl1pPr>
          </a:lstStyle>
          <a:p>
            <a:pPr algn="ctr">
              <a:buNone/>
            </a:pPr>
            <a:r>
              <a:rPr lang="fr-FR" dirty="0"/>
              <a:t>NON</a:t>
            </a:r>
          </a:p>
          <a:p>
            <a:pPr algn="ctr">
              <a:buNone/>
            </a:pPr>
            <a:endParaRPr lang="fr-FR" dirty="0"/>
          </a:p>
          <a:p>
            <a:pPr algn="ctr">
              <a:buNone/>
            </a:pPr>
            <a:r>
              <a:rPr lang="fr-FR" dirty="0"/>
              <a:t>NON</a:t>
            </a:r>
          </a:p>
          <a:p>
            <a:pPr algn="ctr">
              <a:buNone/>
            </a:pPr>
            <a:endParaRPr lang="fr-FR" dirty="0"/>
          </a:p>
          <a:p>
            <a:pPr algn="ctr">
              <a:buNone/>
            </a:pPr>
            <a:r>
              <a:rPr lang="fr-FR" dirty="0"/>
              <a:t>OUI</a:t>
            </a:r>
          </a:p>
          <a:p>
            <a:pPr algn="ctr">
              <a:buNone/>
            </a:pPr>
            <a:endParaRPr lang="fr-FR" dirty="0"/>
          </a:p>
          <a:p>
            <a:pPr algn="ctr">
              <a:buNone/>
            </a:pPr>
            <a:r>
              <a:rPr lang="fr-FR" dirty="0"/>
              <a:t>OUI</a:t>
            </a:r>
          </a:p>
        </p:txBody>
      </p:sp>
      <p:sp>
        <p:nvSpPr>
          <p:cNvPr id="13" name="Double flèche horizontale 12"/>
          <p:cNvSpPr/>
          <p:nvPr/>
        </p:nvSpPr>
        <p:spPr>
          <a:xfrm>
            <a:off x="3357554" y="3571876"/>
            <a:ext cx="2428892"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Flush cache / TMP</a:t>
            </a:r>
          </a:p>
        </p:txBody>
      </p:sp>
      <p:sp>
        <p:nvSpPr>
          <p:cNvPr id="14" name="Double flèche horizontale 13"/>
          <p:cNvSpPr/>
          <p:nvPr/>
        </p:nvSpPr>
        <p:spPr>
          <a:xfrm>
            <a:off x="3357554" y="4357694"/>
            <a:ext cx="2428892"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Flush </a:t>
            </a:r>
            <a:r>
              <a:rPr lang="fr-FR" dirty="0" err="1"/>
              <a:t>permalink</a:t>
            </a:r>
            <a:endParaRPr lang="fr-FR" dirty="0"/>
          </a:p>
        </p:txBody>
      </p:sp>
      <p:sp>
        <p:nvSpPr>
          <p:cNvPr id="15" name="Double flèche horizontale 14"/>
          <p:cNvSpPr/>
          <p:nvPr/>
        </p:nvSpPr>
        <p:spPr>
          <a:xfrm>
            <a:off x="3357554" y="5072074"/>
            <a:ext cx="2428892"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remove</a:t>
            </a:r>
            <a:r>
              <a:rPr lang="fr-FR" dirty="0"/>
              <a:t> Options </a:t>
            </a:r>
            <a:r>
              <a:rPr lang="fr-FR" sz="1100" dirty="0"/>
              <a:t>(</a:t>
            </a:r>
            <a:r>
              <a:rPr lang="fr-FR" sz="1100" dirty="0" err="1"/>
              <a:t>wp</a:t>
            </a:r>
            <a:r>
              <a:rPr lang="fr-FR" sz="1100" dirty="0"/>
              <a:t> </a:t>
            </a:r>
            <a:r>
              <a:rPr lang="fr-FR" sz="1100" dirty="0" err="1"/>
              <a:t>db</a:t>
            </a:r>
            <a:r>
              <a:rPr lang="fr-FR" sz="1100" dirty="0"/>
              <a:t>)</a:t>
            </a:r>
            <a:endParaRPr lang="fr-FR" dirty="0"/>
          </a:p>
        </p:txBody>
      </p:sp>
      <p:sp>
        <p:nvSpPr>
          <p:cNvPr id="16" name="Double flèche horizontale 15"/>
          <p:cNvSpPr/>
          <p:nvPr/>
        </p:nvSpPr>
        <p:spPr>
          <a:xfrm>
            <a:off x="3357554" y="5786454"/>
            <a:ext cx="2428892" cy="50006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remove</a:t>
            </a:r>
            <a:r>
              <a:rPr lang="fr-FR" dirty="0"/>
              <a:t> tables</a:t>
            </a:r>
            <a:r>
              <a:rPr lang="fr-FR" sz="1100" dirty="0"/>
              <a:t>(</a:t>
            </a:r>
            <a:r>
              <a:rPr lang="fr-FR" sz="1100" dirty="0" err="1"/>
              <a:t>wp</a:t>
            </a:r>
            <a:r>
              <a:rPr lang="fr-FR" sz="1100" dirty="0"/>
              <a:t> </a:t>
            </a:r>
            <a:r>
              <a:rPr lang="fr-FR" sz="1100" dirty="0" err="1"/>
              <a:t>db</a:t>
            </a:r>
            <a:r>
              <a:rPr lang="fr-FR" sz="1100" dirty="0"/>
              <a:t>)</a:t>
            </a:r>
            <a:endParaRPr lang="fr-FR" dirty="0"/>
          </a:p>
        </p:txBody>
      </p:sp>
      <p:sp>
        <p:nvSpPr>
          <p:cNvPr id="17" name="Espace réservé du contenu 9"/>
          <p:cNvSpPr>
            <a:spLocks noGrp="1"/>
          </p:cNvSpPr>
          <p:nvPr>
            <p:ph sz="quarter" idx="14" hasCustomPrompt="1"/>
          </p:nvPr>
        </p:nvSpPr>
        <p:spPr>
          <a:xfrm>
            <a:off x="714347" y="3643314"/>
            <a:ext cx="1928827" cy="2643206"/>
          </a:xfrm>
        </p:spPr>
        <p:txBody>
          <a:bodyPr>
            <a:noAutofit/>
          </a:bodyPr>
          <a:lstStyle>
            <a:lvl1pPr>
              <a:defRPr sz="2000"/>
            </a:lvl1pPr>
          </a:lstStyle>
          <a:p>
            <a:pPr algn="ctr">
              <a:buNone/>
            </a:pPr>
            <a:r>
              <a:rPr lang="fr-FR" dirty="0"/>
              <a:t>NON</a:t>
            </a:r>
          </a:p>
          <a:p>
            <a:pPr algn="ctr">
              <a:buNone/>
            </a:pPr>
            <a:endParaRPr lang="fr-FR" dirty="0"/>
          </a:p>
          <a:p>
            <a:pPr algn="ctr">
              <a:buNone/>
            </a:pPr>
            <a:r>
              <a:rPr lang="fr-FR" dirty="0"/>
              <a:t>NON</a:t>
            </a:r>
          </a:p>
          <a:p>
            <a:pPr algn="ctr">
              <a:buNone/>
            </a:pPr>
            <a:endParaRPr lang="fr-FR" dirty="0"/>
          </a:p>
          <a:p>
            <a:pPr algn="ctr">
              <a:buNone/>
            </a:pPr>
            <a:r>
              <a:rPr lang="fr-FR" dirty="0"/>
              <a:t>OUI</a:t>
            </a:r>
          </a:p>
          <a:p>
            <a:pPr algn="ctr">
              <a:buNone/>
            </a:pPr>
            <a:endParaRPr lang="fr-FR" dirty="0"/>
          </a:p>
          <a:p>
            <a:pPr algn="ctr">
              <a:buNone/>
            </a:pPr>
            <a:r>
              <a:rPr lang="fr-FR" dirty="0"/>
              <a:t>OUI</a:t>
            </a:r>
          </a:p>
        </p:txBody>
      </p:sp>
    </p:spTree>
    <p:extLst>
      <p:ext uri="{BB962C8B-B14F-4D97-AF65-F5344CB8AC3E}">
        <p14:creationId xmlns:p14="http://schemas.microsoft.com/office/powerpoint/2010/main" val="33396508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5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a:xfrm>
            <a:off x="285720" y="1142984"/>
            <a:ext cx="8572560" cy="1714512"/>
          </a:xfrm>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7858148" y="6500834"/>
            <a:ext cx="571504" cy="220641"/>
          </a:xfrm>
        </p:spPr>
        <p:txBody>
          <a:bodyPr/>
          <a:lstStyle/>
          <a:p>
            <a:fld id="{BC6F2980-C15E-4A6C-B3EA-12E3F1929291}"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Espace réservé du texte 7"/>
          <p:cNvSpPr>
            <a:spLocks noGrp="1"/>
          </p:cNvSpPr>
          <p:nvPr>
            <p:ph type="body" idx="13"/>
          </p:nvPr>
        </p:nvSpPr>
        <p:spPr>
          <a:xfrm>
            <a:off x="214282" y="2928934"/>
            <a:ext cx="4283106" cy="639762"/>
          </a:xfrm>
        </p:spPr>
        <p:txBody>
          <a:bodyPr/>
          <a:lstStyle/>
          <a:p>
            <a:pPr lvl="0" algn="r"/>
            <a:r>
              <a:rPr lang="fr-FR"/>
              <a:t>Cliquez pour modifier les styles du texte du masque</a:t>
            </a:r>
          </a:p>
        </p:txBody>
      </p:sp>
      <p:sp>
        <p:nvSpPr>
          <p:cNvPr id="11" name="Espace réservé du texte 8"/>
          <p:cNvSpPr>
            <a:spLocks noGrp="1"/>
          </p:cNvSpPr>
          <p:nvPr>
            <p:ph type="body" sz="quarter" idx="3"/>
          </p:nvPr>
        </p:nvSpPr>
        <p:spPr>
          <a:xfrm>
            <a:off x="4645025" y="2928934"/>
            <a:ext cx="4284693" cy="639762"/>
          </a:xfrm>
        </p:spPr>
        <p:txBody>
          <a:bodyPr/>
          <a:lstStyle/>
          <a:p>
            <a:pPr lvl="0"/>
            <a:r>
              <a:rPr lang="fr-FR"/>
              <a:t>Cliquez pour modifier les styles du texte du masque</a:t>
            </a:r>
          </a:p>
        </p:txBody>
      </p:sp>
    </p:spTree>
    <p:extLst>
      <p:ext uri="{BB962C8B-B14F-4D97-AF65-F5344CB8AC3E}">
        <p14:creationId xmlns:p14="http://schemas.microsoft.com/office/powerpoint/2010/main" val="3953232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214282" y="1071546"/>
            <a:ext cx="4214842"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u contenu 3"/>
          <p:cNvSpPr>
            <a:spLocks noGrp="1"/>
          </p:cNvSpPr>
          <p:nvPr>
            <p:ph sz="half" idx="2"/>
          </p:nvPr>
        </p:nvSpPr>
        <p:spPr>
          <a:xfrm>
            <a:off x="4714876" y="1071546"/>
            <a:ext cx="4214842"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Espace réservé de la date 4"/>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40313221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14282" y="1071546"/>
            <a:ext cx="428310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214282" y="1785926"/>
            <a:ext cx="4283106"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Espace réservé du texte 4"/>
          <p:cNvSpPr>
            <a:spLocks noGrp="1"/>
          </p:cNvSpPr>
          <p:nvPr>
            <p:ph type="body" sz="quarter" idx="3"/>
          </p:nvPr>
        </p:nvSpPr>
        <p:spPr>
          <a:xfrm>
            <a:off x="4645025" y="1071546"/>
            <a:ext cx="428469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p:cNvSpPr>
            <a:spLocks noGrp="1"/>
          </p:cNvSpPr>
          <p:nvPr>
            <p:ph sz="quarter" idx="4"/>
          </p:nvPr>
        </p:nvSpPr>
        <p:spPr>
          <a:xfrm>
            <a:off x="4645025" y="1785926"/>
            <a:ext cx="4284693"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7" name="Espace réservé de la date 6"/>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38902325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3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14282" y="1071546"/>
            <a:ext cx="871543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214282" y="1785926"/>
            <a:ext cx="8715436"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7" name="Espace réservé de la date 6"/>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1405573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re GRAPH">
    <p:spTree>
      <p:nvGrpSpPr>
        <p:cNvPr id="1" name=""/>
        <p:cNvGrpSpPr/>
        <p:nvPr/>
      </p:nvGrpSpPr>
      <p:grpSpPr>
        <a:xfrm>
          <a:off x="0" y="0"/>
          <a:ext cx="0" cy="0"/>
          <a:chOff x="0" y="0"/>
          <a:chExt cx="0" cy="0"/>
        </a:xfrm>
      </p:grpSpPr>
      <p:sp>
        <p:nvSpPr>
          <p:cNvPr id="3" name="Sous-titre 2"/>
          <p:cNvSpPr>
            <a:spLocks noGrp="1"/>
          </p:cNvSpPr>
          <p:nvPr>
            <p:ph type="subTitle" idx="1" hasCustomPrompt="1"/>
          </p:nvPr>
        </p:nvSpPr>
        <p:spPr>
          <a:xfrm rot="20916814">
            <a:off x="3214939" y="5128233"/>
            <a:ext cx="6422590" cy="642942"/>
          </a:xfrm>
          <a:noFill/>
          <a:ln>
            <a:noFill/>
          </a:ln>
        </p:spPr>
        <p:txBody>
          <a:bodyPr>
            <a:noAutofit/>
          </a:bodyPr>
          <a:lstStyle>
            <a:lvl1pPr marL="0" indent="0" algn="ctr">
              <a:buNone/>
              <a:defRPr sz="2800">
                <a:solidFill>
                  <a:schemeClr val="tx1">
                    <a:tint val="75000"/>
                  </a:schemeClr>
                </a:solidFill>
                <a:latin typeface="Permanent Marker" pitchFamily="2" charset="0"/>
                <a:ea typeface="Permanent Marker"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A BIENTÔT</a:t>
            </a:r>
          </a:p>
        </p:txBody>
      </p:sp>
      <p:sp>
        <p:nvSpPr>
          <p:cNvPr id="6" name="Espace réservé du numéro de diapositive 5"/>
          <p:cNvSpPr>
            <a:spLocks noGrp="1"/>
          </p:cNvSpPr>
          <p:nvPr>
            <p:ph type="sldNum" sz="quarter" idx="12"/>
          </p:nvPr>
        </p:nvSpPr>
        <p:spPr/>
        <p:txBody>
          <a:bodyPr/>
          <a:lstStyle/>
          <a:p>
            <a:fld id="{BC6F2980-C15E-4A6C-B3EA-12E3F1929291}" type="slidenum">
              <a:rPr lang="fr-FR" smtClean="0"/>
              <a:pPr/>
              <a:t>‹N°›</a:t>
            </a:fld>
            <a:endParaRPr lang="fr-FR"/>
          </a:p>
        </p:txBody>
      </p:sp>
      <p:pic>
        <p:nvPicPr>
          <p:cNvPr id="5" name="Image 4">
            <a:extLst>
              <a:ext uri="{FF2B5EF4-FFF2-40B4-BE49-F238E27FC236}">
                <a16:creationId xmlns:a16="http://schemas.microsoft.com/office/drawing/2014/main" id="{C766E01B-7791-4E1C-9F4B-55067598EA2C}"/>
              </a:ext>
            </a:extLst>
          </p:cNvPr>
          <p:cNvPicPr>
            <a:picLocks noChangeAspect="1"/>
          </p:cNvPicPr>
          <p:nvPr/>
        </p:nvPicPr>
        <p:blipFill>
          <a:blip r:embed="rId2"/>
          <a:stretch>
            <a:fillRect/>
          </a:stretch>
        </p:blipFill>
        <p:spPr>
          <a:xfrm>
            <a:off x="3052762" y="563198"/>
            <a:ext cx="3038475" cy="3800475"/>
          </a:xfrm>
          <a:prstGeom prst="rect">
            <a:avLst/>
          </a:prstGeom>
        </p:spPr>
      </p:pic>
      <p:pic>
        <p:nvPicPr>
          <p:cNvPr id="7" name="Image 6">
            <a:extLst>
              <a:ext uri="{FF2B5EF4-FFF2-40B4-BE49-F238E27FC236}">
                <a16:creationId xmlns:a16="http://schemas.microsoft.com/office/drawing/2014/main" id="{E408F8DC-B4B3-48A1-996F-AD27916E3FCC}"/>
              </a:ext>
            </a:extLst>
          </p:cNvPr>
          <p:cNvPicPr>
            <a:picLocks noChangeAspect="1"/>
          </p:cNvPicPr>
          <p:nvPr userDrawn="1"/>
        </p:nvPicPr>
        <p:blipFill>
          <a:blip r:embed="rId2"/>
          <a:stretch>
            <a:fillRect/>
          </a:stretch>
        </p:blipFill>
        <p:spPr>
          <a:xfrm>
            <a:off x="3052762" y="563198"/>
            <a:ext cx="3038475" cy="3800475"/>
          </a:xfrm>
          <a:prstGeom prst="rect">
            <a:avLst/>
          </a:prstGeom>
        </p:spPr>
      </p:pic>
    </p:spTree>
    <p:extLst>
      <p:ext uri="{BB962C8B-B14F-4D97-AF65-F5344CB8AC3E}">
        <p14:creationId xmlns:p14="http://schemas.microsoft.com/office/powerpoint/2010/main" val="16518480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14282" y="2432048"/>
            <a:ext cx="428310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214282" y="3143248"/>
            <a:ext cx="4283106" cy="328614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Espace réservé du texte 4"/>
          <p:cNvSpPr>
            <a:spLocks noGrp="1"/>
          </p:cNvSpPr>
          <p:nvPr>
            <p:ph type="body" sz="quarter" idx="3"/>
          </p:nvPr>
        </p:nvSpPr>
        <p:spPr>
          <a:xfrm>
            <a:off x="4645025" y="2432048"/>
            <a:ext cx="428469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7" name="Espace réservé de la date 6"/>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C6F2980-C15E-4A6C-B3EA-12E3F1929291}" type="slidenum">
              <a:rPr lang="fr-FR" smtClean="0"/>
              <a:pPr/>
              <a:t>‹N°›</a:t>
            </a:fld>
            <a:endParaRPr lang="fr-FR"/>
          </a:p>
        </p:txBody>
      </p:sp>
      <p:sp>
        <p:nvSpPr>
          <p:cNvPr id="10" name="Espace réservé du contenu 3"/>
          <p:cNvSpPr>
            <a:spLocks noGrp="1"/>
          </p:cNvSpPr>
          <p:nvPr>
            <p:ph sz="half" idx="13"/>
          </p:nvPr>
        </p:nvSpPr>
        <p:spPr>
          <a:xfrm>
            <a:off x="4646612" y="3143248"/>
            <a:ext cx="4283106" cy="328614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11" name="Espace réservé du contenu 3"/>
          <p:cNvSpPr>
            <a:spLocks noGrp="1"/>
          </p:cNvSpPr>
          <p:nvPr>
            <p:ph sz="half" idx="14"/>
          </p:nvPr>
        </p:nvSpPr>
        <p:spPr>
          <a:xfrm>
            <a:off x="214282" y="1071546"/>
            <a:ext cx="8786874" cy="121444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Tree>
    <p:extLst>
      <p:ext uri="{BB962C8B-B14F-4D97-AF65-F5344CB8AC3E}">
        <p14:creationId xmlns:p14="http://schemas.microsoft.com/office/powerpoint/2010/main" val="35737608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1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14282" y="1071546"/>
            <a:ext cx="4283106" cy="639762"/>
          </a:xfrm>
        </p:spPr>
        <p:txBody>
          <a:bodyPr anchor="b"/>
          <a:lstStyle>
            <a:lvl1pPr marL="0" indent="0" algn="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214282" y="1785926"/>
            <a:ext cx="4283106" cy="4643470"/>
          </a:xfrm>
          <a:solidFill>
            <a:schemeClr val="accent2">
              <a:lumMod val="40000"/>
              <a:lumOff val="60000"/>
              <a:alpha val="74000"/>
            </a:schemeClr>
          </a:solidFill>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Espace réservé du texte 4"/>
          <p:cNvSpPr>
            <a:spLocks noGrp="1"/>
          </p:cNvSpPr>
          <p:nvPr>
            <p:ph type="body" sz="quarter" idx="3"/>
          </p:nvPr>
        </p:nvSpPr>
        <p:spPr>
          <a:xfrm>
            <a:off x="4645025" y="1071546"/>
            <a:ext cx="428469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p:cNvSpPr>
            <a:spLocks noGrp="1"/>
          </p:cNvSpPr>
          <p:nvPr>
            <p:ph sz="quarter" idx="4"/>
          </p:nvPr>
        </p:nvSpPr>
        <p:spPr>
          <a:xfrm>
            <a:off x="4645025" y="1785926"/>
            <a:ext cx="4284693" cy="4643470"/>
          </a:xfrm>
          <a:solidFill>
            <a:schemeClr val="accent3">
              <a:lumMod val="60000"/>
              <a:lumOff val="40000"/>
              <a:alpha val="74000"/>
            </a:schemeClr>
          </a:solidFill>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7" name="Espace réservé de la date 6"/>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797579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mparaison alt">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C6F2980-C15E-4A6C-B3EA-12E3F1929291}" type="slidenum">
              <a:rPr lang="fr-FR" smtClean="0"/>
              <a:pPr/>
              <a:t>‹N°›</a:t>
            </a:fld>
            <a:endParaRPr lang="fr-FR"/>
          </a:p>
        </p:txBody>
      </p:sp>
      <p:sp>
        <p:nvSpPr>
          <p:cNvPr id="6" name="Espace réservé du texte 5"/>
          <p:cNvSpPr>
            <a:spLocks noGrp="1"/>
          </p:cNvSpPr>
          <p:nvPr>
            <p:ph type="body" idx="1"/>
          </p:nvPr>
        </p:nvSpPr>
        <p:spPr>
          <a:xfrm>
            <a:off x="607224" y="285728"/>
            <a:ext cx="3931920" cy="792162"/>
          </a:xfrm>
        </p:spPr>
        <p:txBody>
          <a:bodyPr/>
          <a:lstStyle/>
          <a:p>
            <a:pPr lvl="0"/>
            <a:r>
              <a:rPr lang="fr-FR"/>
              <a:t>Cliquez pour modifier les styles du texte du masque</a:t>
            </a:r>
          </a:p>
        </p:txBody>
      </p:sp>
      <p:sp>
        <p:nvSpPr>
          <p:cNvPr id="7" name="Espace réservé du texte 7"/>
          <p:cNvSpPr>
            <a:spLocks noGrp="1"/>
          </p:cNvSpPr>
          <p:nvPr>
            <p:ph type="body" sz="half" idx="3"/>
          </p:nvPr>
        </p:nvSpPr>
        <p:spPr>
          <a:xfrm>
            <a:off x="4652169" y="285728"/>
            <a:ext cx="3931920" cy="792162"/>
          </a:xfrm>
        </p:spPr>
        <p:txBody>
          <a:bodyPr/>
          <a:lstStyle/>
          <a:p>
            <a:pPr lvl="0"/>
            <a:r>
              <a:rPr lang="fr-FR"/>
              <a:t>Cliquez pour modifier les styles du texte du masque</a:t>
            </a:r>
          </a:p>
        </p:txBody>
      </p:sp>
      <p:sp>
        <p:nvSpPr>
          <p:cNvPr id="8" name="Espace réservé du contenu 6"/>
          <p:cNvSpPr>
            <a:spLocks noGrp="1"/>
          </p:cNvSpPr>
          <p:nvPr>
            <p:ph sz="quarter" idx="2"/>
          </p:nvPr>
        </p:nvSpPr>
        <p:spPr>
          <a:xfrm>
            <a:off x="607224" y="939776"/>
            <a:ext cx="3931920" cy="3060728"/>
          </a:xfrm>
        </p:spPr>
        <p:txBody>
          <a:bodyPr/>
          <a:lstStyle/>
          <a:p>
            <a:pPr lvl="0"/>
            <a:r>
              <a:rPr lang="fr-FR"/>
              <a:t>Cliquez pour modifier les styles du texte du masque</a:t>
            </a:r>
          </a:p>
          <a:p>
            <a:pPr lvl="1"/>
            <a:r>
              <a:rPr lang="fr-FR"/>
              <a:t>Deuxième niveau</a:t>
            </a:r>
          </a:p>
        </p:txBody>
      </p:sp>
      <p:sp>
        <p:nvSpPr>
          <p:cNvPr id="9" name="Espace réservé du contenu 8"/>
          <p:cNvSpPr>
            <a:spLocks noGrp="1"/>
          </p:cNvSpPr>
          <p:nvPr>
            <p:ph sz="quarter" idx="4"/>
          </p:nvPr>
        </p:nvSpPr>
        <p:spPr>
          <a:xfrm>
            <a:off x="4652169" y="939776"/>
            <a:ext cx="3931920" cy="3060728"/>
          </a:xfrm>
        </p:spPr>
        <p:txBody>
          <a:bodyPr/>
          <a:lstStyle/>
          <a:p>
            <a:pPr lvl="0"/>
            <a:r>
              <a:rPr lang="fr-FR"/>
              <a:t>Cliquez pour modifier les styles du texte du masque</a:t>
            </a:r>
          </a:p>
          <a:p>
            <a:pPr lvl="1"/>
            <a:r>
              <a:rPr lang="fr-FR"/>
              <a:t>Deuxième niveau</a:t>
            </a:r>
          </a:p>
        </p:txBody>
      </p:sp>
      <p:pic>
        <p:nvPicPr>
          <p:cNvPr id="11" name="Picture 2"/>
          <p:cNvPicPr>
            <a:picLocks noChangeAspect="1" noChangeArrowheads="1"/>
          </p:cNvPicPr>
          <p:nvPr/>
        </p:nvPicPr>
        <p:blipFill>
          <a:blip r:embed="rId2"/>
          <a:srcRect/>
          <a:stretch>
            <a:fillRect/>
          </a:stretch>
        </p:blipFill>
        <p:spPr bwMode="auto">
          <a:xfrm>
            <a:off x="928662" y="3500438"/>
            <a:ext cx="3357586" cy="2714621"/>
          </a:xfrm>
          <a:prstGeom prst="rect">
            <a:avLst/>
          </a:prstGeom>
          <a:noFill/>
          <a:ln w="9525">
            <a:noFill/>
            <a:miter lim="800000"/>
            <a:headEnd/>
            <a:tailEnd/>
          </a:ln>
          <a:effectLst/>
        </p:spPr>
      </p:pic>
      <p:pic>
        <p:nvPicPr>
          <p:cNvPr id="12" name="Picture 3"/>
          <p:cNvPicPr>
            <a:picLocks noChangeAspect="1" noChangeArrowheads="1"/>
          </p:cNvPicPr>
          <p:nvPr/>
        </p:nvPicPr>
        <p:blipFill>
          <a:blip r:embed="rId3"/>
          <a:srcRect/>
          <a:stretch>
            <a:fillRect/>
          </a:stretch>
        </p:blipFill>
        <p:spPr bwMode="auto">
          <a:xfrm>
            <a:off x="4929190" y="3571876"/>
            <a:ext cx="3397286" cy="2571768"/>
          </a:xfrm>
          <a:prstGeom prst="rect">
            <a:avLst/>
          </a:prstGeom>
          <a:noFill/>
          <a:ln w="9525">
            <a:noFill/>
            <a:miter lim="800000"/>
            <a:headEnd/>
            <a:tailEnd/>
          </a:ln>
          <a:effectLst/>
        </p:spPr>
      </p:pic>
      <p:sp>
        <p:nvSpPr>
          <p:cNvPr id="2" name="Titre 1"/>
          <p:cNvSpPr>
            <a:spLocks noGrp="1"/>
          </p:cNvSpPr>
          <p:nvPr>
            <p:ph type="title"/>
          </p:nvPr>
        </p:nvSpPr>
        <p:spPr>
          <a:xfrm>
            <a:off x="0" y="5929330"/>
            <a:ext cx="9144000" cy="785818"/>
          </a:xfrm>
        </p:spPr>
        <p:txBody>
          <a:bodyPr/>
          <a:lstStyle/>
          <a:p>
            <a:r>
              <a:rPr lang="fr-FR"/>
              <a:t>Modifiez le style du titre</a:t>
            </a:r>
            <a:endParaRPr lang="fr-FR" dirty="0"/>
          </a:p>
        </p:txBody>
      </p:sp>
      <p:sp>
        <p:nvSpPr>
          <p:cNvPr id="13" name="Espace réservé du texte 5"/>
          <p:cNvSpPr>
            <a:spLocks noGrp="1"/>
          </p:cNvSpPr>
          <p:nvPr>
            <p:ph type="body" idx="1"/>
          </p:nvPr>
        </p:nvSpPr>
        <p:spPr>
          <a:xfrm>
            <a:off x="607224" y="285728"/>
            <a:ext cx="3931920" cy="792162"/>
          </a:xfrm>
        </p:spPr>
        <p:txBody>
          <a:bodyPr/>
          <a:lstStyle/>
          <a:p>
            <a:pPr lvl="0"/>
            <a:r>
              <a:rPr lang="fr-FR"/>
              <a:t>Cliquez pour modifier les styles du texte du masque</a:t>
            </a:r>
          </a:p>
        </p:txBody>
      </p:sp>
      <p:sp>
        <p:nvSpPr>
          <p:cNvPr id="14" name="Espace réservé du texte 7"/>
          <p:cNvSpPr>
            <a:spLocks noGrp="1"/>
          </p:cNvSpPr>
          <p:nvPr>
            <p:ph type="body" sz="half" idx="3"/>
          </p:nvPr>
        </p:nvSpPr>
        <p:spPr>
          <a:xfrm>
            <a:off x="4652169" y="285728"/>
            <a:ext cx="3931920" cy="792162"/>
          </a:xfrm>
        </p:spPr>
        <p:txBody>
          <a:bodyPr/>
          <a:lstStyle/>
          <a:p>
            <a:pPr lvl="0"/>
            <a:r>
              <a:rPr lang="fr-FR"/>
              <a:t>Cliquez pour modifier les styles du texte du masque</a:t>
            </a:r>
          </a:p>
        </p:txBody>
      </p:sp>
      <p:sp>
        <p:nvSpPr>
          <p:cNvPr id="15" name="Espace réservé du contenu 6"/>
          <p:cNvSpPr>
            <a:spLocks noGrp="1"/>
          </p:cNvSpPr>
          <p:nvPr>
            <p:ph sz="quarter" idx="2"/>
          </p:nvPr>
        </p:nvSpPr>
        <p:spPr>
          <a:xfrm>
            <a:off x="607224" y="939776"/>
            <a:ext cx="3931920" cy="3060728"/>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16" name="Espace réservé du contenu 8"/>
          <p:cNvSpPr>
            <a:spLocks noGrp="1"/>
          </p:cNvSpPr>
          <p:nvPr>
            <p:ph sz="quarter" idx="4"/>
          </p:nvPr>
        </p:nvSpPr>
        <p:spPr>
          <a:xfrm>
            <a:off x="4652169" y="939776"/>
            <a:ext cx="3931920" cy="3060728"/>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pic>
        <p:nvPicPr>
          <p:cNvPr id="17" name="Picture 2"/>
          <p:cNvPicPr>
            <a:picLocks noChangeAspect="1" noChangeArrowheads="1"/>
          </p:cNvPicPr>
          <p:nvPr/>
        </p:nvPicPr>
        <p:blipFill>
          <a:blip r:embed="rId2"/>
          <a:srcRect/>
          <a:stretch>
            <a:fillRect/>
          </a:stretch>
        </p:blipFill>
        <p:spPr bwMode="auto">
          <a:xfrm>
            <a:off x="928662" y="3500438"/>
            <a:ext cx="3357586" cy="2714621"/>
          </a:xfrm>
          <a:prstGeom prst="rect">
            <a:avLst/>
          </a:prstGeom>
          <a:noFill/>
          <a:ln w="9525">
            <a:noFill/>
            <a:miter lim="800000"/>
            <a:headEnd/>
            <a:tailEnd/>
          </a:ln>
          <a:effectLst/>
        </p:spPr>
      </p:pic>
      <p:pic>
        <p:nvPicPr>
          <p:cNvPr id="18" name="Picture 3"/>
          <p:cNvPicPr>
            <a:picLocks noChangeAspect="1" noChangeArrowheads="1"/>
          </p:cNvPicPr>
          <p:nvPr/>
        </p:nvPicPr>
        <p:blipFill>
          <a:blip r:embed="rId3"/>
          <a:srcRect/>
          <a:stretch>
            <a:fillRect/>
          </a:stretch>
        </p:blipFill>
        <p:spPr bwMode="auto">
          <a:xfrm>
            <a:off x="4929190" y="3571876"/>
            <a:ext cx="3397286" cy="2571768"/>
          </a:xfrm>
          <a:prstGeom prst="rect">
            <a:avLst/>
          </a:prstGeom>
          <a:noFill/>
          <a:ln w="9525">
            <a:noFill/>
            <a:miter lim="800000"/>
            <a:headEnd/>
            <a:tailEnd/>
          </a:ln>
          <a:effectLst/>
        </p:spPr>
      </p:pic>
    </p:spTree>
    <p:extLst>
      <p:ext uri="{BB962C8B-B14F-4D97-AF65-F5344CB8AC3E}">
        <p14:creationId xmlns:p14="http://schemas.microsoft.com/office/powerpoint/2010/main" val="4518870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u gauch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C6F2980-C15E-4A6C-B3EA-12E3F1929291}" type="slidenum">
              <a:rPr lang="fr-FR" smtClean="0"/>
              <a:pPr/>
              <a:t>‹N°›</a:t>
            </a:fld>
            <a:endParaRPr lang="fr-FR"/>
          </a:p>
        </p:txBody>
      </p:sp>
      <p:sp>
        <p:nvSpPr>
          <p:cNvPr id="7" name="Espace réservé du contenu 2"/>
          <p:cNvSpPr>
            <a:spLocks noGrp="1"/>
          </p:cNvSpPr>
          <p:nvPr>
            <p:ph sz="half" idx="1"/>
          </p:nvPr>
        </p:nvSpPr>
        <p:spPr>
          <a:xfrm>
            <a:off x="214282" y="1071546"/>
            <a:ext cx="6715172"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10" name="Espace réservé pour une image  8"/>
          <p:cNvSpPr>
            <a:spLocks noGrp="1"/>
          </p:cNvSpPr>
          <p:nvPr>
            <p:ph type="pic" sz="quarter" idx="13"/>
          </p:nvPr>
        </p:nvSpPr>
        <p:spPr>
          <a:xfrm>
            <a:off x="7143768" y="1143000"/>
            <a:ext cx="1785938" cy="2286000"/>
          </a:xfrm>
          <a:noFill/>
          <a:ln>
            <a:noFill/>
          </a:ln>
        </p:spPr>
        <p:txBody>
          <a:bodyPr/>
          <a:lstStyle/>
          <a:p>
            <a:r>
              <a:rPr lang="fr-FR"/>
              <a:t>Cliquez sur l'icône pour ajouter une image</a:t>
            </a:r>
          </a:p>
        </p:txBody>
      </p:sp>
    </p:spTree>
    <p:extLst>
      <p:ext uri="{BB962C8B-B14F-4D97-AF65-F5344CB8AC3E}">
        <p14:creationId xmlns:p14="http://schemas.microsoft.com/office/powerpoint/2010/main" val="20584643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u droit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C6F2980-C15E-4A6C-B3EA-12E3F1929291}" type="slidenum">
              <a:rPr lang="fr-FR" smtClean="0"/>
              <a:pPr/>
              <a:t>‹N°›</a:t>
            </a:fld>
            <a:endParaRPr lang="fr-FR"/>
          </a:p>
        </p:txBody>
      </p:sp>
      <p:sp>
        <p:nvSpPr>
          <p:cNvPr id="7" name="Espace réservé du contenu 2"/>
          <p:cNvSpPr>
            <a:spLocks noGrp="1"/>
          </p:cNvSpPr>
          <p:nvPr>
            <p:ph sz="half" idx="1"/>
          </p:nvPr>
        </p:nvSpPr>
        <p:spPr>
          <a:xfrm>
            <a:off x="2214546" y="1071546"/>
            <a:ext cx="6715172"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8" name="Espace réservé pour une image  8"/>
          <p:cNvSpPr>
            <a:spLocks noGrp="1"/>
          </p:cNvSpPr>
          <p:nvPr>
            <p:ph type="pic" sz="quarter" idx="13"/>
          </p:nvPr>
        </p:nvSpPr>
        <p:spPr>
          <a:xfrm>
            <a:off x="214282" y="1143000"/>
            <a:ext cx="1785938" cy="2286000"/>
          </a:xfrm>
          <a:noFill/>
          <a:ln>
            <a:noFill/>
          </a:ln>
        </p:spPr>
        <p:txBody>
          <a:bodyPr/>
          <a:lstStyle/>
          <a:p>
            <a:r>
              <a:rPr lang="fr-FR"/>
              <a:t>Cliquez sur l'icône pour ajouter une image</a:t>
            </a:r>
          </a:p>
        </p:txBody>
      </p:sp>
    </p:spTree>
    <p:extLst>
      <p:ext uri="{BB962C8B-B14F-4D97-AF65-F5344CB8AC3E}">
        <p14:creationId xmlns:p14="http://schemas.microsoft.com/office/powerpoint/2010/main" val="11700279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37065555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a bientot">
    <p:spTree>
      <p:nvGrpSpPr>
        <p:cNvPr id="1" name=""/>
        <p:cNvGrpSpPr/>
        <p:nvPr/>
      </p:nvGrpSpPr>
      <p:grpSpPr>
        <a:xfrm>
          <a:off x="0" y="0"/>
          <a:ext cx="0" cy="0"/>
          <a:chOff x="0" y="0"/>
          <a:chExt cx="0" cy="0"/>
        </a:xfrm>
      </p:grpSpPr>
      <p:sp>
        <p:nvSpPr>
          <p:cNvPr id="5" name="ZoneTexte 4"/>
          <p:cNvSpPr txBox="1"/>
          <p:nvPr/>
        </p:nvSpPr>
        <p:spPr>
          <a:xfrm>
            <a:off x="7858148" y="6429396"/>
            <a:ext cx="642942" cy="369332"/>
          </a:xfrm>
          <a:prstGeom prst="rect">
            <a:avLst/>
          </a:prstGeom>
          <a:noFill/>
        </p:spPr>
        <p:txBody>
          <a:bodyPr wrap="square" rtlCol="0">
            <a:spAutoFit/>
          </a:bodyPr>
          <a:lstStyle/>
          <a:p>
            <a:pPr algn="ctr"/>
            <a:r>
              <a:rPr lang="fr-FR" dirty="0"/>
              <a:t>FIN</a:t>
            </a:r>
          </a:p>
        </p:txBody>
      </p:sp>
      <p:sp>
        <p:nvSpPr>
          <p:cNvPr id="6" name="ZoneTexte 5"/>
          <p:cNvSpPr txBox="1"/>
          <p:nvPr/>
        </p:nvSpPr>
        <p:spPr>
          <a:xfrm>
            <a:off x="1142976" y="428604"/>
            <a:ext cx="6643734" cy="769441"/>
          </a:xfrm>
          <a:prstGeom prst="rect">
            <a:avLst/>
          </a:prstGeom>
          <a:noFill/>
        </p:spPr>
        <p:txBody>
          <a:bodyPr wrap="square" rtlCol="0">
            <a:spAutoFit/>
          </a:bodyPr>
          <a:lstStyle/>
          <a:p>
            <a:pPr algn="ctr"/>
            <a:r>
              <a:rPr lang="fr-FR" sz="4400" b="1" dirty="0">
                <a:solidFill>
                  <a:schemeClr val="bg1">
                    <a:lumMod val="50000"/>
                  </a:schemeClr>
                </a:solidFill>
              </a:rPr>
              <a:t>A bientôt</a:t>
            </a:r>
          </a:p>
        </p:txBody>
      </p:sp>
      <p:sp>
        <p:nvSpPr>
          <p:cNvPr id="7" name="ZoneTexte 6"/>
          <p:cNvSpPr txBox="1"/>
          <p:nvPr/>
        </p:nvSpPr>
        <p:spPr>
          <a:xfrm>
            <a:off x="7858148" y="6429396"/>
            <a:ext cx="642942" cy="369332"/>
          </a:xfrm>
          <a:prstGeom prst="rect">
            <a:avLst/>
          </a:prstGeom>
          <a:noFill/>
        </p:spPr>
        <p:txBody>
          <a:bodyPr wrap="square" rtlCol="0">
            <a:spAutoFit/>
          </a:bodyPr>
          <a:lstStyle/>
          <a:p>
            <a:pPr algn="ctr"/>
            <a:r>
              <a:rPr lang="fr-FR" dirty="0"/>
              <a:t>FIN</a:t>
            </a:r>
          </a:p>
        </p:txBody>
      </p:sp>
      <p:sp>
        <p:nvSpPr>
          <p:cNvPr id="8" name="ZoneTexte 7"/>
          <p:cNvSpPr txBox="1"/>
          <p:nvPr/>
        </p:nvSpPr>
        <p:spPr>
          <a:xfrm>
            <a:off x="1142976" y="428604"/>
            <a:ext cx="6643734" cy="769441"/>
          </a:xfrm>
          <a:prstGeom prst="rect">
            <a:avLst/>
          </a:prstGeom>
          <a:noFill/>
        </p:spPr>
        <p:txBody>
          <a:bodyPr wrap="square" rtlCol="0">
            <a:spAutoFit/>
          </a:bodyPr>
          <a:lstStyle/>
          <a:p>
            <a:pPr algn="ctr"/>
            <a:r>
              <a:rPr lang="fr-FR" sz="4400" b="1" dirty="0">
                <a:solidFill>
                  <a:schemeClr val="bg1">
                    <a:lumMod val="50000"/>
                  </a:schemeClr>
                </a:solidFill>
              </a:rPr>
              <a:t>A bientôt</a:t>
            </a:r>
          </a:p>
        </p:txBody>
      </p:sp>
      <p:pic>
        <p:nvPicPr>
          <p:cNvPr id="10" name="Image 9">
            <a:extLst>
              <a:ext uri="{FF2B5EF4-FFF2-40B4-BE49-F238E27FC236}">
                <a16:creationId xmlns:a16="http://schemas.microsoft.com/office/drawing/2014/main" id="{8431F3FC-8452-49CC-B6F2-7D5553071FCC}"/>
              </a:ext>
            </a:extLst>
          </p:cNvPr>
          <p:cNvPicPr>
            <a:picLocks noChangeAspect="1"/>
          </p:cNvPicPr>
          <p:nvPr/>
        </p:nvPicPr>
        <p:blipFill>
          <a:blip r:embed="rId2"/>
          <a:stretch>
            <a:fillRect/>
          </a:stretch>
        </p:blipFill>
        <p:spPr>
          <a:xfrm>
            <a:off x="3052762" y="1528762"/>
            <a:ext cx="3038475" cy="3800475"/>
          </a:xfrm>
          <a:prstGeom prst="rect">
            <a:avLst/>
          </a:prstGeom>
        </p:spPr>
      </p:pic>
      <p:pic>
        <p:nvPicPr>
          <p:cNvPr id="9" name="Image 8">
            <a:extLst>
              <a:ext uri="{FF2B5EF4-FFF2-40B4-BE49-F238E27FC236}">
                <a16:creationId xmlns:a16="http://schemas.microsoft.com/office/drawing/2014/main" id="{944AB548-3FB4-4AC8-BA1B-C4C3888DCA9E}"/>
              </a:ext>
            </a:extLst>
          </p:cNvPr>
          <p:cNvPicPr>
            <a:picLocks noChangeAspect="1"/>
          </p:cNvPicPr>
          <p:nvPr userDrawn="1"/>
        </p:nvPicPr>
        <p:blipFill>
          <a:blip r:embed="rId2"/>
          <a:stretch>
            <a:fillRect/>
          </a:stretch>
        </p:blipFill>
        <p:spPr>
          <a:xfrm>
            <a:off x="3052762" y="1528762"/>
            <a:ext cx="3038475" cy="3800475"/>
          </a:xfrm>
          <a:prstGeom prst="rect">
            <a:avLst/>
          </a:prstGeom>
        </p:spPr>
      </p:pic>
    </p:spTree>
    <p:extLst>
      <p:ext uri="{BB962C8B-B14F-4D97-AF65-F5344CB8AC3E}">
        <p14:creationId xmlns:p14="http://schemas.microsoft.com/office/powerpoint/2010/main" val="4620520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a bientot GRAPH">
    <p:spTree>
      <p:nvGrpSpPr>
        <p:cNvPr id="1" name=""/>
        <p:cNvGrpSpPr/>
        <p:nvPr/>
      </p:nvGrpSpPr>
      <p:grpSpPr>
        <a:xfrm>
          <a:off x="0" y="0"/>
          <a:ext cx="0" cy="0"/>
          <a:chOff x="0" y="0"/>
          <a:chExt cx="0" cy="0"/>
        </a:xfrm>
      </p:grpSpPr>
      <p:sp>
        <p:nvSpPr>
          <p:cNvPr id="5" name="ZoneTexte 4"/>
          <p:cNvSpPr txBox="1"/>
          <p:nvPr/>
        </p:nvSpPr>
        <p:spPr>
          <a:xfrm>
            <a:off x="7858148" y="6429396"/>
            <a:ext cx="642942" cy="369332"/>
          </a:xfrm>
          <a:prstGeom prst="rect">
            <a:avLst/>
          </a:prstGeom>
          <a:noFill/>
        </p:spPr>
        <p:txBody>
          <a:bodyPr wrap="square" rtlCol="0">
            <a:spAutoFit/>
          </a:bodyPr>
          <a:lstStyle/>
          <a:p>
            <a:pPr algn="ctr"/>
            <a:r>
              <a:rPr lang="fr-FR" dirty="0"/>
              <a:t>FIN</a:t>
            </a:r>
          </a:p>
        </p:txBody>
      </p:sp>
      <p:pic>
        <p:nvPicPr>
          <p:cNvPr id="14338" name="Picture 2" descr="https://www.docdoku.com/wp-content/uploads/2009/08/orsys-logo.png"/>
          <p:cNvPicPr>
            <a:picLocks noChangeAspect="1" noChangeArrowheads="1"/>
          </p:cNvPicPr>
          <p:nvPr/>
        </p:nvPicPr>
        <p:blipFill>
          <a:blip r:embed="rId2"/>
          <a:srcRect/>
          <a:stretch>
            <a:fillRect/>
          </a:stretch>
        </p:blipFill>
        <p:spPr bwMode="auto">
          <a:xfrm>
            <a:off x="500034" y="3357562"/>
            <a:ext cx="8210550" cy="2057401"/>
          </a:xfrm>
          <a:prstGeom prst="rect">
            <a:avLst/>
          </a:prstGeom>
          <a:noFill/>
          <a:effectLst>
            <a:outerShdw blurRad="50800" dist="38100" dir="2700000" algn="tl" rotWithShape="0">
              <a:prstClr val="black">
                <a:alpha val="40000"/>
              </a:prstClr>
            </a:outerShdw>
          </a:effectLst>
        </p:spPr>
      </p:pic>
      <p:sp>
        <p:nvSpPr>
          <p:cNvPr id="7" name="ZoneTexte 6"/>
          <p:cNvSpPr txBox="1"/>
          <p:nvPr/>
        </p:nvSpPr>
        <p:spPr>
          <a:xfrm>
            <a:off x="7858148" y="6429396"/>
            <a:ext cx="642942" cy="369332"/>
          </a:xfrm>
          <a:prstGeom prst="rect">
            <a:avLst/>
          </a:prstGeom>
          <a:noFill/>
        </p:spPr>
        <p:txBody>
          <a:bodyPr wrap="square" rtlCol="0">
            <a:spAutoFit/>
          </a:bodyPr>
          <a:lstStyle/>
          <a:p>
            <a:pPr algn="ctr"/>
            <a:r>
              <a:rPr lang="fr-FR" dirty="0"/>
              <a:t>FIN</a:t>
            </a:r>
          </a:p>
        </p:txBody>
      </p:sp>
      <p:sp>
        <p:nvSpPr>
          <p:cNvPr id="8" name="ZoneTexte 7"/>
          <p:cNvSpPr txBox="1"/>
          <p:nvPr/>
        </p:nvSpPr>
        <p:spPr>
          <a:xfrm rot="19535488">
            <a:off x="-1320511" y="1010534"/>
            <a:ext cx="6643734" cy="923330"/>
          </a:xfrm>
          <a:prstGeom prst="rect">
            <a:avLst/>
          </a:prstGeom>
          <a:noFill/>
        </p:spPr>
        <p:txBody>
          <a:bodyPr wrap="square" rtlCol="0">
            <a:spAutoFit/>
          </a:bodyPr>
          <a:lstStyle/>
          <a:p>
            <a:pPr algn="ctr"/>
            <a:r>
              <a:rPr lang="fr-FR" sz="5400" b="1" dirty="0">
                <a:solidFill>
                  <a:schemeClr val="bg1">
                    <a:lumMod val="50000"/>
                  </a:schemeClr>
                </a:solidFill>
                <a:latin typeface="Permanent Marker" pitchFamily="2" charset="0"/>
                <a:ea typeface="Permanent Marker" pitchFamily="2" charset="0"/>
              </a:rPr>
              <a:t>A bientôt</a:t>
            </a:r>
          </a:p>
        </p:txBody>
      </p:sp>
      <p:pic>
        <p:nvPicPr>
          <p:cNvPr id="9" name="Picture 2" descr="https://www.docdoku.com/wp-content/uploads/2009/08/orsys-logo.png"/>
          <p:cNvPicPr>
            <a:picLocks noChangeAspect="1" noChangeArrowheads="1"/>
          </p:cNvPicPr>
          <p:nvPr/>
        </p:nvPicPr>
        <p:blipFill>
          <a:blip r:embed="rId2"/>
          <a:srcRect/>
          <a:stretch>
            <a:fillRect/>
          </a:stretch>
        </p:blipFill>
        <p:spPr bwMode="auto">
          <a:xfrm>
            <a:off x="500034" y="3357562"/>
            <a:ext cx="8210550" cy="2057401"/>
          </a:xfrm>
          <a:prstGeom prst="rect">
            <a:avLst/>
          </a:prstGeom>
          <a:no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2987122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277803" y="273050"/>
            <a:ext cx="3008313" cy="1162050"/>
          </a:xfrm>
        </p:spPr>
        <p:txBody>
          <a:bodyPr anchor="b"/>
          <a:lstStyle>
            <a:lvl1pPr algn="l">
              <a:defRPr sz="2000" b="1"/>
            </a:lvl1pPr>
          </a:lstStyle>
          <a:p>
            <a:r>
              <a:rPr lang="fr-FR"/>
              <a:t>Modifiez le style du titre</a:t>
            </a:r>
          </a:p>
        </p:txBody>
      </p:sp>
      <p:sp>
        <p:nvSpPr>
          <p:cNvPr id="3" name="Espace réservé du contenu 2"/>
          <p:cNvSpPr>
            <a:spLocks noGrp="1"/>
          </p:cNvSpPr>
          <p:nvPr>
            <p:ph idx="1"/>
          </p:nvPr>
        </p:nvSpPr>
        <p:spPr>
          <a:xfrm>
            <a:off x="3357554" y="273050"/>
            <a:ext cx="5572164" cy="615634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u texte 3"/>
          <p:cNvSpPr>
            <a:spLocks noGrp="1"/>
          </p:cNvSpPr>
          <p:nvPr>
            <p:ph type="body" sz="half" idx="2"/>
          </p:nvPr>
        </p:nvSpPr>
        <p:spPr>
          <a:xfrm>
            <a:off x="277803" y="1435100"/>
            <a:ext cx="3008313" cy="493409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4"/>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29245755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986358"/>
            <a:ext cx="5486400" cy="566738"/>
          </a:xfrm>
        </p:spPr>
        <p:txBody>
          <a:bodyPr anchor="b"/>
          <a:lstStyle>
            <a:lvl1pPr algn="l">
              <a:defRPr sz="2000" b="1"/>
            </a:lvl1pPr>
          </a:lstStyle>
          <a:p>
            <a:r>
              <a:rPr lang="fr-FR"/>
              <a:t>Modifiez le style du titre</a:t>
            </a:r>
            <a:endParaRPr lang="fr-FR" dirty="0"/>
          </a:p>
        </p:txBody>
      </p:sp>
      <p:sp>
        <p:nvSpPr>
          <p:cNvPr id="3" name="Espace réservé pour une image  2"/>
          <p:cNvSpPr>
            <a:spLocks noGrp="1"/>
          </p:cNvSpPr>
          <p:nvPr>
            <p:ph type="pic" idx="1"/>
          </p:nvPr>
        </p:nvSpPr>
        <p:spPr>
          <a:xfrm>
            <a:off x="1142976" y="415913"/>
            <a:ext cx="6786610" cy="4370409"/>
          </a:xfrm>
          <a:effectLst>
            <a:outerShdw blurRad="50800" dist="38100" dir="2700000" algn="tl" rotWithShape="0">
              <a:prstClr val="black">
                <a:alpha val="4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fr-FR" dirty="0"/>
          </a:p>
        </p:txBody>
      </p:sp>
      <p:sp>
        <p:nvSpPr>
          <p:cNvPr id="4" name="Espace réservé du texte 3"/>
          <p:cNvSpPr>
            <a:spLocks noGrp="1"/>
          </p:cNvSpPr>
          <p:nvPr>
            <p:ph type="body" sz="half" idx="2"/>
          </p:nvPr>
        </p:nvSpPr>
        <p:spPr>
          <a:xfrm>
            <a:off x="1792288" y="5553096"/>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4"/>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1177268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re">
    <p:spTree>
      <p:nvGrpSpPr>
        <p:cNvPr id="1" name=""/>
        <p:cNvGrpSpPr/>
        <p:nvPr/>
      </p:nvGrpSpPr>
      <p:grpSpPr>
        <a:xfrm>
          <a:off x="0" y="0"/>
          <a:ext cx="0" cy="0"/>
          <a:chOff x="0" y="0"/>
          <a:chExt cx="0" cy="0"/>
        </a:xfrm>
      </p:grpSpPr>
      <p:sp>
        <p:nvSpPr>
          <p:cNvPr id="3" name="Sous-titre 2"/>
          <p:cNvSpPr>
            <a:spLocks noGrp="1"/>
          </p:cNvSpPr>
          <p:nvPr>
            <p:ph type="subTitle" idx="1"/>
          </p:nvPr>
        </p:nvSpPr>
        <p:spPr>
          <a:xfrm>
            <a:off x="-32" y="5857892"/>
            <a:ext cx="9144032" cy="642942"/>
          </a:xfrm>
          <a:noFill/>
          <a:ln>
            <a:noFill/>
          </a:ln>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fr-FR" dirty="0"/>
          </a:p>
        </p:txBody>
      </p:sp>
      <p:sp>
        <p:nvSpPr>
          <p:cNvPr id="6" name="Espace réservé du numéro de diapositive 5"/>
          <p:cNvSpPr>
            <a:spLocks noGrp="1"/>
          </p:cNvSpPr>
          <p:nvPr>
            <p:ph type="sldNum" sz="quarter" idx="12"/>
          </p:nvPr>
        </p:nvSpPr>
        <p:spPr/>
        <p:txBody>
          <a:bodyPr/>
          <a:lstStyle/>
          <a:p>
            <a:fld id="{BC6F2980-C15E-4A6C-B3EA-12E3F1929291}" type="slidenum">
              <a:rPr lang="fr-FR" smtClean="0"/>
              <a:pPr/>
              <a:t>‹N°›</a:t>
            </a:fld>
            <a:endParaRPr lang="fr-FR"/>
          </a:p>
        </p:txBody>
      </p:sp>
      <p:sp>
        <p:nvSpPr>
          <p:cNvPr id="2" name="Titre 1"/>
          <p:cNvSpPr>
            <a:spLocks noGrp="1"/>
          </p:cNvSpPr>
          <p:nvPr>
            <p:ph type="ctrTitle"/>
          </p:nvPr>
        </p:nvSpPr>
        <p:spPr>
          <a:xfrm>
            <a:off x="0" y="5143512"/>
            <a:ext cx="9144000" cy="755645"/>
          </a:xfrm>
        </p:spPr>
        <p:style>
          <a:lnRef idx="0">
            <a:schemeClr val="accent2"/>
          </a:lnRef>
          <a:fillRef idx="3">
            <a:schemeClr val="accent2"/>
          </a:fillRef>
          <a:effectRef idx="3">
            <a:schemeClr val="accent2"/>
          </a:effectRef>
          <a:fontRef idx="none"/>
        </p:style>
        <p:txBody>
          <a:bodyPr>
            <a:normAutofit/>
          </a:bodyPr>
          <a:lstStyle>
            <a:lvl1pPr>
              <a:defRPr sz="4000">
                <a:solidFill>
                  <a:schemeClr val="bg1"/>
                </a:solidFill>
              </a:defRPr>
            </a:lvl1pPr>
          </a:lstStyle>
          <a:p>
            <a:r>
              <a:rPr lang="fr-FR"/>
              <a:t>Modifiez le style du titre</a:t>
            </a:r>
            <a:endParaRPr lang="fr-FR" dirty="0"/>
          </a:p>
        </p:txBody>
      </p:sp>
      <p:pic>
        <p:nvPicPr>
          <p:cNvPr id="9" name="Image 8">
            <a:extLst>
              <a:ext uri="{FF2B5EF4-FFF2-40B4-BE49-F238E27FC236}">
                <a16:creationId xmlns:a16="http://schemas.microsoft.com/office/drawing/2014/main" id="{D88343EC-4F94-4C4C-8214-BB6FECE1E4C5}"/>
              </a:ext>
            </a:extLst>
          </p:cNvPr>
          <p:cNvPicPr>
            <a:picLocks noChangeAspect="1"/>
          </p:cNvPicPr>
          <p:nvPr/>
        </p:nvPicPr>
        <p:blipFill>
          <a:blip r:embed="rId2"/>
          <a:stretch>
            <a:fillRect/>
          </a:stretch>
        </p:blipFill>
        <p:spPr>
          <a:xfrm>
            <a:off x="3052746" y="564629"/>
            <a:ext cx="3038475" cy="3800475"/>
          </a:xfrm>
          <a:prstGeom prst="rect">
            <a:avLst/>
          </a:prstGeom>
        </p:spPr>
      </p:pic>
      <p:pic>
        <p:nvPicPr>
          <p:cNvPr id="7" name="Image 6">
            <a:extLst>
              <a:ext uri="{FF2B5EF4-FFF2-40B4-BE49-F238E27FC236}">
                <a16:creationId xmlns:a16="http://schemas.microsoft.com/office/drawing/2014/main" id="{FE66D56C-C51F-4585-8A34-BC45CB16F8CC}"/>
              </a:ext>
            </a:extLst>
          </p:cNvPr>
          <p:cNvPicPr>
            <a:picLocks noChangeAspect="1"/>
          </p:cNvPicPr>
          <p:nvPr userDrawn="1"/>
        </p:nvPicPr>
        <p:blipFill>
          <a:blip r:embed="rId2"/>
          <a:stretch>
            <a:fillRect/>
          </a:stretch>
        </p:blipFill>
        <p:spPr>
          <a:xfrm>
            <a:off x="3052746" y="564629"/>
            <a:ext cx="3038475" cy="3800475"/>
          </a:xfrm>
          <a:prstGeom prst="rect">
            <a:avLst/>
          </a:prstGeom>
        </p:spPr>
      </p:pic>
    </p:spTree>
    <p:extLst>
      <p:ext uri="{BB962C8B-B14F-4D97-AF65-F5344CB8AC3E}">
        <p14:creationId xmlns:p14="http://schemas.microsoft.com/office/powerpoint/2010/main" val="260057423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1_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5572140"/>
            <a:ext cx="5486400" cy="566738"/>
          </a:xfrm>
        </p:spPr>
        <p:txBody>
          <a:bodyPr anchor="b"/>
          <a:lstStyle>
            <a:lvl1pPr algn="l">
              <a:defRPr sz="2000" b="1"/>
            </a:lvl1pPr>
          </a:lstStyle>
          <a:p>
            <a:r>
              <a:rPr lang="fr-FR"/>
              <a:t>Modifiez le style du titre</a:t>
            </a:r>
            <a:endParaRPr lang="fr-FR" dirty="0"/>
          </a:p>
        </p:txBody>
      </p:sp>
      <p:sp>
        <p:nvSpPr>
          <p:cNvPr id="4" name="Espace réservé du texte 3"/>
          <p:cNvSpPr>
            <a:spLocks noGrp="1"/>
          </p:cNvSpPr>
          <p:nvPr>
            <p:ph type="body" sz="half" idx="2" hasCustomPrompt="1"/>
          </p:nvPr>
        </p:nvSpPr>
        <p:spPr>
          <a:xfrm>
            <a:off x="5072066" y="4857760"/>
            <a:ext cx="2771756" cy="357190"/>
          </a:xfrm>
          <a:solidFill>
            <a:schemeClr val="bg1"/>
          </a:solidFill>
          <a:effectLst>
            <a:outerShdw blurRad="50800" dist="38100" dir="2700000" algn="tl" rotWithShape="0">
              <a:prstClr val="black">
                <a:alpha val="40000"/>
              </a:prstClr>
            </a:outerShdw>
          </a:effectLst>
        </p:spPr>
        <p:txBody>
          <a:bodyPr/>
          <a:lstStyle>
            <a:lvl1pPr marL="0" indent="0" algn="ctr">
              <a:buNone/>
              <a:defRPr sz="1400" i="1"/>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Légende</a:t>
            </a:r>
          </a:p>
        </p:txBody>
      </p:sp>
      <p:sp>
        <p:nvSpPr>
          <p:cNvPr id="5" name="Espace réservé de la date 4"/>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C6F2980-C15E-4A6C-B3EA-12E3F1929291}" type="slidenum">
              <a:rPr lang="fr-FR" smtClean="0"/>
              <a:pPr/>
              <a:t>‹N°›</a:t>
            </a:fld>
            <a:endParaRPr lang="fr-FR"/>
          </a:p>
        </p:txBody>
      </p:sp>
      <p:sp>
        <p:nvSpPr>
          <p:cNvPr id="3" name="Espace réservé pour une image  2"/>
          <p:cNvSpPr>
            <a:spLocks noGrp="1"/>
          </p:cNvSpPr>
          <p:nvPr>
            <p:ph type="pic" idx="1"/>
          </p:nvPr>
        </p:nvSpPr>
        <p:spPr>
          <a:xfrm>
            <a:off x="1142976" y="415913"/>
            <a:ext cx="6786610" cy="4370409"/>
          </a:xfrm>
          <a:effectLst>
            <a:outerShdw blurRad="50800" dist="38100" dir="2700000" algn="tl" rotWithShape="0">
              <a:prstClr val="black">
                <a:alpha val="4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fr-FR" dirty="0"/>
          </a:p>
        </p:txBody>
      </p:sp>
    </p:spTree>
    <p:extLst>
      <p:ext uri="{BB962C8B-B14F-4D97-AF65-F5344CB8AC3E}">
        <p14:creationId xmlns:p14="http://schemas.microsoft.com/office/powerpoint/2010/main" val="51749808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a:xfrm>
            <a:off x="285720" y="1071546"/>
            <a:ext cx="8572560" cy="5357850"/>
          </a:xfrm>
        </p:spPr>
        <p:txBody>
          <a:bodyPr vert="eaVert"/>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28532719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7643834" y="274638"/>
            <a:ext cx="1285884" cy="6083320"/>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214282" y="274638"/>
            <a:ext cx="7215238" cy="6083320"/>
          </a:xfrm>
        </p:spPr>
        <p:txBody>
          <a:bodyPr vert="eaVert"/>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202174661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C6F2980-C15E-4A6C-B3EA-12E3F1929291}" type="slidenum">
              <a:rPr lang="fr-FR" smtClean="0"/>
              <a:pPr/>
              <a:t>‹N°›</a:t>
            </a:fld>
            <a:endParaRPr lang="fr-FR"/>
          </a:p>
        </p:txBody>
      </p:sp>
      <p:pic>
        <p:nvPicPr>
          <p:cNvPr id="6" name="Picture 2" descr="C:\Users\Alex\Desktop\7345610a78ba71a45f37XL.png"/>
          <p:cNvPicPr>
            <a:picLocks noChangeAspect="1" noChangeArrowheads="1"/>
          </p:cNvPicPr>
          <p:nvPr/>
        </p:nvPicPr>
        <p:blipFill>
          <a:blip r:embed="rId2" cstate="print"/>
          <a:srcRect/>
          <a:stretch>
            <a:fillRect/>
          </a:stretch>
        </p:blipFill>
        <p:spPr bwMode="auto">
          <a:xfrm>
            <a:off x="7077075" y="-214338"/>
            <a:ext cx="2066925" cy="2309813"/>
          </a:xfrm>
          <a:prstGeom prst="rect">
            <a:avLst/>
          </a:prstGeom>
          <a:noFill/>
        </p:spPr>
      </p:pic>
      <p:pic>
        <p:nvPicPr>
          <p:cNvPr id="7" name="Picture 2" descr="C:\Users\Alex\Desktop\7345610a78ba71a45f37XL.png"/>
          <p:cNvPicPr>
            <a:picLocks noChangeAspect="1" noChangeArrowheads="1"/>
          </p:cNvPicPr>
          <p:nvPr/>
        </p:nvPicPr>
        <p:blipFill>
          <a:blip r:embed="rId2" cstate="print"/>
          <a:srcRect/>
          <a:stretch>
            <a:fillRect/>
          </a:stretch>
        </p:blipFill>
        <p:spPr bwMode="auto">
          <a:xfrm rot="450626">
            <a:off x="5285593" y="-89165"/>
            <a:ext cx="2066925" cy="2309813"/>
          </a:xfrm>
          <a:prstGeom prst="rect">
            <a:avLst/>
          </a:prstGeom>
          <a:noFill/>
        </p:spPr>
      </p:pic>
      <p:grpSp>
        <p:nvGrpSpPr>
          <p:cNvPr id="8" name="Groupe 7"/>
          <p:cNvGrpSpPr/>
          <p:nvPr/>
        </p:nvGrpSpPr>
        <p:grpSpPr>
          <a:xfrm>
            <a:off x="1571604" y="1071546"/>
            <a:ext cx="4403463" cy="4572032"/>
            <a:chOff x="5143504" y="2857496"/>
            <a:chExt cx="4403463" cy="4572032"/>
          </a:xfrm>
        </p:grpSpPr>
        <p:pic>
          <p:nvPicPr>
            <p:cNvPr id="9" name="Picture 3" descr="C:\Users\Alex\Desktop\3998752.png"/>
            <p:cNvPicPr>
              <a:picLocks noChangeAspect="1" noChangeArrowheads="1"/>
            </p:cNvPicPr>
            <p:nvPr/>
          </p:nvPicPr>
          <p:blipFill>
            <a:blip r:embed="rId3"/>
            <a:srcRect/>
            <a:stretch>
              <a:fillRect/>
            </a:stretch>
          </p:blipFill>
          <p:spPr bwMode="auto">
            <a:xfrm>
              <a:off x="5143504" y="2857496"/>
              <a:ext cx="4403463" cy="4572032"/>
            </a:xfrm>
            <a:prstGeom prst="rect">
              <a:avLst/>
            </a:prstGeom>
            <a:noFill/>
          </p:spPr>
        </p:pic>
        <p:sp>
          <p:nvSpPr>
            <p:cNvPr id="10" name="ZoneTexte 9"/>
            <p:cNvSpPr txBox="1"/>
            <p:nvPr/>
          </p:nvSpPr>
          <p:spPr>
            <a:xfrm rot="250041">
              <a:off x="5936693" y="4021724"/>
              <a:ext cx="2846260" cy="2246769"/>
            </a:xfrm>
            <a:prstGeom prst="rect">
              <a:avLst/>
            </a:prstGeom>
            <a:noFill/>
          </p:spPr>
          <p:txBody>
            <a:bodyPr wrap="square" rtlCol="0">
              <a:spAutoFit/>
            </a:bodyPr>
            <a:lstStyle/>
            <a:p>
              <a:r>
                <a:rPr lang="fr-FR" sz="1400" b="1" u="sng" dirty="0">
                  <a:latin typeface="Permanent Marker" pitchFamily="2" charset="0"/>
                  <a:ea typeface="Permanent Marker" pitchFamily="2" charset="0"/>
                </a:rPr>
                <a:t>Les autres </a:t>
              </a:r>
              <a:r>
                <a:rPr lang="fr-FR" sz="1400" b="1" u="sng" dirty="0" err="1">
                  <a:latin typeface="Permanent Marker" pitchFamily="2" charset="0"/>
                  <a:ea typeface="Permanent Marker" pitchFamily="2" charset="0"/>
                </a:rPr>
                <a:t>possibilitEs</a:t>
              </a:r>
              <a:r>
                <a:rPr lang="fr-FR" sz="1400" b="1" u="sng" dirty="0">
                  <a:latin typeface="Permanent Marker" pitchFamily="2" charset="0"/>
                  <a:ea typeface="Permanent Marker" pitchFamily="2" charset="0"/>
                </a:rPr>
                <a:t> :</a:t>
              </a:r>
              <a:r>
                <a:rPr lang="fr-FR" sz="1400" b="1" i="1" u="sng" dirty="0">
                  <a:solidFill>
                    <a:srgbClr val="007400"/>
                  </a:solidFill>
                  <a:latin typeface="Permanent Marker" pitchFamily="2" charset="0"/>
                  <a:ea typeface="Permanent Marker" pitchFamily="2" charset="0"/>
                </a:rPr>
                <a:t> </a:t>
              </a:r>
            </a:p>
            <a:p>
              <a:endParaRPr lang="fr-FR" sz="1400" b="1" i="1" u="sng" dirty="0">
                <a:solidFill>
                  <a:srgbClr val="007400"/>
                </a:solidFill>
                <a:latin typeface="inherit"/>
              </a:endParaRPr>
            </a:p>
            <a:p>
              <a:r>
                <a:rPr lang="fr-FR" sz="1400" b="1" i="1" u="sng" dirty="0">
                  <a:solidFill>
                    <a:srgbClr val="007400"/>
                  </a:solidFill>
                  <a:latin typeface="inherit"/>
                </a:rPr>
                <a:t>Description:</a:t>
              </a:r>
              <a:r>
                <a:rPr lang="fr-FR" sz="1400" b="1" i="1" dirty="0">
                  <a:solidFill>
                    <a:srgbClr val="007400"/>
                  </a:solidFill>
                  <a:latin typeface="inherit"/>
                </a:rPr>
                <a:t> </a:t>
              </a:r>
              <a:r>
                <a:rPr lang="fr-FR" sz="1200" i="1" dirty="0">
                  <a:solidFill>
                    <a:srgbClr val="007400"/>
                  </a:solidFill>
                  <a:latin typeface="inherit"/>
                </a:rPr>
                <a:t>Mon plugin !</a:t>
              </a:r>
              <a:endParaRPr lang="fr-FR" sz="1400" dirty="0">
                <a:solidFill>
                  <a:srgbClr val="000000"/>
                </a:solidFill>
                <a:latin typeface="Monaco"/>
              </a:endParaRPr>
            </a:p>
            <a:p>
              <a:r>
                <a:rPr lang="fr-FR" sz="1400" b="1" i="1" u="sng" dirty="0" err="1">
                  <a:solidFill>
                    <a:srgbClr val="007400"/>
                  </a:solidFill>
                  <a:latin typeface="inherit"/>
                </a:rPr>
                <a:t>Author</a:t>
              </a:r>
              <a:r>
                <a:rPr lang="fr-FR" sz="1400" b="1" i="1" u="sng" dirty="0">
                  <a:solidFill>
                    <a:srgbClr val="007400"/>
                  </a:solidFill>
                  <a:latin typeface="inherit"/>
                </a:rPr>
                <a:t>:</a:t>
              </a:r>
              <a:r>
                <a:rPr lang="fr-FR" sz="1400" b="1" i="1" dirty="0">
                  <a:solidFill>
                    <a:srgbClr val="007400"/>
                  </a:solidFill>
                  <a:latin typeface="inherit"/>
                </a:rPr>
                <a:t> </a:t>
              </a:r>
              <a:r>
                <a:rPr lang="fr-FR" sz="1200" i="1" dirty="0" err="1">
                  <a:solidFill>
                    <a:srgbClr val="007400"/>
                  </a:solidFill>
                  <a:latin typeface="inherit"/>
                </a:rPr>
                <a:t>it’s</a:t>
              </a:r>
              <a:r>
                <a:rPr lang="fr-FR" sz="1200" i="1" dirty="0">
                  <a:solidFill>
                    <a:srgbClr val="007400"/>
                  </a:solidFill>
                  <a:latin typeface="inherit"/>
                </a:rPr>
                <a:t> me Mario</a:t>
              </a:r>
              <a:endParaRPr lang="fr-FR" sz="1400" i="1" dirty="0">
                <a:solidFill>
                  <a:srgbClr val="007400"/>
                </a:solidFill>
                <a:latin typeface="inherit"/>
              </a:endParaRPr>
            </a:p>
            <a:p>
              <a:r>
                <a:rPr lang="fr-FR" sz="1400" b="1" i="1" u="sng" dirty="0">
                  <a:solidFill>
                    <a:srgbClr val="007400"/>
                  </a:solidFill>
                  <a:latin typeface="inherit"/>
                </a:rPr>
                <a:t>Plugin URI:</a:t>
              </a:r>
              <a:r>
                <a:rPr lang="fr-FR" sz="1400" b="1" i="1" dirty="0">
                  <a:solidFill>
                    <a:srgbClr val="007400"/>
                  </a:solidFill>
                  <a:latin typeface="inherit"/>
                </a:rPr>
                <a:t> </a:t>
              </a:r>
              <a:r>
                <a:rPr lang="fr-FR" sz="1200" i="1" dirty="0">
                  <a:solidFill>
                    <a:srgbClr val="007400"/>
                  </a:solidFill>
                  <a:latin typeface="inherit"/>
                  <a:hlinkClick r:id="rId4"/>
                </a:rPr>
                <a:t>http://pizplomb.fr</a:t>
              </a:r>
              <a:endParaRPr lang="fr-FR" sz="1200" i="1" dirty="0">
                <a:solidFill>
                  <a:srgbClr val="007400"/>
                </a:solidFill>
                <a:latin typeface="inherit"/>
              </a:endParaRPr>
            </a:p>
            <a:p>
              <a:r>
                <a:rPr lang="fr-FR" sz="1400" b="1" i="1" u="sng" dirty="0">
                  <a:solidFill>
                    <a:srgbClr val="007400"/>
                  </a:solidFill>
                  <a:latin typeface="inherit"/>
                </a:rPr>
                <a:t>Version:</a:t>
              </a:r>
              <a:r>
                <a:rPr lang="fr-FR" sz="1400" i="1" dirty="0">
                  <a:solidFill>
                    <a:srgbClr val="007400"/>
                  </a:solidFill>
                  <a:latin typeface="inherit"/>
                </a:rPr>
                <a:t> </a:t>
              </a:r>
              <a:r>
                <a:rPr lang="fr-FR" sz="1200" i="1" dirty="0">
                  <a:solidFill>
                    <a:srgbClr val="007400"/>
                  </a:solidFill>
                  <a:latin typeface="inherit"/>
                </a:rPr>
                <a:t>0.0.1</a:t>
              </a:r>
              <a:endParaRPr lang="fr-FR" sz="1400" i="1" dirty="0">
                <a:solidFill>
                  <a:srgbClr val="007400"/>
                </a:solidFill>
                <a:latin typeface="inherit"/>
              </a:endParaRPr>
            </a:p>
            <a:p>
              <a:r>
                <a:rPr lang="fr-FR" sz="1400" b="1" i="1" u="sng" dirty="0">
                  <a:solidFill>
                    <a:srgbClr val="007400"/>
                  </a:solidFill>
                  <a:latin typeface="inherit"/>
                </a:rPr>
                <a:t>Licence:</a:t>
              </a:r>
              <a:r>
                <a:rPr lang="fr-FR" sz="1400" i="1" dirty="0">
                  <a:solidFill>
                    <a:srgbClr val="007400"/>
                  </a:solidFill>
                  <a:latin typeface="inherit"/>
                </a:rPr>
                <a:t> </a:t>
              </a:r>
              <a:r>
                <a:rPr lang="fr-FR" sz="1200" i="1" dirty="0">
                  <a:solidFill>
                    <a:srgbClr val="007400"/>
                  </a:solidFill>
                  <a:latin typeface="inherit"/>
                </a:rPr>
                <a:t>GPL</a:t>
              </a:r>
              <a:endParaRPr lang="fr-FR" sz="1400" i="1" dirty="0">
                <a:solidFill>
                  <a:srgbClr val="007400"/>
                </a:solidFill>
                <a:latin typeface="inherit"/>
              </a:endParaRPr>
            </a:p>
            <a:p>
              <a:endParaRPr lang="fr-FR" sz="1400" i="1" dirty="0">
                <a:solidFill>
                  <a:srgbClr val="007400"/>
                </a:solidFill>
                <a:latin typeface="inherit"/>
              </a:endParaRPr>
            </a:p>
            <a:p>
              <a:r>
                <a:rPr lang="fr-FR" sz="1400" i="1" dirty="0">
                  <a:solidFill>
                    <a:srgbClr val="007400"/>
                  </a:solidFill>
                  <a:latin typeface="inherit"/>
                </a:rPr>
                <a:t>  </a:t>
              </a:r>
              <a:r>
                <a:rPr lang="fr-FR" sz="1400" b="1" i="1" u="sng" dirty="0" err="1">
                  <a:solidFill>
                    <a:srgbClr val="007400"/>
                  </a:solidFill>
                  <a:latin typeface="inherit"/>
                </a:rPr>
                <a:t>Text</a:t>
              </a:r>
              <a:r>
                <a:rPr lang="fr-FR" sz="1400" b="1" i="1" u="sng" dirty="0">
                  <a:solidFill>
                    <a:srgbClr val="007400"/>
                  </a:solidFill>
                  <a:latin typeface="inherit"/>
                </a:rPr>
                <a:t> Domain:</a:t>
              </a:r>
              <a:r>
                <a:rPr lang="fr-FR" sz="1400" i="1" dirty="0">
                  <a:solidFill>
                    <a:srgbClr val="007400"/>
                  </a:solidFill>
                  <a:latin typeface="inherit"/>
                </a:rPr>
                <a:t> </a:t>
              </a:r>
              <a:r>
                <a:rPr lang="fr-FR" sz="1200" i="1" dirty="0" err="1">
                  <a:solidFill>
                    <a:srgbClr val="007400"/>
                  </a:solidFill>
                  <a:latin typeface="inherit"/>
                </a:rPr>
                <a:t>monapp</a:t>
              </a:r>
              <a:endParaRPr lang="fr-FR" sz="1400" i="1" dirty="0">
                <a:solidFill>
                  <a:srgbClr val="007400"/>
                </a:solidFill>
                <a:latin typeface="inherit"/>
              </a:endParaRPr>
            </a:p>
            <a:p>
              <a:r>
                <a:rPr lang="fr-FR" sz="1400" i="1" dirty="0">
                  <a:solidFill>
                    <a:srgbClr val="007400"/>
                  </a:solidFill>
                  <a:latin typeface="inherit"/>
                </a:rPr>
                <a:t>  </a:t>
              </a:r>
              <a:r>
                <a:rPr lang="fr-FR" sz="1400" b="1" i="1" u="sng" dirty="0">
                  <a:solidFill>
                    <a:srgbClr val="007400"/>
                  </a:solidFill>
                  <a:latin typeface="inherit"/>
                </a:rPr>
                <a:t>Domain </a:t>
              </a:r>
              <a:r>
                <a:rPr lang="fr-FR" sz="1400" b="1" i="1" u="sng" dirty="0" err="1">
                  <a:solidFill>
                    <a:srgbClr val="007400"/>
                  </a:solidFill>
                  <a:latin typeface="inherit"/>
                </a:rPr>
                <a:t>Path</a:t>
              </a:r>
              <a:r>
                <a:rPr lang="fr-FR" sz="1400" b="1" i="1" u="sng" dirty="0">
                  <a:solidFill>
                    <a:srgbClr val="007400"/>
                  </a:solidFill>
                  <a:latin typeface="inherit"/>
                </a:rPr>
                <a:t>:</a:t>
              </a:r>
              <a:r>
                <a:rPr lang="fr-FR" sz="1400" i="1" dirty="0">
                  <a:solidFill>
                    <a:srgbClr val="007400"/>
                  </a:solidFill>
                  <a:latin typeface="inherit"/>
                </a:rPr>
                <a:t> </a:t>
              </a:r>
              <a:r>
                <a:rPr lang="fr-FR" sz="1200" i="1" dirty="0">
                  <a:solidFill>
                    <a:srgbClr val="007400"/>
                  </a:solidFill>
                  <a:latin typeface="inherit"/>
                </a:rPr>
                <a:t>/</a:t>
              </a:r>
              <a:r>
                <a:rPr lang="fr-FR" sz="1200" i="1" dirty="0" err="1">
                  <a:solidFill>
                    <a:srgbClr val="007400"/>
                  </a:solidFill>
                  <a:latin typeface="inherit"/>
                </a:rPr>
                <a:t>languages</a:t>
              </a:r>
              <a:endParaRPr lang="fr-FR" sz="1400" b="0" i="0" dirty="0">
                <a:solidFill>
                  <a:srgbClr val="000000"/>
                </a:solidFill>
                <a:latin typeface="Monaco"/>
              </a:endParaRPr>
            </a:p>
          </p:txBody>
        </p:sp>
      </p:grpSp>
      <p:grpSp>
        <p:nvGrpSpPr>
          <p:cNvPr id="11" name="Groupe 10"/>
          <p:cNvGrpSpPr/>
          <p:nvPr/>
        </p:nvGrpSpPr>
        <p:grpSpPr>
          <a:xfrm>
            <a:off x="7048533" y="1714488"/>
            <a:ext cx="2309813" cy="2066925"/>
            <a:chOff x="7082570" y="3163972"/>
            <a:chExt cx="2309813" cy="2066925"/>
          </a:xfrm>
        </p:grpSpPr>
        <p:pic>
          <p:nvPicPr>
            <p:cNvPr id="12" name="Picture 2" descr="C:\Users\Alex\Desktop\7345610a78ba71a45f37XL.png"/>
            <p:cNvPicPr>
              <a:picLocks noChangeAspect="1" noChangeArrowheads="1"/>
            </p:cNvPicPr>
            <p:nvPr/>
          </p:nvPicPr>
          <p:blipFill>
            <a:blip r:embed="rId2" cstate="print"/>
            <a:srcRect/>
            <a:stretch>
              <a:fillRect/>
            </a:stretch>
          </p:blipFill>
          <p:spPr bwMode="auto">
            <a:xfrm rot="5685244">
              <a:off x="7204014" y="3042528"/>
              <a:ext cx="2066925" cy="2309813"/>
            </a:xfrm>
            <a:prstGeom prst="rect">
              <a:avLst/>
            </a:prstGeom>
            <a:noFill/>
          </p:spPr>
        </p:pic>
        <p:sp>
          <p:nvSpPr>
            <p:cNvPr id="13" name="ZoneTexte 12"/>
            <p:cNvSpPr txBox="1"/>
            <p:nvPr/>
          </p:nvSpPr>
          <p:spPr>
            <a:xfrm>
              <a:off x="7463557" y="3521162"/>
              <a:ext cx="1500198" cy="923330"/>
            </a:xfrm>
            <a:prstGeom prst="rect">
              <a:avLst/>
            </a:prstGeom>
            <a:noFill/>
          </p:spPr>
          <p:txBody>
            <a:bodyPr wrap="square" rtlCol="0">
              <a:spAutoFit/>
            </a:bodyPr>
            <a:lstStyle/>
            <a:p>
              <a:r>
                <a:rPr lang="fr-FR" dirty="0">
                  <a:latin typeface="Permanent Marker" pitchFamily="2" charset="0"/>
                  <a:ea typeface="Permanent Marker" pitchFamily="2" charset="0"/>
                </a:rPr>
                <a:t>      Utilise dans le cours</a:t>
              </a:r>
            </a:p>
          </p:txBody>
        </p:sp>
        <p:sp>
          <p:nvSpPr>
            <p:cNvPr id="14" name="Flèche vers le bas 13"/>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pic>
        <p:nvPicPr>
          <p:cNvPr id="15" name="Picture 5" descr="C:\Users\Alex\Desktop\unnamed.png"/>
          <p:cNvPicPr>
            <a:picLocks noChangeAspect="1" noChangeArrowheads="1"/>
          </p:cNvPicPr>
          <p:nvPr/>
        </p:nvPicPr>
        <p:blipFill>
          <a:blip r:embed="rId5"/>
          <a:srcRect/>
          <a:stretch>
            <a:fillRect/>
          </a:stretch>
        </p:blipFill>
        <p:spPr bwMode="auto">
          <a:xfrm>
            <a:off x="5572132" y="3571876"/>
            <a:ext cx="2857500" cy="2857500"/>
          </a:xfrm>
          <a:prstGeom prst="rect">
            <a:avLst/>
          </a:prstGeom>
          <a:noFill/>
        </p:spPr>
      </p:pic>
      <p:pic>
        <p:nvPicPr>
          <p:cNvPr id="16" name="Picture 2" descr="C:\Users\Alex\Desktop\6a017d3e74d693970c01b8d2a04749970c.png"/>
          <p:cNvPicPr>
            <a:picLocks noChangeAspect="1" noChangeArrowheads="1"/>
          </p:cNvPicPr>
          <p:nvPr/>
        </p:nvPicPr>
        <p:blipFill>
          <a:blip r:embed="rId6" cstate="print"/>
          <a:srcRect/>
          <a:stretch>
            <a:fillRect/>
          </a:stretch>
        </p:blipFill>
        <p:spPr bwMode="auto">
          <a:xfrm>
            <a:off x="-8" y="857232"/>
            <a:ext cx="1928802" cy="3428981"/>
          </a:xfrm>
          <a:prstGeom prst="rect">
            <a:avLst/>
          </a:prstGeom>
          <a:noFill/>
        </p:spPr>
      </p:pic>
    </p:spTree>
    <p:extLst>
      <p:ext uri="{BB962C8B-B14F-4D97-AF65-F5344CB8AC3E}">
        <p14:creationId xmlns:p14="http://schemas.microsoft.com/office/powerpoint/2010/main" val="9348968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2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C6F2980-C15E-4A6C-B3EA-12E3F1929291}" type="slidenum">
              <a:rPr lang="fr-FR" smtClean="0"/>
              <a:pPr/>
              <a:t>‹N°›</a:t>
            </a:fld>
            <a:endParaRPr lang="fr-FR"/>
          </a:p>
        </p:txBody>
      </p:sp>
      <p:pic>
        <p:nvPicPr>
          <p:cNvPr id="6" name="Picture 2" descr="C:\Users\Alex\Desktop\Post-it-note-transparent.png"/>
          <p:cNvPicPr>
            <a:picLocks noChangeAspect="1" noChangeArrowheads="1"/>
          </p:cNvPicPr>
          <p:nvPr/>
        </p:nvPicPr>
        <p:blipFill>
          <a:blip r:embed="rId2" cstate="print"/>
          <a:srcRect/>
          <a:stretch>
            <a:fillRect/>
          </a:stretch>
        </p:blipFill>
        <p:spPr bwMode="auto">
          <a:xfrm>
            <a:off x="7000892" y="1071546"/>
            <a:ext cx="1928826" cy="1596267"/>
          </a:xfrm>
          <a:prstGeom prst="rect">
            <a:avLst/>
          </a:prstGeom>
          <a:noFill/>
        </p:spPr>
      </p:pic>
      <p:pic>
        <p:nvPicPr>
          <p:cNvPr id="7" name="Picture 2"/>
          <p:cNvPicPr>
            <a:picLocks noChangeAspect="1" noChangeArrowheads="1"/>
          </p:cNvPicPr>
          <p:nvPr/>
        </p:nvPicPr>
        <p:blipFill>
          <a:blip r:embed="rId3" cstate="print"/>
          <a:srcRect/>
          <a:stretch>
            <a:fillRect/>
          </a:stretch>
        </p:blipFill>
        <p:spPr bwMode="auto">
          <a:xfrm>
            <a:off x="7000892" y="2571744"/>
            <a:ext cx="1928826" cy="2012085"/>
          </a:xfrm>
          <a:prstGeom prst="rect">
            <a:avLst/>
          </a:prstGeom>
          <a:noFill/>
          <a:ln w="9525">
            <a:noFill/>
            <a:miter lim="800000"/>
            <a:headEnd/>
            <a:tailEnd/>
          </a:ln>
          <a:effectLst/>
        </p:spPr>
      </p:pic>
      <p:pic>
        <p:nvPicPr>
          <p:cNvPr id="8" name="Picture 3"/>
          <p:cNvPicPr>
            <a:picLocks noChangeAspect="1" noChangeArrowheads="1"/>
          </p:cNvPicPr>
          <p:nvPr/>
        </p:nvPicPr>
        <p:blipFill>
          <a:blip r:embed="rId4" cstate="print"/>
          <a:srcRect/>
          <a:stretch>
            <a:fillRect/>
          </a:stretch>
        </p:blipFill>
        <p:spPr bwMode="auto">
          <a:xfrm>
            <a:off x="7215206" y="4643446"/>
            <a:ext cx="1647818" cy="1718947"/>
          </a:xfrm>
          <a:prstGeom prst="rect">
            <a:avLst/>
          </a:prstGeom>
          <a:noFill/>
          <a:ln w="9525">
            <a:noFill/>
            <a:miter lim="800000"/>
            <a:headEnd/>
            <a:tailEnd/>
          </a:ln>
          <a:effectLst/>
        </p:spPr>
      </p:pic>
      <p:grpSp>
        <p:nvGrpSpPr>
          <p:cNvPr id="9" name="Groupe 8"/>
          <p:cNvGrpSpPr/>
          <p:nvPr/>
        </p:nvGrpSpPr>
        <p:grpSpPr>
          <a:xfrm>
            <a:off x="1785918" y="357166"/>
            <a:ext cx="3500462" cy="3069088"/>
            <a:chOff x="4071934" y="3357562"/>
            <a:chExt cx="3500462" cy="3069088"/>
          </a:xfrm>
        </p:grpSpPr>
        <p:pic>
          <p:nvPicPr>
            <p:cNvPr id="10" name="Picture 1" descr="C:\Users\Alex\Desktop\iStock_000004611428XSmall-stickynote.png"/>
            <p:cNvPicPr>
              <a:picLocks noChangeAspect="1" noChangeArrowheads="1"/>
            </p:cNvPicPr>
            <p:nvPr/>
          </p:nvPicPr>
          <p:blipFill>
            <a:blip r:embed="rId5"/>
            <a:srcRect/>
            <a:stretch>
              <a:fillRect/>
            </a:stretch>
          </p:blipFill>
          <p:spPr bwMode="auto">
            <a:xfrm>
              <a:off x="4071934" y="3357562"/>
              <a:ext cx="3500462" cy="3069088"/>
            </a:xfrm>
            <a:prstGeom prst="rect">
              <a:avLst/>
            </a:prstGeom>
            <a:noFill/>
          </p:spPr>
        </p:pic>
        <p:sp>
          <p:nvSpPr>
            <p:cNvPr id="11" name="ZoneTexte 10"/>
            <p:cNvSpPr txBox="1"/>
            <p:nvPr/>
          </p:nvSpPr>
          <p:spPr>
            <a:xfrm rot="21136573">
              <a:off x="5117395" y="4100561"/>
              <a:ext cx="1940112" cy="1569660"/>
            </a:xfrm>
            <a:prstGeom prst="rect">
              <a:avLst/>
            </a:prstGeom>
            <a:noFill/>
          </p:spPr>
          <p:txBody>
            <a:bodyPr wrap="square" rtlCol="0">
              <a:spAutoFit/>
            </a:bodyPr>
            <a:lstStyle/>
            <a:p>
              <a:pPr algn="ctr"/>
              <a:r>
                <a:rPr lang="fr-FR" sz="1200" b="1" u="sng" dirty="0">
                  <a:latin typeface="Permanent Marker" pitchFamily="2" charset="0"/>
                  <a:ea typeface="Permanent Marker" pitchFamily="2" charset="0"/>
                </a:rPr>
                <a:t>Pour avoir plusieurs versions</a:t>
              </a:r>
              <a:endParaRPr lang="fr-FR" sz="1200" b="1" i="1" u="sng" dirty="0">
                <a:solidFill>
                  <a:srgbClr val="007400"/>
                </a:solidFill>
                <a:latin typeface="Permanent Marker" pitchFamily="2" charset="0"/>
                <a:ea typeface="Permanent Marker" pitchFamily="2" charset="0"/>
              </a:endParaRPr>
            </a:p>
            <a:p>
              <a:pPr algn="ctr"/>
              <a:endParaRPr lang="fr-FR" sz="1200" b="1" i="1" u="sng" dirty="0">
                <a:solidFill>
                  <a:srgbClr val="007400"/>
                </a:solidFill>
                <a:latin typeface="Permanent Marker" pitchFamily="2" charset="0"/>
                <a:ea typeface="Permanent Marker" pitchFamily="2" charset="0"/>
              </a:endParaRPr>
            </a:p>
            <a:p>
              <a:pPr algn="ctr"/>
              <a:r>
                <a:rPr lang="fr-FR" sz="1200" b="1" i="1" u="sng" dirty="0">
                  <a:solidFill>
                    <a:srgbClr val="007400"/>
                  </a:solidFill>
                  <a:latin typeface="Permanent Marker" pitchFamily="2" charset="0"/>
                  <a:ea typeface="Permanent Marker" pitchFamily="2" charset="0"/>
                </a:rPr>
                <a:t>Un répertoire pour chaque</a:t>
              </a:r>
            </a:p>
            <a:p>
              <a:pPr algn="ctr"/>
              <a:endParaRPr lang="fr-FR" sz="1200" b="1" i="1" u="sng" dirty="0">
                <a:solidFill>
                  <a:srgbClr val="007400"/>
                </a:solidFill>
                <a:latin typeface="Permanent Marker" pitchFamily="2" charset="0"/>
                <a:ea typeface="Permanent Marker" pitchFamily="2" charset="0"/>
              </a:endParaRPr>
            </a:p>
            <a:p>
              <a:pPr algn="ctr"/>
              <a:r>
                <a:rPr lang="fr-FR" sz="1200" b="1" i="1" u="sng" dirty="0" err="1">
                  <a:solidFill>
                    <a:srgbClr val="007400"/>
                  </a:solidFill>
                  <a:latin typeface="Permanent Marker" pitchFamily="2" charset="0"/>
                  <a:ea typeface="Permanent Marker" pitchFamily="2" charset="0"/>
                </a:rPr>
                <a:t>Prefixe</a:t>
              </a:r>
              <a:r>
                <a:rPr lang="fr-FR" sz="1200" b="1" i="1" u="sng" dirty="0">
                  <a:solidFill>
                    <a:srgbClr val="007400"/>
                  </a:solidFill>
                  <a:latin typeface="Permanent Marker" pitchFamily="2" charset="0"/>
                  <a:ea typeface="Permanent Marker" pitchFamily="2" charset="0"/>
                </a:rPr>
                <a:t> de SQL différent pour chacune</a:t>
              </a:r>
            </a:p>
          </p:txBody>
        </p:sp>
      </p:grpSp>
      <p:pic>
        <p:nvPicPr>
          <p:cNvPr id="12" name="Picture 4"/>
          <p:cNvPicPr>
            <a:picLocks noChangeAspect="1" noChangeArrowheads="1"/>
          </p:cNvPicPr>
          <p:nvPr/>
        </p:nvPicPr>
        <p:blipFill>
          <a:blip r:embed="rId6"/>
          <a:srcRect/>
          <a:stretch>
            <a:fillRect/>
          </a:stretch>
        </p:blipFill>
        <p:spPr bwMode="auto">
          <a:xfrm>
            <a:off x="0" y="4286256"/>
            <a:ext cx="2857500" cy="2857500"/>
          </a:xfrm>
          <a:prstGeom prst="rect">
            <a:avLst/>
          </a:prstGeom>
          <a:noFill/>
          <a:ln w="9525">
            <a:noFill/>
            <a:miter lim="800000"/>
            <a:headEnd/>
            <a:tailEnd/>
          </a:ln>
          <a:effectLst/>
        </p:spPr>
      </p:pic>
      <p:pic>
        <p:nvPicPr>
          <p:cNvPr id="13" name="Picture 5" descr="C:\Users\Alex\Desktop\iStock_000004611428XSmall-stickynote4.png"/>
          <p:cNvPicPr>
            <a:picLocks noChangeAspect="1" noChangeArrowheads="1"/>
          </p:cNvPicPr>
          <p:nvPr/>
        </p:nvPicPr>
        <p:blipFill>
          <a:blip r:embed="rId7"/>
          <a:srcRect/>
          <a:stretch>
            <a:fillRect/>
          </a:stretch>
        </p:blipFill>
        <p:spPr bwMode="auto">
          <a:xfrm>
            <a:off x="0" y="2214554"/>
            <a:ext cx="2508267" cy="2558923"/>
          </a:xfrm>
          <a:prstGeom prst="rect">
            <a:avLst/>
          </a:prstGeom>
          <a:noFill/>
        </p:spPr>
      </p:pic>
      <p:pic>
        <p:nvPicPr>
          <p:cNvPr id="14" name="Picture 6" descr="C:\Users\Alex\Desktop\iStock_000004611428XSmall-stickynote5.png"/>
          <p:cNvPicPr>
            <a:picLocks noChangeAspect="1" noChangeArrowheads="1"/>
          </p:cNvPicPr>
          <p:nvPr/>
        </p:nvPicPr>
        <p:blipFill>
          <a:blip r:embed="rId8"/>
          <a:srcRect/>
          <a:stretch>
            <a:fillRect/>
          </a:stretch>
        </p:blipFill>
        <p:spPr bwMode="auto">
          <a:xfrm>
            <a:off x="-214346" y="285728"/>
            <a:ext cx="2436829" cy="2486042"/>
          </a:xfrm>
          <a:prstGeom prst="rect">
            <a:avLst/>
          </a:prstGeom>
          <a:noFill/>
        </p:spPr>
      </p:pic>
    </p:spTree>
    <p:extLst>
      <p:ext uri="{BB962C8B-B14F-4D97-AF65-F5344CB8AC3E}">
        <p14:creationId xmlns:p14="http://schemas.microsoft.com/office/powerpoint/2010/main" val="133264174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1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7729584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1_ORSYS_logistique">
    <p:spTree>
      <p:nvGrpSpPr>
        <p:cNvPr id="1" name=""/>
        <p:cNvGrpSpPr/>
        <p:nvPr/>
      </p:nvGrpSpPr>
      <p:grpSpPr>
        <a:xfrm>
          <a:off x="0" y="0"/>
          <a:ext cx="0" cy="0"/>
          <a:chOff x="0" y="0"/>
          <a:chExt cx="0" cy="0"/>
        </a:xfrm>
      </p:grpSpPr>
      <p:sp>
        <p:nvSpPr>
          <p:cNvPr id="2" name="Titre 1"/>
          <p:cNvSpPr>
            <a:spLocks noGrp="1"/>
          </p:cNvSpPr>
          <p:nvPr>
            <p:ph type="title"/>
          </p:nvPr>
        </p:nvSpPr>
        <p:spPr>
          <a:xfrm>
            <a:off x="277803" y="273050"/>
            <a:ext cx="3008313" cy="1162050"/>
          </a:xfrm>
        </p:spPr>
        <p:txBody>
          <a:bodyPr anchor="b"/>
          <a:lstStyle>
            <a:lvl1pPr algn="l">
              <a:defRPr sz="2000" b="1"/>
            </a:lvl1pPr>
          </a:lstStyle>
          <a:p>
            <a:r>
              <a:rPr lang="fr-FR"/>
              <a:t>Modifiez le style du titre</a:t>
            </a:r>
          </a:p>
        </p:txBody>
      </p:sp>
      <p:sp>
        <p:nvSpPr>
          <p:cNvPr id="5" name="Espace réservé de la date 4"/>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C6F2980-C15E-4A6C-B3EA-12E3F1929291}" type="slidenum">
              <a:rPr lang="fr-FR" smtClean="0"/>
              <a:pPr/>
              <a:t>‹N°›</a:t>
            </a:fld>
            <a:endParaRPr lang="fr-FR"/>
          </a:p>
        </p:txBody>
      </p:sp>
      <p:sp>
        <p:nvSpPr>
          <p:cNvPr id="8" name="Espace réservé du contenu 4"/>
          <p:cNvSpPr>
            <a:spLocks noGrp="1"/>
          </p:cNvSpPr>
          <p:nvPr>
            <p:ph idx="1" hasCustomPrompt="1"/>
          </p:nvPr>
        </p:nvSpPr>
        <p:spPr>
          <a:xfrm>
            <a:off x="3357554" y="273050"/>
            <a:ext cx="5572164" cy="6156346"/>
          </a:xfrm>
        </p:spPr>
        <p:txBody>
          <a:bodyPr/>
          <a:lstStyle>
            <a:lvl2pPr>
              <a:defRPr baseline="0"/>
            </a:lvl2pPr>
          </a:lstStyle>
          <a:p>
            <a:r>
              <a:rPr lang="fr-FR" dirty="0"/>
              <a:t>Nombre de jours : </a:t>
            </a:r>
          </a:p>
          <a:p>
            <a:pPr lvl="1"/>
            <a:r>
              <a:rPr lang="fr-FR" dirty="0"/>
              <a:t>      jour(s) </a:t>
            </a:r>
          </a:p>
          <a:p>
            <a:pPr lvl="1"/>
            <a:endParaRPr lang="fr-FR" dirty="0"/>
          </a:p>
          <a:p>
            <a:r>
              <a:rPr lang="fr-FR" dirty="0"/>
              <a:t>Horaires </a:t>
            </a:r>
          </a:p>
          <a:p>
            <a:pPr lvl="1"/>
            <a:r>
              <a:rPr lang="fr-FR" dirty="0"/>
              <a:t>Début : 9h </a:t>
            </a:r>
          </a:p>
          <a:p>
            <a:pPr lvl="1"/>
            <a:r>
              <a:rPr lang="fr-FR" dirty="0"/>
              <a:t>Fin : 17h30 </a:t>
            </a:r>
            <a:r>
              <a:rPr lang="fr-FR" sz="1600" b="1" dirty="0" err="1">
                <a:solidFill>
                  <a:prstClr val="black"/>
                </a:solidFill>
              </a:rPr>
              <a:t>approx</a:t>
            </a:r>
            <a:r>
              <a:rPr lang="fr-FR" sz="1600" b="1" dirty="0">
                <a:solidFill>
                  <a:prstClr val="black"/>
                </a:solidFill>
              </a:rPr>
              <a:t>.</a:t>
            </a:r>
            <a:endParaRPr lang="fr-FR" dirty="0"/>
          </a:p>
          <a:p>
            <a:endParaRPr lang="fr-FR" dirty="0"/>
          </a:p>
          <a:p>
            <a:r>
              <a:rPr lang="fr-FR" dirty="0"/>
              <a:t>Pause </a:t>
            </a:r>
          </a:p>
          <a:p>
            <a:pPr lvl="1"/>
            <a:r>
              <a:rPr lang="fr-FR" dirty="0"/>
              <a:t>10h30 </a:t>
            </a:r>
            <a:r>
              <a:rPr lang="fr-FR" sz="1600" b="1" dirty="0" err="1"/>
              <a:t>approx</a:t>
            </a:r>
            <a:r>
              <a:rPr lang="fr-FR" sz="1600" b="1" dirty="0"/>
              <a:t>. </a:t>
            </a:r>
            <a:r>
              <a:rPr lang="fr-FR" dirty="0"/>
              <a:t>Matin</a:t>
            </a:r>
          </a:p>
          <a:p>
            <a:pPr lvl="1"/>
            <a:r>
              <a:rPr lang="fr-FR" dirty="0"/>
              <a:t>12h30 </a:t>
            </a:r>
            <a:r>
              <a:rPr lang="fr-FR" sz="1600" b="1" dirty="0" err="1">
                <a:solidFill>
                  <a:prstClr val="black"/>
                </a:solidFill>
              </a:rPr>
              <a:t>approx</a:t>
            </a:r>
            <a:r>
              <a:rPr lang="fr-FR" sz="1600" b="1" dirty="0">
                <a:solidFill>
                  <a:prstClr val="black"/>
                </a:solidFill>
              </a:rPr>
              <a:t>. </a:t>
            </a:r>
            <a:r>
              <a:rPr lang="fr-FR" dirty="0"/>
              <a:t>Midi</a:t>
            </a:r>
          </a:p>
          <a:p>
            <a:pPr lvl="1"/>
            <a:r>
              <a:rPr lang="fr-FR" dirty="0"/>
              <a:t>15h30 </a:t>
            </a:r>
            <a:r>
              <a:rPr lang="fr-FR" sz="1600" b="1" dirty="0" err="1">
                <a:solidFill>
                  <a:prstClr val="black"/>
                </a:solidFill>
              </a:rPr>
              <a:t>approx</a:t>
            </a:r>
            <a:r>
              <a:rPr lang="fr-FR" sz="1600" b="1" dirty="0">
                <a:solidFill>
                  <a:prstClr val="black"/>
                </a:solidFill>
              </a:rPr>
              <a:t>. </a:t>
            </a:r>
            <a:r>
              <a:rPr lang="fr-FR" dirty="0" err="1"/>
              <a:t>Apres-midi</a:t>
            </a:r>
            <a:endParaRPr lang="fr-FR" dirty="0"/>
          </a:p>
          <a:p>
            <a:endParaRPr lang="fr-FR" dirty="0"/>
          </a:p>
        </p:txBody>
      </p:sp>
      <p:grpSp>
        <p:nvGrpSpPr>
          <p:cNvPr id="3" name="Groupe 13"/>
          <p:cNvGrpSpPr/>
          <p:nvPr/>
        </p:nvGrpSpPr>
        <p:grpSpPr>
          <a:xfrm>
            <a:off x="1071538" y="1643050"/>
            <a:ext cx="1500198" cy="1928826"/>
            <a:chOff x="714348" y="2071678"/>
            <a:chExt cx="1500198" cy="1928826"/>
          </a:xfrm>
        </p:grpSpPr>
        <p:pic>
          <p:nvPicPr>
            <p:cNvPr id="10" name="Picture 3"/>
            <p:cNvPicPr>
              <a:picLocks noChangeAspect="1" noChangeArrowheads="1"/>
            </p:cNvPicPr>
            <p:nvPr/>
          </p:nvPicPr>
          <p:blipFill>
            <a:blip r:embed="rId2"/>
            <a:srcRect/>
            <a:stretch>
              <a:fillRect/>
            </a:stretch>
          </p:blipFill>
          <p:spPr bwMode="auto">
            <a:xfrm>
              <a:off x="714348" y="2071678"/>
              <a:ext cx="1500198" cy="1928826"/>
            </a:xfrm>
            <a:prstGeom prst="rect">
              <a:avLst/>
            </a:prstGeom>
            <a:noFill/>
            <a:ln w="9525">
              <a:noFill/>
              <a:miter lim="800000"/>
              <a:headEnd/>
              <a:tailEnd/>
            </a:ln>
            <a:effectLst/>
          </p:spPr>
        </p:pic>
        <p:pic>
          <p:nvPicPr>
            <p:cNvPr id="11" name="Picture 3" descr="C:\Users\Alex\Desktop\0021uzlj09b563yl.jpg"/>
            <p:cNvPicPr>
              <a:picLocks noChangeAspect="1" noChangeArrowheads="1"/>
            </p:cNvPicPr>
            <p:nvPr/>
          </p:nvPicPr>
          <p:blipFill>
            <a:blip r:embed="rId3"/>
            <a:srcRect/>
            <a:stretch>
              <a:fillRect/>
            </a:stretch>
          </p:blipFill>
          <p:spPr bwMode="auto">
            <a:xfrm>
              <a:off x="1039558" y="2500306"/>
              <a:ext cx="858620" cy="1071570"/>
            </a:xfrm>
            <a:prstGeom prst="rect">
              <a:avLst/>
            </a:prstGeom>
            <a:noFill/>
          </p:spPr>
        </p:pic>
      </p:grpSp>
      <p:pic>
        <p:nvPicPr>
          <p:cNvPr id="12" name="Picture 2"/>
          <p:cNvPicPr>
            <a:picLocks noChangeAspect="1" noChangeArrowheads="1"/>
          </p:cNvPicPr>
          <p:nvPr/>
        </p:nvPicPr>
        <p:blipFill>
          <a:blip r:embed="rId4"/>
          <a:srcRect/>
          <a:stretch>
            <a:fillRect/>
          </a:stretch>
        </p:blipFill>
        <p:spPr bwMode="auto">
          <a:xfrm>
            <a:off x="1" y="3602764"/>
            <a:ext cx="3571868" cy="3440962"/>
          </a:xfrm>
          <a:prstGeom prst="rect">
            <a:avLst/>
          </a:prstGeom>
          <a:noFill/>
          <a:ln w="9525">
            <a:noFill/>
            <a:miter lim="800000"/>
            <a:headEnd/>
            <a:tailEnd/>
          </a:ln>
          <a:effectLst/>
        </p:spPr>
      </p:pic>
    </p:spTree>
    <p:extLst>
      <p:ext uri="{BB962C8B-B14F-4D97-AF65-F5344CB8AC3E}">
        <p14:creationId xmlns:p14="http://schemas.microsoft.com/office/powerpoint/2010/main" val="251491378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1_ORSYS_generique">
    <p:spTree>
      <p:nvGrpSpPr>
        <p:cNvPr id="1" name=""/>
        <p:cNvGrpSpPr/>
        <p:nvPr/>
      </p:nvGrpSpPr>
      <p:grpSpPr>
        <a:xfrm>
          <a:off x="0" y="0"/>
          <a:ext cx="0" cy="0"/>
          <a:chOff x="0" y="0"/>
          <a:chExt cx="0" cy="0"/>
        </a:xfrm>
      </p:grpSpPr>
      <p:sp>
        <p:nvSpPr>
          <p:cNvPr id="2" name="Titre 1"/>
          <p:cNvSpPr>
            <a:spLocks noGrp="1"/>
          </p:cNvSpPr>
          <p:nvPr>
            <p:ph type="title"/>
          </p:nvPr>
        </p:nvSpPr>
        <p:spPr>
          <a:xfrm>
            <a:off x="277803" y="273050"/>
            <a:ext cx="3008313" cy="1162050"/>
          </a:xfrm>
        </p:spPr>
        <p:txBody>
          <a:bodyPr anchor="b"/>
          <a:lstStyle>
            <a:lvl1pPr algn="l">
              <a:defRPr sz="2000" b="1"/>
            </a:lvl1pPr>
          </a:lstStyle>
          <a:p>
            <a:r>
              <a:rPr lang="fr-FR"/>
              <a:t>Modifiez le style du titre</a:t>
            </a:r>
            <a:endParaRPr lang="fr-FR" dirty="0"/>
          </a:p>
        </p:txBody>
      </p:sp>
      <p:sp>
        <p:nvSpPr>
          <p:cNvPr id="5" name="Espace réservé de la date 4"/>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C6F2980-C15E-4A6C-B3EA-12E3F1929291}" type="slidenum">
              <a:rPr lang="fr-FR" smtClean="0"/>
              <a:pPr/>
              <a:t>‹N°›</a:t>
            </a:fld>
            <a:endParaRPr lang="fr-FR"/>
          </a:p>
        </p:txBody>
      </p:sp>
      <p:pic>
        <p:nvPicPr>
          <p:cNvPr id="10" name="Picture 3"/>
          <p:cNvPicPr>
            <a:picLocks noChangeAspect="1" noChangeArrowheads="1"/>
          </p:cNvPicPr>
          <p:nvPr/>
        </p:nvPicPr>
        <p:blipFill>
          <a:blip r:embed="rId2"/>
          <a:srcRect/>
          <a:stretch>
            <a:fillRect/>
          </a:stretch>
        </p:blipFill>
        <p:spPr bwMode="auto">
          <a:xfrm>
            <a:off x="1142976" y="1655474"/>
            <a:ext cx="1571636" cy="1844964"/>
          </a:xfrm>
          <a:prstGeom prst="rect">
            <a:avLst/>
          </a:prstGeom>
          <a:noFill/>
          <a:ln w="9525">
            <a:noFill/>
            <a:miter lim="800000"/>
            <a:headEnd/>
            <a:tailEnd/>
          </a:ln>
          <a:effectLst/>
        </p:spPr>
      </p:pic>
      <p:sp>
        <p:nvSpPr>
          <p:cNvPr id="14" name="Espace réservé pour une image  13"/>
          <p:cNvSpPr>
            <a:spLocks noGrp="1"/>
          </p:cNvSpPr>
          <p:nvPr>
            <p:ph type="pic" sz="quarter" idx="13" hasCustomPrompt="1"/>
          </p:nvPr>
        </p:nvSpPr>
        <p:spPr>
          <a:xfrm>
            <a:off x="1500188" y="2012674"/>
            <a:ext cx="857250" cy="1071563"/>
          </a:xfrm>
          <a:solidFill>
            <a:schemeClr val="bg1"/>
          </a:solidFill>
        </p:spPr>
        <p:txBody>
          <a:bodyPr>
            <a:noAutofit/>
          </a:bodyPr>
          <a:lstStyle>
            <a:lvl1pPr>
              <a:buNone/>
              <a:defRPr sz="1600"/>
            </a:lvl1pPr>
          </a:lstStyle>
          <a:p>
            <a:r>
              <a:rPr lang="fr-FR" dirty="0"/>
              <a:t>Image</a:t>
            </a:r>
          </a:p>
        </p:txBody>
      </p:sp>
      <p:sp>
        <p:nvSpPr>
          <p:cNvPr id="16" name="Espace réservé du contenu 15"/>
          <p:cNvSpPr>
            <a:spLocks noGrp="1"/>
          </p:cNvSpPr>
          <p:nvPr>
            <p:ph sz="quarter" idx="14"/>
          </p:nvPr>
        </p:nvSpPr>
        <p:spPr>
          <a:xfrm>
            <a:off x="3357563" y="285750"/>
            <a:ext cx="5572125" cy="6215063"/>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pic>
        <p:nvPicPr>
          <p:cNvPr id="12" name="Picture 2"/>
          <p:cNvPicPr>
            <a:picLocks noChangeAspect="1" noChangeArrowheads="1"/>
          </p:cNvPicPr>
          <p:nvPr/>
        </p:nvPicPr>
        <p:blipFill>
          <a:blip r:embed="rId3"/>
          <a:srcRect/>
          <a:stretch>
            <a:fillRect/>
          </a:stretch>
        </p:blipFill>
        <p:spPr bwMode="auto">
          <a:xfrm>
            <a:off x="1" y="3602764"/>
            <a:ext cx="3571868" cy="3440962"/>
          </a:xfrm>
          <a:prstGeom prst="rect">
            <a:avLst/>
          </a:prstGeom>
          <a:noFill/>
          <a:ln w="9525">
            <a:noFill/>
            <a:miter lim="800000"/>
            <a:headEnd/>
            <a:tailEnd/>
          </a:ln>
          <a:effectLst/>
        </p:spPr>
      </p:pic>
    </p:spTree>
    <p:extLst>
      <p:ext uri="{BB962C8B-B14F-4D97-AF65-F5344CB8AC3E}">
        <p14:creationId xmlns:p14="http://schemas.microsoft.com/office/powerpoint/2010/main" val="24280129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1_comparaison alt">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C6F2980-C15E-4A6C-B3EA-12E3F1929291}" type="slidenum">
              <a:rPr lang="fr-FR" smtClean="0"/>
              <a:pPr/>
              <a:t>‹N°›</a:t>
            </a:fld>
            <a:endParaRPr lang="fr-FR"/>
          </a:p>
        </p:txBody>
      </p:sp>
      <p:sp>
        <p:nvSpPr>
          <p:cNvPr id="6" name="Espace réservé du texte 5"/>
          <p:cNvSpPr>
            <a:spLocks noGrp="1"/>
          </p:cNvSpPr>
          <p:nvPr>
            <p:ph type="body" idx="1"/>
          </p:nvPr>
        </p:nvSpPr>
        <p:spPr>
          <a:xfrm>
            <a:off x="607224" y="285728"/>
            <a:ext cx="3931920" cy="792162"/>
          </a:xfrm>
        </p:spPr>
        <p:txBody>
          <a:bodyPr/>
          <a:lstStyle/>
          <a:p>
            <a:pPr lvl="0"/>
            <a:r>
              <a:rPr lang="fr-FR"/>
              <a:t>Cliquez pour modifier les styles du texte du masque</a:t>
            </a:r>
          </a:p>
        </p:txBody>
      </p:sp>
      <p:sp>
        <p:nvSpPr>
          <p:cNvPr id="7" name="Espace réservé du texte 7"/>
          <p:cNvSpPr>
            <a:spLocks noGrp="1"/>
          </p:cNvSpPr>
          <p:nvPr>
            <p:ph type="body" sz="half" idx="3"/>
          </p:nvPr>
        </p:nvSpPr>
        <p:spPr>
          <a:xfrm>
            <a:off x="4652169" y="285728"/>
            <a:ext cx="3931920" cy="792162"/>
          </a:xfrm>
        </p:spPr>
        <p:txBody>
          <a:bodyPr/>
          <a:lstStyle/>
          <a:p>
            <a:pPr lvl="0"/>
            <a:r>
              <a:rPr lang="fr-FR"/>
              <a:t>Cliquez pour modifier les styles du texte du masque</a:t>
            </a:r>
          </a:p>
        </p:txBody>
      </p:sp>
      <p:sp>
        <p:nvSpPr>
          <p:cNvPr id="8" name="Espace réservé du contenu 6"/>
          <p:cNvSpPr>
            <a:spLocks noGrp="1"/>
          </p:cNvSpPr>
          <p:nvPr>
            <p:ph sz="quarter" idx="2"/>
          </p:nvPr>
        </p:nvSpPr>
        <p:spPr>
          <a:xfrm>
            <a:off x="607224" y="939776"/>
            <a:ext cx="3931920" cy="3060728"/>
          </a:xfrm>
        </p:spPr>
        <p:txBody>
          <a:bodyPr/>
          <a:lstStyle/>
          <a:p>
            <a:pPr lvl="0"/>
            <a:r>
              <a:rPr lang="fr-FR"/>
              <a:t>Cliquez pour modifier les styles du texte du masque</a:t>
            </a:r>
          </a:p>
          <a:p>
            <a:pPr lvl="1"/>
            <a:r>
              <a:rPr lang="fr-FR"/>
              <a:t>Deuxième niveau</a:t>
            </a:r>
          </a:p>
        </p:txBody>
      </p:sp>
      <p:sp>
        <p:nvSpPr>
          <p:cNvPr id="9" name="Espace réservé du contenu 8"/>
          <p:cNvSpPr>
            <a:spLocks noGrp="1"/>
          </p:cNvSpPr>
          <p:nvPr>
            <p:ph sz="quarter" idx="4"/>
          </p:nvPr>
        </p:nvSpPr>
        <p:spPr>
          <a:xfrm>
            <a:off x="4652169" y="939776"/>
            <a:ext cx="3931920" cy="3060728"/>
          </a:xfrm>
        </p:spPr>
        <p:txBody>
          <a:bodyPr/>
          <a:lstStyle/>
          <a:p>
            <a:pPr lvl="0"/>
            <a:r>
              <a:rPr lang="fr-FR"/>
              <a:t>Cliquez pour modifier les styles du texte du masque</a:t>
            </a:r>
          </a:p>
          <a:p>
            <a:pPr lvl="1"/>
            <a:r>
              <a:rPr lang="fr-FR"/>
              <a:t>Deuxième niveau</a:t>
            </a:r>
          </a:p>
        </p:txBody>
      </p:sp>
      <p:pic>
        <p:nvPicPr>
          <p:cNvPr id="11" name="Picture 2"/>
          <p:cNvPicPr>
            <a:picLocks noChangeAspect="1" noChangeArrowheads="1"/>
          </p:cNvPicPr>
          <p:nvPr/>
        </p:nvPicPr>
        <p:blipFill>
          <a:blip r:embed="rId2"/>
          <a:srcRect/>
          <a:stretch>
            <a:fillRect/>
          </a:stretch>
        </p:blipFill>
        <p:spPr bwMode="auto">
          <a:xfrm>
            <a:off x="928662" y="3500438"/>
            <a:ext cx="3357586" cy="2714621"/>
          </a:xfrm>
          <a:prstGeom prst="rect">
            <a:avLst/>
          </a:prstGeom>
          <a:noFill/>
          <a:ln w="9525">
            <a:noFill/>
            <a:miter lim="800000"/>
            <a:headEnd/>
            <a:tailEnd/>
          </a:ln>
          <a:effectLst/>
        </p:spPr>
      </p:pic>
      <p:pic>
        <p:nvPicPr>
          <p:cNvPr id="12" name="Picture 3"/>
          <p:cNvPicPr>
            <a:picLocks noChangeAspect="1" noChangeArrowheads="1"/>
          </p:cNvPicPr>
          <p:nvPr/>
        </p:nvPicPr>
        <p:blipFill>
          <a:blip r:embed="rId3"/>
          <a:srcRect/>
          <a:stretch>
            <a:fillRect/>
          </a:stretch>
        </p:blipFill>
        <p:spPr bwMode="auto">
          <a:xfrm>
            <a:off x="4929190" y="3571876"/>
            <a:ext cx="3397286" cy="2571768"/>
          </a:xfrm>
          <a:prstGeom prst="rect">
            <a:avLst/>
          </a:prstGeom>
          <a:noFill/>
          <a:ln w="9525">
            <a:noFill/>
            <a:miter lim="800000"/>
            <a:headEnd/>
            <a:tailEnd/>
          </a:ln>
          <a:effectLst/>
        </p:spPr>
      </p:pic>
      <p:sp>
        <p:nvSpPr>
          <p:cNvPr id="2" name="Titre 1"/>
          <p:cNvSpPr>
            <a:spLocks noGrp="1"/>
          </p:cNvSpPr>
          <p:nvPr>
            <p:ph type="title"/>
          </p:nvPr>
        </p:nvSpPr>
        <p:spPr>
          <a:xfrm>
            <a:off x="0" y="5929330"/>
            <a:ext cx="9144000" cy="785818"/>
          </a:xfrm>
        </p:spPr>
        <p:txBody>
          <a:bodyPr/>
          <a:lstStyle/>
          <a:p>
            <a:r>
              <a:rPr lang="fr-FR"/>
              <a:t>Modifiez le style du titre</a:t>
            </a:r>
            <a:endParaRPr lang="fr-FR" dirty="0"/>
          </a:p>
        </p:txBody>
      </p:sp>
    </p:spTree>
    <p:extLst>
      <p:ext uri="{BB962C8B-B14F-4D97-AF65-F5344CB8AC3E}">
        <p14:creationId xmlns:p14="http://schemas.microsoft.com/office/powerpoint/2010/main" val="211869713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1_contenu gauch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C6F2980-C15E-4A6C-B3EA-12E3F1929291}" type="slidenum">
              <a:rPr lang="fr-FR" smtClean="0"/>
              <a:pPr/>
              <a:t>‹N°›</a:t>
            </a:fld>
            <a:endParaRPr lang="fr-FR"/>
          </a:p>
        </p:txBody>
      </p:sp>
      <p:sp>
        <p:nvSpPr>
          <p:cNvPr id="7" name="Espace réservé du contenu 2"/>
          <p:cNvSpPr>
            <a:spLocks noGrp="1"/>
          </p:cNvSpPr>
          <p:nvPr>
            <p:ph sz="half" idx="1"/>
          </p:nvPr>
        </p:nvSpPr>
        <p:spPr>
          <a:xfrm>
            <a:off x="214282" y="1071546"/>
            <a:ext cx="6715172"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10" name="Espace réservé pour une image  8"/>
          <p:cNvSpPr>
            <a:spLocks noGrp="1"/>
          </p:cNvSpPr>
          <p:nvPr>
            <p:ph type="pic" sz="quarter" idx="13"/>
          </p:nvPr>
        </p:nvSpPr>
        <p:spPr>
          <a:xfrm>
            <a:off x="7143768" y="1143000"/>
            <a:ext cx="1785938" cy="2286000"/>
          </a:xfrm>
          <a:noFill/>
          <a:ln>
            <a:noFill/>
          </a:ln>
        </p:spPr>
        <p:txBody>
          <a:bodyPr/>
          <a:lstStyle/>
          <a:p>
            <a:r>
              <a:rPr lang="fr-FR"/>
              <a:t>Cliquez sur l'icône pour ajouter une image</a:t>
            </a:r>
          </a:p>
        </p:txBody>
      </p:sp>
    </p:spTree>
    <p:extLst>
      <p:ext uri="{BB962C8B-B14F-4D97-AF65-F5344CB8AC3E}">
        <p14:creationId xmlns:p14="http://schemas.microsoft.com/office/powerpoint/2010/main" val="2457613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ous-titre">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a:t>Modifiez le style du titre</a:t>
            </a:r>
          </a:p>
        </p:txBody>
      </p:sp>
      <p:sp>
        <p:nvSpPr>
          <p:cNvPr id="3" name="Espace réservé du texte 2"/>
          <p:cNvSpPr>
            <a:spLocks noGrp="1"/>
          </p:cNvSpPr>
          <p:nvPr>
            <p:ph type="body" idx="1"/>
          </p:nvPr>
        </p:nvSpPr>
        <p:spPr>
          <a:xfrm>
            <a:off x="722313" y="2906713"/>
            <a:ext cx="7772400" cy="1500187"/>
          </a:xfrm>
          <a:noFill/>
          <a:ln>
            <a:noFill/>
          </a:ln>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204751319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1_contenu droit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C6F2980-C15E-4A6C-B3EA-12E3F1929291}" type="slidenum">
              <a:rPr lang="fr-FR" smtClean="0"/>
              <a:pPr/>
              <a:t>‹N°›</a:t>
            </a:fld>
            <a:endParaRPr lang="fr-FR"/>
          </a:p>
        </p:txBody>
      </p:sp>
      <p:sp>
        <p:nvSpPr>
          <p:cNvPr id="7" name="Espace réservé du contenu 2"/>
          <p:cNvSpPr>
            <a:spLocks noGrp="1"/>
          </p:cNvSpPr>
          <p:nvPr>
            <p:ph sz="half" idx="1"/>
          </p:nvPr>
        </p:nvSpPr>
        <p:spPr>
          <a:xfrm>
            <a:off x="2214546" y="1071546"/>
            <a:ext cx="6715172" cy="5357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8" name="Espace réservé pour une image  8"/>
          <p:cNvSpPr>
            <a:spLocks noGrp="1"/>
          </p:cNvSpPr>
          <p:nvPr>
            <p:ph type="pic" sz="quarter" idx="13"/>
          </p:nvPr>
        </p:nvSpPr>
        <p:spPr>
          <a:xfrm>
            <a:off x="214282" y="1143000"/>
            <a:ext cx="1785938" cy="2286000"/>
          </a:xfrm>
          <a:noFill/>
          <a:ln>
            <a:noFill/>
          </a:ln>
        </p:spPr>
        <p:txBody>
          <a:bodyPr/>
          <a:lstStyle/>
          <a:p>
            <a:r>
              <a:rPr lang="fr-FR"/>
              <a:t>Cliquez sur l'icône pour ajouter une image</a:t>
            </a:r>
          </a:p>
        </p:txBody>
      </p:sp>
    </p:spTree>
    <p:extLst>
      <p:ext uri="{BB962C8B-B14F-4D97-AF65-F5344CB8AC3E}">
        <p14:creationId xmlns:p14="http://schemas.microsoft.com/office/powerpoint/2010/main" val="282503599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JM"/>
          </a:p>
        </p:txBody>
      </p:sp>
      <p:sp>
        <p:nvSpPr>
          <p:cNvPr id="3" name="Date Placeholder 20"/>
          <p:cNvSpPr>
            <a:spLocks noGrp="1"/>
          </p:cNvSpPr>
          <p:nvPr>
            <p:ph type="dt" sz="half" idx="10"/>
          </p:nvPr>
        </p:nvSpPr>
        <p:spPr/>
        <p:txBody>
          <a:bodyPr/>
          <a:lstStyle>
            <a:lvl1pPr>
              <a:defRPr/>
            </a:lvl1pPr>
          </a:lstStyle>
          <a:p>
            <a:fld id="{B516F9DE-8424-4DA0-8347-64BE6E17B936}" type="datetimeFigureOut">
              <a:rPr lang="fr-FR" smtClean="0"/>
              <a:pPr/>
              <a:t>22/06/2020</a:t>
            </a:fld>
            <a:endParaRPr lang="fr-FR"/>
          </a:p>
        </p:txBody>
      </p:sp>
      <p:sp>
        <p:nvSpPr>
          <p:cNvPr id="4" name="Slide Number Placeholder 21"/>
          <p:cNvSpPr>
            <a:spLocks noGrp="1"/>
          </p:cNvSpPr>
          <p:nvPr>
            <p:ph type="sldNum" sz="quarter" idx="11"/>
          </p:nvPr>
        </p:nvSpPr>
        <p:spPr/>
        <p:txBody>
          <a:bodyPr/>
          <a:lstStyle>
            <a:lvl1pPr>
              <a:defRPr/>
            </a:lvl1pPr>
          </a:lstStyle>
          <a:p>
            <a:fld id="{BC6F2980-C15E-4A6C-B3EA-12E3F1929291}" type="slidenum">
              <a:rPr lang="fr-FR" smtClean="0"/>
              <a:pPr/>
              <a:t>‹N°›</a:t>
            </a:fld>
            <a:endParaRPr lang="fr-FR"/>
          </a:p>
        </p:txBody>
      </p:sp>
      <p:sp>
        <p:nvSpPr>
          <p:cNvPr id="5" name="Footer Placeholder 22"/>
          <p:cNvSpPr>
            <a:spLocks noGrp="1"/>
          </p:cNvSpPr>
          <p:nvPr>
            <p:ph type="ftr" sz="quarter" idx="12"/>
          </p:nvPr>
        </p:nvSpPr>
        <p:spPr/>
        <p:txBody>
          <a:bodyPr/>
          <a:lstStyle>
            <a:lvl1pPr>
              <a:defRPr/>
            </a:lvl1pPr>
          </a:lstStyle>
          <a:p>
            <a:endParaRPr lang="fr-FR"/>
          </a:p>
        </p:txBody>
      </p:sp>
    </p:spTree>
    <p:extLst>
      <p:ext uri="{BB962C8B-B14F-4D97-AF65-F5344CB8AC3E}">
        <p14:creationId xmlns:p14="http://schemas.microsoft.com/office/powerpoint/2010/main" val="390553056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2contents+desc">
    <p:spTree>
      <p:nvGrpSpPr>
        <p:cNvPr id="1" name=""/>
        <p:cNvGrpSpPr/>
        <p:nvPr/>
      </p:nvGrpSpPr>
      <p:grpSpPr>
        <a:xfrm>
          <a:off x="0" y="0"/>
          <a:ext cx="0" cy="0"/>
          <a:chOff x="0" y="0"/>
          <a:chExt cx="0" cy="0"/>
        </a:xfrm>
      </p:grpSpPr>
      <p:sp>
        <p:nvSpPr>
          <p:cNvPr id="2" name="Titre 1"/>
          <p:cNvSpPr>
            <a:spLocks noGrp="1"/>
          </p:cNvSpPr>
          <p:nvPr>
            <p:ph type="title"/>
          </p:nvPr>
        </p:nvSpPr>
        <p:spPr>
          <a:xfrm>
            <a:off x="457200" y="404664"/>
            <a:ext cx="8229600" cy="1066800"/>
          </a:xfrm>
        </p:spPr>
        <p:txBody>
          <a:bodyPr/>
          <a:lstStyle/>
          <a:p>
            <a:r>
              <a:rPr kumimoji="0" lang="fr-FR"/>
              <a:t>Modifiez le style du titre</a:t>
            </a:r>
            <a:endParaRPr kumimoji="0" lang="en-US" dirty="0"/>
          </a:p>
        </p:txBody>
      </p:sp>
      <p:sp>
        <p:nvSpPr>
          <p:cNvPr id="3" name="Espace réservé du contenu 2"/>
          <p:cNvSpPr>
            <a:spLocks noGrp="1"/>
          </p:cNvSpPr>
          <p:nvPr>
            <p:ph sz="half" idx="1"/>
          </p:nvPr>
        </p:nvSpPr>
        <p:spPr>
          <a:xfrm>
            <a:off x="457200" y="2345941"/>
            <a:ext cx="4038600" cy="4107395"/>
          </a:xfrm>
        </p:spPr>
        <p:txBody>
          <a:bodyPr/>
          <a:lstStyle>
            <a:lvl1pPr>
              <a:defRPr sz="2000"/>
            </a:lvl1pPr>
            <a:lvl2pPr>
              <a:defRPr sz="1900"/>
            </a:lvl2pPr>
            <a:lvl3pPr>
              <a:defRPr sz="1800"/>
            </a:lvl3pPr>
            <a:lvl4pPr>
              <a:defRPr sz="1800"/>
            </a:lvl4pPr>
            <a:lvl5pPr>
              <a:defRPr sz="1800"/>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u contenu 3"/>
          <p:cNvSpPr>
            <a:spLocks noGrp="1"/>
          </p:cNvSpPr>
          <p:nvPr>
            <p:ph sz="half" idx="2"/>
          </p:nvPr>
        </p:nvSpPr>
        <p:spPr>
          <a:xfrm>
            <a:off x="4648200" y="2345941"/>
            <a:ext cx="4038600" cy="4107395"/>
          </a:xfrm>
        </p:spPr>
        <p:txBody>
          <a:bodyPr/>
          <a:lstStyle>
            <a:lvl1pPr>
              <a:defRPr sz="2000"/>
            </a:lvl1pPr>
            <a:lvl2pPr>
              <a:defRPr sz="1900"/>
            </a:lvl2pPr>
            <a:lvl3pPr>
              <a:defRPr sz="1800"/>
            </a:lvl3pPr>
            <a:lvl4pPr>
              <a:defRPr sz="1800"/>
            </a:lvl4pPr>
            <a:lvl5pPr>
              <a:defRPr sz="1800"/>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sp>
        <p:nvSpPr>
          <p:cNvPr id="8" name="Espace réservé du contenu 2"/>
          <p:cNvSpPr>
            <a:spLocks noGrp="1"/>
          </p:cNvSpPr>
          <p:nvPr>
            <p:ph sz="half" idx="13"/>
          </p:nvPr>
        </p:nvSpPr>
        <p:spPr>
          <a:xfrm>
            <a:off x="467544" y="1412777"/>
            <a:ext cx="8280920" cy="836647"/>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dirty="0"/>
          </a:p>
        </p:txBody>
      </p:sp>
    </p:spTree>
    <p:extLst>
      <p:ext uri="{BB962C8B-B14F-4D97-AF65-F5344CB8AC3E}">
        <p14:creationId xmlns:p14="http://schemas.microsoft.com/office/powerpoint/2010/main" val="228203426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Case Stud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JM"/>
          </a:p>
        </p:txBody>
      </p:sp>
      <p:sp>
        <p:nvSpPr>
          <p:cNvPr id="9" name="Content Placeholder 8"/>
          <p:cNvSpPr>
            <a:spLocks noGrp="1"/>
          </p:cNvSpPr>
          <p:nvPr>
            <p:ph sz="quarter" idx="13"/>
          </p:nvPr>
        </p:nvSpPr>
        <p:spPr>
          <a:xfrm>
            <a:off x="457200" y="1219200"/>
            <a:ext cx="8001000" cy="685800"/>
          </a:xfrm>
        </p:spPr>
        <p:txBody>
          <a:bodyPr>
            <a:noAutofit/>
          </a:bodyPr>
          <a:lstStyle>
            <a:lvl1pPr>
              <a:buNone/>
              <a:defRPr sz="1600"/>
            </a:lvl1pPr>
            <a:lvl2pPr>
              <a:defRPr sz="1600"/>
            </a:lvl2pPr>
            <a:lvl3pPr>
              <a:defRPr sz="1600"/>
            </a:lvl3pPr>
            <a:lvl4pPr>
              <a:defRPr sz="1600"/>
            </a:lvl4pPr>
            <a:lvl5pPr algn="l">
              <a:buNone/>
              <a:defRPr sz="1600"/>
            </a:lvl5pPr>
          </a:lstStyle>
          <a:p>
            <a:pPr lvl="0"/>
            <a:r>
              <a:rPr lang="fr-FR"/>
              <a:t>Cliquez pour modifier les styles du texte du masque</a:t>
            </a:r>
          </a:p>
        </p:txBody>
      </p:sp>
      <p:sp>
        <p:nvSpPr>
          <p:cNvPr id="11" name="Picture Placeholder 10"/>
          <p:cNvSpPr>
            <a:spLocks noGrp="1"/>
          </p:cNvSpPr>
          <p:nvPr>
            <p:ph type="pic" sz="quarter" idx="14"/>
          </p:nvPr>
        </p:nvSpPr>
        <p:spPr>
          <a:xfrm>
            <a:off x="609598" y="2209800"/>
            <a:ext cx="4434840" cy="3246120"/>
          </a:xfrm>
          <a:ln w="57150" cap="sq">
            <a:solidFill>
              <a:schemeClr val="bg1"/>
            </a:solidFill>
            <a:miter lim="800000"/>
          </a:ln>
          <a:effectLst>
            <a:outerShdw blurRad="63500" sx="101000" sy="101000" algn="ctr" rotWithShape="0">
              <a:prstClr val="black">
                <a:alpha val="40000"/>
              </a:prstClr>
            </a:outerShdw>
          </a:effectLst>
        </p:spPr>
        <p:txBody>
          <a:bodyPr rtlCol="0">
            <a:normAutofit/>
          </a:bodyPr>
          <a:lstStyle>
            <a:lvl1pPr marL="0" indent="0">
              <a:buFontTx/>
              <a:buNone/>
              <a:defRPr sz="2000"/>
            </a:lvl1pPr>
          </a:lstStyle>
          <a:p>
            <a:pPr lvl="0"/>
            <a:r>
              <a:rPr lang="fr-FR" noProof="0"/>
              <a:t>Cliquez sur l'icône pour ajouter une image</a:t>
            </a:r>
            <a:endParaRPr lang="en-JM" noProof="0"/>
          </a:p>
        </p:txBody>
      </p:sp>
      <p:sp>
        <p:nvSpPr>
          <p:cNvPr id="18" name="Content Placeholder 17"/>
          <p:cNvSpPr>
            <a:spLocks noGrp="1"/>
          </p:cNvSpPr>
          <p:nvPr>
            <p:ph sz="quarter" idx="15"/>
          </p:nvPr>
        </p:nvSpPr>
        <p:spPr>
          <a:xfrm>
            <a:off x="5410200" y="3276600"/>
            <a:ext cx="2362200" cy="14478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19" name="Content Placeholder 17"/>
          <p:cNvSpPr>
            <a:spLocks noGrp="1"/>
          </p:cNvSpPr>
          <p:nvPr>
            <p:ph sz="quarter" idx="16"/>
          </p:nvPr>
        </p:nvSpPr>
        <p:spPr>
          <a:xfrm>
            <a:off x="5410200" y="2362200"/>
            <a:ext cx="2362200" cy="6858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20" name="Content Placeholder 17"/>
          <p:cNvSpPr>
            <a:spLocks noGrp="1"/>
          </p:cNvSpPr>
          <p:nvPr>
            <p:ph sz="quarter" idx="17"/>
          </p:nvPr>
        </p:nvSpPr>
        <p:spPr>
          <a:xfrm>
            <a:off x="5410200" y="4876800"/>
            <a:ext cx="2362200" cy="5334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8" name="Date Placeholder 33"/>
          <p:cNvSpPr>
            <a:spLocks noGrp="1"/>
          </p:cNvSpPr>
          <p:nvPr>
            <p:ph type="dt" sz="half" idx="18"/>
          </p:nvPr>
        </p:nvSpPr>
        <p:spPr/>
        <p:txBody>
          <a:bodyPr/>
          <a:lstStyle>
            <a:lvl1pPr>
              <a:defRPr/>
            </a:lvl1pPr>
          </a:lstStyle>
          <a:p>
            <a:pPr>
              <a:defRPr/>
            </a:pPr>
            <a:endParaRPr lang="en-JM"/>
          </a:p>
        </p:txBody>
      </p:sp>
      <p:sp>
        <p:nvSpPr>
          <p:cNvPr id="10" name="Slide Number Placeholder 34"/>
          <p:cNvSpPr>
            <a:spLocks noGrp="1"/>
          </p:cNvSpPr>
          <p:nvPr>
            <p:ph type="sldNum" sz="quarter" idx="19"/>
          </p:nvPr>
        </p:nvSpPr>
        <p:spPr/>
        <p:txBody>
          <a:bodyPr/>
          <a:lstStyle>
            <a:lvl1pPr>
              <a:defRPr/>
            </a:lvl1pPr>
          </a:lstStyle>
          <a:p>
            <a:pPr>
              <a:defRPr/>
            </a:pPr>
            <a:fld id="{E53A5D78-E4C6-4868-B3AF-BC7DD108C621}" type="slidenum">
              <a:rPr lang="en-JM" smtClean="0"/>
              <a:pPr>
                <a:defRPr/>
              </a:pPr>
              <a:t>‹N°›</a:t>
            </a:fld>
            <a:endParaRPr lang="en-JM"/>
          </a:p>
        </p:txBody>
      </p:sp>
      <p:sp>
        <p:nvSpPr>
          <p:cNvPr id="12" name="Footer Placeholder 35"/>
          <p:cNvSpPr>
            <a:spLocks noGrp="1"/>
          </p:cNvSpPr>
          <p:nvPr>
            <p:ph type="ftr" sz="quarter" idx="20"/>
          </p:nvPr>
        </p:nvSpPr>
        <p:spPr/>
        <p:txBody>
          <a:bodyPr/>
          <a:lstStyle>
            <a:lvl1pPr>
              <a:defRPr/>
            </a:lvl1pPr>
          </a:lstStyle>
          <a:p>
            <a:pPr>
              <a:defRPr/>
            </a:pPr>
            <a:r>
              <a:rPr lang="en-JM"/>
              <a:t>LOREM IPSUM DOLOREM COMPANY    Insert You Tagline Here</a:t>
            </a:r>
          </a:p>
        </p:txBody>
      </p:sp>
    </p:spTree>
    <p:extLst>
      <p:ext uri="{BB962C8B-B14F-4D97-AF65-F5344CB8AC3E}">
        <p14:creationId xmlns:p14="http://schemas.microsoft.com/office/powerpoint/2010/main" val="329591901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sp>
        <p:nvSpPr>
          <p:cNvPr id="8" name="Titre 7"/>
          <p:cNvSpPr>
            <a:spLocks noGrp="1"/>
          </p:cNvSpPr>
          <p:nvPr>
            <p:ph type="ctrTitle"/>
          </p:nvPr>
        </p:nvSpPr>
        <p:spPr>
          <a:xfrm>
            <a:off x="362272" y="908720"/>
            <a:ext cx="8458200" cy="1470025"/>
          </a:xfrm>
        </p:spPr>
        <p:txBody>
          <a:bodyPr anchor="b"/>
          <a:lstStyle>
            <a:lvl1pPr>
              <a:defRPr sz="4400">
                <a:solidFill>
                  <a:schemeClr val="bg1"/>
                </a:solidFill>
              </a:defRPr>
            </a:lvl1pPr>
          </a:lstStyle>
          <a:p>
            <a:r>
              <a:rPr kumimoji="0" lang="fr-FR"/>
              <a:t>Modifiez le style du titre</a:t>
            </a:r>
            <a:endParaRPr kumimoji="0" lang="en-US" dirty="0"/>
          </a:p>
        </p:txBody>
      </p:sp>
      <p:sp>
        <p:nvSpPr>
          <p:cNvPr id="28" name="Espace réservé de la date 27"/>
          <p:cNvSpPr>
            <a:spLocks noGrp="1"/>
          </p:cNvSpPr>
          <p:nvPr>
            <p:ph type="dt" sz="half" idx="10"/>
          </p:nvPr>
        </p:nvSpPr>
        <p:spPr>
          <a:xfrm>
            <a:off x="8148384" y="6356176"/>
            <a:ext cx="960120" cy="457200"/>
          </a:xfrm>
        </p:spPr>
        <p:txBody>
          <a:bodyPr/>
          <a:lstStyle/>
          <a:p>
            <a:fld id="{B516F9DE-8424-4DA0-8347-64BE6E17B936}" type="datetimeFigureOut">
              <a:rPr lang="fr-FR" smtClean="0"/>
              <a:pPr/>
              <a:t>22/06/2020</a:t>
            </a:fld>
            <a:endParaRPr lang="fr-FR"/>
          </a:p>
        </p:txBody>
      </p:sp>
      <p:sp>
        <p:nvSpPr>
          <p:cNvPr id="17" name="Espace réservé du pied de page 16"/>
          <p:cNvSpPr>
            <a:spLocks noGrp="1"/>
          </p:cNvSpPr>
          <p:nvPr>
            <p:ph type="ftr" sz="quarter" idx="11"/>
          </p:nvPr>
        </p:nvSpPr>
        <p:spPr>
          <a:xfrm>
            <a:off x="6852984" y="6355224"/>
            <a:ext cx="1295400" cy="457200"/>
          </a:xfrm>
        </p:spPr>
        <p:txBody>
          <a:bodyPr/>
          <a:lstStyle/>
          <a:p>
            <a:endParaRPr lang="fr-FR"/>
          </a:p>
        </p:txBody>
      </p:sp>
    </p:spTree>
    <p:extLst>
      <p:ext uri="{BB962C8B-B14F-4D97-AF65-F5344CB8AC3E}">
        <p14:creationId xmlns:p14="http://schemas.microsoft.com/office/powerpoint/2010/main" val="403189304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1_2contents+desc">
    <p:spTree>
      <p:nvGrpSpPr>
        <p:cNvPr id="1" name=""/>
        <p:cNvGrpSpPr/>
        <p:nvPr/>
      </p:nvGrpSpPr>
      <p:grpSpPr>
        <a:xfrm>
          <a:off x="0" y="0"/>
          <a:ext cx="0" cy="0"/>
          <a:chOff x="0" y="0"/>
          <a:chExt cx="0" cy="0"/>
        </a:xfrm>
      </p:grpSpPr>
      <p:sp>
        <p:nvSpPr>
          <p:cNvPr id="2" name="Titre 1"/>
          <p:cNvSpPr>
            <a:spLocks noGrp="1"/>
          </p:cNvSpPr>
          <p:nvPr>
            <p:ph type="title"/>
          </p:nvPr>
        </p:nvSpPr>
        <p:spPr>
          <a:xfrm>
            <a:off x="457200" y="404664"/>
            <a:ext cx="8229600" cy="1066800"/>
          </a:xfrm>
        </p:spPr>
        <p:txBody>
          <a:bodyPr/>
          <a:lstStyle/>
          <a:p>
            <a:r>
              <a:rPr kumimoji="0" lang="fr-FR"/>
              <a:t>Modifiez le style du titre</a:t>
            </a:r>
            <a:endParaRPr kumimoji="0" lang="en-US" dirty="0"/>
          </a:p>
        </p:txBody>
      </p:sp>
      <p:sp>
        <p:nvSpPr>
          <p:cNvPr id="3" name="Espace réservé du contenu 2"/>
          <p:cNvSpPr>
            <a:spLocks noGrp="1"/>
          </p:cNvSpPr>
          <p:nvPr>
            <p:ph sz="half" idx="1"/>
          </p:nvPr>
        </p:nvSpPr>
        <p:spPr>
          <a:xfrm>
            <a:off x="457200" y="2348881"/>
            <a:ext cx="4038600" cy="4151954"/>
          </a:xfrm>
        </p:spPr>
        <p:txBody>
          <a:bodyPr/>
          <a:lstStyle>
            <a:lvl1pPr>
              <a:defRPr sz="2000"/>
            </a:lvl1pPr>
            <a:lvl2pPr>
              <a:defRPr sz="1900"/>
            </a:lvl2pPr>
            <a:lvl3pPr>
              <a:defRPr sz="1800"/>
            </a:lvl3pPr>
            <a:lvl4pPr>
              <a:defRPr sz="1800"/>
            </a:lvl4pPr>
            <a:lvl5pPr>
              <a:defRPr sz="1800"/>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u contenu 3"/>
          <p:cNvSpPr>
            <a:spLocks noGrp="1"/>
          </p:cNvSpPr>
          <p:nvPr>
            <p:ph sz="half" idx="2"/>
          </p:nvPr>
        </p:nvSpPr>
        <p:spPr>
          <a:xfrm>
            <a:off x="4648200" y="2348881"/>
            <a:ext cx="4038600" cy="4151954"/>
          </a:xfrm>
        </p:spPr>
        <p:txBody>
          <a:bodyPr/>
          <a:lstStyle>
            <a:lvl1pPr>
              <a:defRPr sz="2000"/>
            </a:lvl1pPr>
            <a:lvl2pPr>
              <a:defRPr sz="1900"/>
            </a:lvl2pPr>
            <a:lvl3pPr>
              <a:defRPr sz="1800"/>
            </a:lvl3pPr>
            <a:lvl4pPr>
              <a:defRPr sz="1800"/>
            </a:lvl4pPr>
            <a:lvl5pPr>
              <a:defRPr sz="1800"/>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7" name="Espace réservé du numéro de diapositive 6"/>
          <p:cNvSpPr>
            <a:spLocks noGrp="1"/>
          </p:cNvSpPr>
          <p:nvPr>
            <p:ph type="sldNum" sz="quarter" idx="12"/>
          </p:nvPr>
        </p:nvSpPr>
        <p:spPr/>
        <p:txBody>
          <a:bodyPr/>
          <a:lstStyle/>
          <a:p>
            <a:fld id="{BC6F2980-C15E-4A6C-B3EA-12E3F1929291}" type="slidenum">
              <a:rPr lang="fr-FR" smtClean="0"/>
              <a:pPr/>
              <a:t>‹N°›</a:t>
            </a:fld>
            <a:endParaRPr lang="fr-FR"/>
          </a:p>
        </p:txBody>
      </p:sp>
      <p:sp>
        <p:nvSpPr>
          <p:cNvPr id="8" name="Espace réservé du contenu 2"/>
          <p:cNvSpPr>
            <a:spLocks noGrp="1"/>
          </p:cNvSpPr>
          <p:nvPr>
            <p:ph sz="half" idx="13"/>
          </p:nvPr>
        </p:nvSpPr>
        <p:spPr>
          <a:xfrm>
            <a:off x="467544" y="1412777"/>
            <a:ext cx="8280920" cy="936104"/>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Tree>
    <p:extLst>
      <p:ext uri="{BB962C8B-B14F-4D97-AF65-F5344CB8AC3E}">
        <p14:creationId xmlns:p14="http://schemas.microsoft.com/office/powerpoint/2010/main" val="387111005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8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a:xfrm>
            <a:off x="285720" y="1142984"/>
            <a:ext cx="8572560" cy="1714512"/>
          </a:xfrm>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6553200" y="6356350"/>
            <a:ext cx="1876452" cy="365125"/>
          </a:xfrm>
        </p:spPr>
        <p:txBody>
          <a:bodyPr/>
          <a:lstStyle/>
          <a:p>
            <a:fld id="{BC6F2980-C15E-4A6C-B3EA-12E3F1929291}"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Espace réservé du texte 7"/>
          <p:cNvSpPr>
            <a:spLocks noGrp="1"/>
          </p:cNvSpPr>
          <p:nvPr>
            <p:ph type="body" idx="13"/>
          </p:nvPr>
        </p:nvSpPr>
        <p:spPr>
          <a:xfrm>
            <a:off x="214282" y="2928934"/>
            <a:ext cx="4283106" cy="639762"/>
          </a:xfrm>
        </p:spPr>
        <p:txBody>
          <a:bodyPr/>
          <a:lstStyle/>
          <a:p>
            <a:pPr lvl="0" algn="r"/>
            <a:r>
              <a:rPr lang="fr-FR"/>
              <a:t>Cliquez pour modifier les styles du texte du masque</a:t>
            </a:r>
          </a:p>
        </p:txBody>
      </p:sp>
      <p:sp>
        <p:nvSpPr>
          <p:cNvPr id="11" name="Espace réservé du texte 8"/>
          <p:cNvSpPr>
            <a:spLocks noGrp="1"/>
          </p:cNvSpPr>
          <p:nvPr>
            <p:ph type="body" sz="quarter" idx="3"/>
          </p:nvPr>
        </p:nvSpPr>
        <p:spPr>
          <a:xfrm>
            <a:off x="4645025" y="2928934"/>
            <a:ext cx="4284693" cy="639762"/>
          </a:xfrm>
        </p:spPr>
        <p:txBody>
          <a:bodyPr/>
          <a:lstStyle/>
          <a:p>
            <a:pPr lvl="0"/>
            <a:r>
              <a:rPr lang="fr-FR"/>
              <a:t>Cliquez pour modifier les styles du texte du masque</a:t>
            </a:r>
          </a:p>
        </p:txBody>
      </p:sp>
    </p:spTree>
    <p:extLst>
      <p:ext uri="{BB962C8B-B14F-4D97-AF65-F5344CB8AC3E}">
        <p14:creationId xmlns:p14="http://schemas.microsoft.com/office/powerpoint/2010/main" val="242788978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4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214282" y="1071546"/>
            <a:ext cx="871543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214282" y="1785926"/>
            <a:ext cx="8715436"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7" name="Espace réservé de la date 6"/>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364815137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2_2contents+desc">
    <p:spTree>
      <p:nvGrpSpPr>
        <p:cNvPr id="1" name=""/>
        <p:cNvGrpSpPr/>
        <p:nvPr/>
      </p:nvGrpSpPr>
      <p:grpSpPr>
        <a:xfrm>
          <a:off x="0" y="0"/>
          <a:ext cx="0" cy="0"/>
          <a:chOff x="0" y="0"/>
          <a:chExt cx="0" cy="0"/>
        </a:xfrm>
      </p:grpSpPr>
      <p:sp>
        <p:nvSpPr>
          <p:cNvPr id="2" name="Titre 1"/>
          <p:cNvSpPr>
            <a:spLocks noGrp="1"/>
          </p:cNvSpPr>
          <p:nvPr>
            <p:ph type="title"/>
          </p:nvPr>
        </p:nvSpPr>
        <p:spPr>
          <a:xfrm>
            <a:off x="457200" y="404664"/>
            <a:ext cx="8229600" cy="1066800"/>
          </a:xfrm>
        </p:spPr>
        <p:txBody>
          <a:bodyPr/>
          <a:lstStyle/>
          <a:p>
            <a:r>
              <a:rPr kumimoji="0" lang="fr-FR"/>
              <a:t>Modifiez le style du titre</a:t>
            </a:r>
            <a:endParaRPr kumimoji="0" lang="en-US" dirty="0"/>
          </a:p>
        </p:txBody>
      </p:sp>
      <p:sp>
        <p:nvSpPr>
          <p:cNvPr id="3" name="Espace réservé du contenu 2"/>
          <p:cNvSpPr>
            <a:spLocks noGrp="1"/>
          </p:cNvSpPr>
          <p:nvPr>
            <p:ph sz="half" idx="1"/>
          </p:nvPr>
        </p:nvSpPr>
        <p:spPr>
          <a:xfrm>
            <a:off x="457200" y="2503437"/>
            <a:ext cx="4038600" cy="3949899"/>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dirty="0"/>
          </a:p>
        </p:txBody>
      </p:sp>
      <p:sp>
        <p:nvSpPr>
          <p:cNvPr id="4" name="Espace réservé du contenu 3"/>
          <p:cNvSpPr>
            <a:spLocks noGrp="1"/>
          </p:cNvSpPr>
          <p:nvPr>
            <p:ph sz="half" idx="2"/>
          </p:nvPr>
        </p:nvSpPr>
        <p:spPr>
          <a:xfrm>
            <a:off x="4648200" y="2503437"/>
            <a:ext cx="4038600" cy="3949899"/>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sp>
        <p:nvSpPr>
          <p:cNvPr id="8" name="Espace réservé du contenu 2"/>
          <p:cNvSpPr>
            <a:spLocks noGrp="1"/>
          </p:cNvSpPr>
          <p:nvPr>
            <p:ph sz="half" idx="13"/>
          </p:nvPr>
        </p:nvSpPr>
        <p:spPr>
          <a:xfrm>
            <a:off x="467544" y="1484784"/>
            <a:ext cx="8219256" cy="936104"/>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dirty="0"/>
          </a:p>
        </p:txBody>
      </p:sp>
    </p:spTree>
    <p:extLst>
      <p:ext uri="{BB962C8B-B14F-4D97-AF65-F5344CB8AC3E}">
        <p14:creationId xmlns:p14="http://schemas.microsoft.com/office/powerpoint/2010/main" val="126456689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cSld name="1_Case Stud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JM"/>
          </a:p>
        </p:txBody>
      </p:sp>
      <p:sp>
        <p:nvSpPr>
          <p:cNvPr id="9" name="Content Placeholder 8"/>
          <p:cNvSpPr>
            <a:spLocks noGrp="1"/>
          </p:cNvSpPr>
          <p:nvPr>
            <p:ph sz="quarter" idx="13"/>
          </p:nvPr>
        </p:nvSpPr>
        <p:spPr>
          <a:xfrm>
            <a:off x="457200" y="1219200"/>
            <a:ext cx="8001000" cy="685800"/>
          </a:xfrm>
        </p:spPr>
        <p:txBody>
          <a:bodyPr>
            <a:noAutofit/>
          </a:bodyPr>
          <a:lstStyle>
            <a:lvl1pPr>
              <a:buNone/>
              <a:defRPr sz="1600"/>
            </a:lvl1pPr>
            <a:lvl2pPr>
              <a:defRPr sz="1600"/>
            </a:lvl2pPr>
            <a:lvl3pPr>
              <a:defRPr sz="1600"/>
            </a:lvl3pPr>
            <a:lvl4pPr>
              <a:defRPr sz="1600"/>
            </a:lvl4pPr>
            <a:lvl5pPr algn="l">
              <a:buNone/>
              <a:defRPr sz="1600"/>
            </a:lvl5pPr>
          </a:lstStyle>
          <a:p>
            <a:pPr lvl="0"/>
            <a:r>
              <a:rPr lang="fr-FR"/>
              <a:t>Cliquez pour modifier les styles du texte du masque</a:t>
            </a:r>
          </a:p>
        </p:txBody>
      </p:sp>
      <p:sp>
        <p:nvSpPr>
          <p:cNvPr id="11" name="Picture Placeholder 10"/>
          <p:cNvSpPr>
            <a:spLocks noGrp="1"/>
          </p:cNvSpPr>
          <p:nvPr>
            <p:ph type="pic" sz="quarter" idx="14"/>
          </p:nvPr>
        </p:nvSpPr>
        <p:spPr>
          <a:xfrm>
            <a:off x="609598" y="2209800"/>
            <a:ext cx="4434840" cy="3246120"/>
          </a:xfrm>
          <a:ln w="57150" cap="sq">
            <a:solidFill>
              <a:schemeClr val="bg1"/>
            </a:solidFill>
            <a:miter lim="800000"/>
          </a:ln>
          <a:effectLst>
            <a:outerShdw blurRad="63500" sx="101000" sy="101000" algn="ctr" rotWithShape="0">
              <a:prstClr val="black">
                <a:alpha val="40000"/>
              </a:prstClr>
            </a:outerShdw>
          </a:effectLst>
        </p:spPr>
        <p:txBody>
          <a:bodyPr rtlCol="0">
            <a:normAutofit/>
          </a:bodyPr>
          <a:lstStyle>
            <a:lvl1pPr marL="0" indent="0">
              <a:buFontTx/>
              <a:buNone/>
              <a:defRPr sz="2000"/>
            </a:lvl1pPr>
          </a:lstStyle>
          <a:p>
            <a:pPr lvl="0"/>
            <a:r>
              <a:rPr lang="fr-FR" noProof="0"/>
              <a:t>Cliquez sur l'icône pour ajouter une image</a:t>
            </a:r>
            <a:endParaRPr lang="en-JM" noProof="0"/>
          </a:p>
        </p:txBody>
      </p:sp>
      <p:sp>
        <p:nvSpPr>
          <p:cNvPr id="18" name="Content Placeholder 17"/>
          <p:cNvSpPr>
            <a:spLocks noGrp="1"/>
          </p:cNvSpPr>
          <p:nvPr>
            <p:ph sz="quarter" idx="15"/>
          </p:nvPr>
        </p:nvSpPr>
        <p:spPr>
          <a:xfrm>
            <a:off x="5410200" y="3276600"/>
            <a:ext cx="2362200" cy="14478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19" name="Content Placeholder 17"/>
          <p:cNvSpPr>
            <a:spLocks noGrp="1"/>
          </p:cNvSpPr>
          <p:nvPr>
            <p:ph sz="quarter" idx="16"/>
          </p:nvPr>
        </p:nvSpPr>
        <p:spPr>
          <a:xfrm>
            <a:off x="5410200" y="2362200"/>
            <a:ext cx="2362200" cy="6858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20" name="Content Placeholder 17"/>
          <p:cNvSpPr>
            <a:spLocks noGrp="1"/>
          </p:cNvSpPr>
          <p:nvPr>
            <p:ph sz="quarter" idx="17"/>
          </p:nvPr>
        </p:nvSpPr>
        <p:spPr>
          <a:xfrm>
            <a:off x="5410200" y="4876800"/>
            <a:ext cx="2362200" cy="533400"/>
          </a:xfrm>
        </p:spPr>
        <p:txBody>
          <a:bodyPr>
            <a:noAutofit/>
          </a:bodyPr>
          <a:lstStyle>
            <a:lvl1pPr>
              <a:buNone/>
              <a:defRPr sz="1600"/>
            </a:lvl1pPr>
            <a:lvl2pPr>
              <a:defRPr sz="1600"/>
            </a:lvl2pPr>
            <a:lvl3pPr>
              <a:defRPr sz="1600"/>
            </a:lvl3pPr>
            <a:lvl4pPr>
              <a:defRPr sz="1600"/>
            </a:lvl4pPr>
            <a:lvl5pPr>
              <a:defRPr sz="1600"/>
            </a:lvl5pPr>
          </a:lstStyle>
          <a:p>
            <a:pPr lvl="0"/>
            <a:r>
              <a:rPr lang="fr-FR"/>
              <a:t>Cliquez pour modifier les styles du texte du masque</a:t>
            </a:r>
          </a:p>
        </p:txBody>
      </p:sp>
      <p:sp>
        <p:nvSpPr>
          <p:cNvPr id="8" name="Date Placeholder 33"/>
          <p:cNvSpPr>
            <a:spLocks noGrp="1"/>
          </p:cNvSpPr>
          <p:nvPr>
            <p:ph type="dt" sz="half" idx="18"/>
          </p:nvPr>
        </p:nvSpPr>
        <p:spPr/>
        <p:txBody>
          <a:bodyPr/>
          <a:lstStyle>
            <a:lvl1pPr>
              <a:defRPr/>
            </a:lvl1pPr>
          </a:lstStyle>
          <a:p>
            <a:pPr>
              <a:defRPr/>
            </a:pPr>
            <a:endParaRPr lang="en-JM"/>
          </a:p>
        </p:txBody>
      </p:sp>
      <p:sp>
        <p:nvSpPr>
          <p:cNvPr id="10" name="Slide Number Placeholder 34"/>
          <p:cNvSpPr>
            <a:spLocks noGrp="1"/>
          </p:cNvSpPr>
          <p:nvPr>
            <p:ph type="sldNum" sz="quarter" idx="19"/>
          </p:nvPr>
        </p:nvSpPr>
        <p:spPr/>
        <p:txBody>
          <a:bodyPr/>
          <a:lstStyle>
            <a:lvl1pPr>
              <a:defRPr/>
            </a:lvl1pPr>
          </a:lstStyle>
          <a:p>
            <a:pPr>
              <a:defRPr/>
            </a:pPr>
            <a:fld id="{E53A5D78-E4C6-4868-B3AF-BC7DD108C621}" type="slidenum">
              <a:rPr lang="en-JM" smtClean="0"/>
              <a:pPr>
                <a:defRPr/>
              </a:pPr>
              <a:t>‹N°›</a:t>
            </a:fld>
            <a:endParaRPr lang="en-JM"/>
          </a:p>
        </p:txBody>
      </p:sp>
      <p:sp>
        <p:nvSpPr>
          <p:cNvPr id="12" name="Footer Placeholder 35"/>
          <p:cNvSpPr>
            <a:spLocks noGrp="1"/>
          </p:cNvSpPr>
          <p:nvPr>
            <p:ph type="ftr" sz="quarter" idx="20"/>
          </p:nvPr>
        </p:nvSpPr>
        <p:spPr/>
        <p:txBody>
          <a:bodyPr/>
          <a:lstStyle>
            <a:lvl1pPr>
              <a:defRPr/>
            </a:lvl1pPr>
          </a:lstStyle>
          <a:p>
            <a:pPr>
              <a:defRPr/>
            </a:pPr>
            <a:r>
              <a:rPr lang="en-JM"/>
              <a:t>LOREM IPSUM DOLOREM COMPANY    Insert You Tagline Here</a:t>
            </a:r>
          </a:p>
        </p:txBody>
      </p:sp>
    </p:spTree>
    <p:extLst>
      <p:ext uri="{BB962C8B-B14F-4D97-AF65-F5344CB8AC3E}">
        <p14:creationId xmlns:p14="http://schemas.microsoft.com/office/powerpoint/2010/main" val="4280258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ous-titre GRAPH">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a:t>Modifiez le style du titre</a:t>
            </a:r>
          </a:p>
        </p:txBody>
      </p:sp>
      <p:sp>
        <p:nvSpPr>
          <p:cNvPr id="3" name="Espace réservé du texte 2"/>
          <p:cNvSpPr>
            <a:spLocks noGrp="1"/>
          </p:cNvSpPr>
          <p:nvPr>
            <p:ph type="body" idx="1"/>
          </p:nvPr>
        </p:nvSpPr>
        <p:spPr>
          <a:xfrm rot="20527304">
            <a:off x="238372" y="747695"/>
            <a:ext cx="7772400" cy="1159053"/>
          </a:xfrm>
          <a:noFill/>
          <a:ln>
            <a:noFill/>
          </a:ln>
          <a:effectLst>
            <a:outerShdw blurRad="50800" dist="38100" dir="5400000" algn="t" rotWithShape="0">
              <a:prstClr val="black">
                <a:alpha val="23000"/>
              </a:prstClr>
            </a:outerShdw>
          </a:effectLst>
        </p:spPr>
        <p:txBody>
          <a:bodyPr anchor="b">
            <a:normAutofit/>
          </a:bodyPr>
          <a:lstStyle>
            <a:lvl1pPr marL="0" indent="0">
              <a:buNone/>
              <a:defRPr sz="3200">
                <a:solidFill>
                  <a:schemeClr val="tx1">
                    <a:tint val="75000"/>
                  </a:schemeClr>
                </a:solidFill>
                <a:latin typeface="Permanent Marker" pitchFamily="2" charset="0"/>
                <a:ea typeface="Permanent Marker" pitchFamily="2"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C6F2980-C15E-4A6C-B3EA-12E3F1929291}" type="slidenum">
              <a:rPr lang="fr-FR" smtClean="0"/>
              <a:pPr/>
              <a:t>‹N°›</a:t>
            </a:fld>
            <a:endParaRPr lang="fr-FR"/>
          </a:p>
        </p:txBody>
      </p:sp>
    </p:spTree>
    <p:extLst>
      <p:ext uri="{BB962C8B-B14F-4D97-AF65-F5344CB8AC3E}">
        <p14:creationId xmlns:p14="http://schemas.microsoft.com/office/powerpoint/2010/main" val="33078645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Something About US (2)">
    <p:spTree>
      <p:nvGrpSpPr>
        <p:cNvPr id="1" name=""/>
        <p:cNvGrpSpPr/>
        <p:nvPr/>
      </p:nvGrpSpPr>
      <p:grpSpPr>
        <a:xfrm>
          <a:off x="0" y="0"/>
          <a:ext cx="0" cy="0"/>
          <a:chOff x="0" y="0"/>
          <a:chExt cx="0" cy="0"/>
        </a:xfrm>
      </p:grpSpPr>
      <p:sp>
        <p:nvSpPr>
          <p:cNvPr id="6" name="Ellipse 98"/>
          <p:cNvSpPr/>
          <p:nvPr/>
        </p:nvSpPr>
        <p:spPr bwMode="auto">
          <a:xfrm>
            <a:off x="685800" y="5334000"/>
            <a:ext cx="37338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a:solidFill>
                <a:srgbClr val="FFFFFF"/>
              </a:solidFill>
              <a:latin typeface="Calibri" pitchFamily="-111" charset="0"/>
              <a:cs typeface="+mn-cs"/>
            </a:endParaRPr>
          </a:p>
        </p:txBody>
      </p:sp>
      <p:sp>
        <p:nvSpPr>
          <p:cNvPr id="7" name="Ellipse 98"/>
          <p:cNvSpPr/>
          <p:nvPr/>
        </p:nvSpPr>
        <p:spPr bwMode="auto">
          <a:xfrm>
            <a:off x="685800" y="5257800"/>
            <a:ext cx="37338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a:solidFill>
                <a:srgbClr val="FFFFFF"/>
              </a:solidFill>
              <a:latin typeface="Calibri" pitchFamily="-111" charset="0"/>
              <a:cs typeface="+mn-cs"/>
            </a:endParaRPr>
          </a:p>
        </p:txBody>
      </p:sp>
      <p:sp>
        <p:nvSpPr>
          <p:cNvPr id="2" name="Title 1"/>
          <p:cNvSpPr>
            <a:spLocks noGrp="1"/>
          </p:cNvSpPr>
          <p:nvPr>
            <p:ph type="title"/>
          </p:nvPr>
        </p:nvSpPr>
        <p:spPr/>
        <p:txBody>
          <a:bodyPr/>
          <a:lstStyle/>
          <a:p>
            <a:r>
              <a:rPr lang="fr-FR"/>
              <a:t>Modifiez le style du titre</a:t>
            </a:r>
            <a:endParaRPr lang="en-JM"/>
          </a:p>
        </p:txBody>
      </p:sp>
      <p:sp>
        <p:nvSpPr>
          <p:cNvPr id="4" name="Content Placeholder 3"/>
          <p:cNvSpPr>
            <a:spLocks noGrp="1"/>
          </p:cNvSpPr>
          <p:nvPr>
            <p:ph sz="half" idx="2"/>
          </p:nvPr>
        </p:nvSpPr>
        <p:spPr>
          <a:xfrm>
            <a:off x="4800600" y="2667000"/>
            <a:ext cx="3886200" cy="2667000"/>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9" name="Content Placeholder 8"/>
          <p:cNvSpPr>
            <a:spLocks noGrp="1"/>
          </p:cNvSpPr>
          <p:nvPr>
            <p:ph sz="quarter" idx="13"/>
          </p:nvPr>
        </p:nvSpPr>
        <p:spPr>
          <a:xfrm>
            <a:off x="457200" y="1219200"/>
            <a:ext cx="8001000" cy="685800"/>
          </a:xfrm>
        </p:spPr>
        <p:txBody>
          <a:bodyPr>
            <a:noAutofit/>
          </a:bodyPr>
          <a:lstStyle>
            <a:lvl1pPr>
              <a:buNone/>
              <a:defRPr sz="1600"/>
            </a:lvl1pPr>
            <a:lvl2pPr>
              <a:defRPr sz="1600"/>
            </a:lvl2pPr>
            <a:lvl3pPr>
              <a:defRPr sz="1600"/>
            </a:lvl3pPr>
            <a:lvl4pPr>
              <a:defRPr sz="1600"/>
            </a:lvl4pPr>
            <a:lvl5pPr algn="l">
              <a:buNone/>
              <a:defRPr sz="1600"/>
            </a:lvl5pPr>
          </a:lstStyle>
          <a:p>
            <a:pPr lvl="0"/>
            <a:r>
              <a:rPr lang="fr-FR"/>
              <a:t>Cliquez pour modifier les styles du texte du masque</a:t>
            </a:r>
          </a:p>
        </p:txBody>
      </p:sp>
      <p:sp>
        <p:nvSpPr>
          <p:cNvPr id="11" name="Picture Placeholder 10"/>
          <p:cNvSpPr>
            <a:spLocks noGrp="1"/>
          </p:cNvSpPr>
          <p:nvPr>
            <p:ph type="pic" sz="quarter" idx="14"/>
          </p:nvPr>
        </p:nvSpPr>
        <p:spPr>
          <a:xfrm>
            <a:off x="609600" y="2514600"/>
            <a:ext cx="3886200" cy="2914650"/>
          </a:xfrm>
          <a:ln w="57150" cap="sq">
            <a:solidFill>
              <a:schemeClr val="bg1"/>
            </a:solidFill>
            <a:miter lim="800000"/>
          </a:ln>
          <a:effectLst>
            <a:outerShdw blurRad="63500" algn="ctr" rotWithShape="0">
              <a:prstClr val="black">
                <a:alpha val="40000"/>
              </a:prstClr>
            </a:outerShdw>
          </a:effectLst>
        </p:spPr>
        <p:txBody>
          <a:bodyPr rtlCol="0">
            <a:normAutofit/>
          </a:bodyPr>
          <a:lstStyle>
            <a:lvl1pPr marL="0" indent="0">
              <a:buFontTx/>
              <a:buNone/>
              <a:defRPr sz="2000"/>
            </a:lvl1pPr>
          </a:lstStyle>
          <a:p>
            <a:pPr lvl="0"/>
            <a:r>
              <a:rPr lang="fr-FR" noProof="0"/>
              <a:t>Cliquez sur l'icône pour ajouter une image</a:t>
            </a:r>
            <a:endParaRPr lang="en-JM" noProof="0"/>
          </a:p>
        </p:txBody>
      </p:sp>
      <p:sp>
        <p:nvSpPr>
          <p:cNvPr id="8" name="Date Placeholder 29"/>
          <p:cNvSpPr>
            <a:spLocks noGrp="1"/>
          </p:cNvSpPr>
          <p:nvPr>
            <p:ph type="dt" sz="half" idx="15"/>
          </p:nvPr>
        </p:nvSpPr>
        <p:spPr/>
        <p:txBody>
          <a:bodyPr/>
          <a:lstStyle>
            <a:lvl1pPr>
              <a:defRPr/>
            </a:lvl1pPr>
          </a:lstStyle>
          <a:p>
            <a:pPr>
              <a:defRPr/>
            </a:pPr>
            <a:endParaRPr lang="en-JM"/>
          </a:p>
        </p:txBody>
      </p:sp>
      <p:sp>
        <p:nvSpPr>
          <p:cNvPr id="10" name="Slide Number Placeholder 30"/>
          <p:cNvSpPr>
            <a:spLocks noGrp="1"/>
          </p:cNvSpPr>
          <p:nvPr>
            <p:ph type="sldNum" sz="quarter" idx="16"/>
          </p:nvPr>
        </p:nvSpPr>
        <p:spPr/>
        <p:txBody>
          <a:bodyPr/>
          <a:lstStyle>
            <a:lvl1pPr>
              <a:defRPr/>
            </a:lvl1pPr>
          </a:lstStyle>
          <a:p>
            <a:pPr>
              <a:defRPr/>
            </a:pPr>
            <a:fld id="{0505708E-ACF8-4C29-8EDD-1143D3E21FD8}" type="slidenum">
              <a:rPr lang="en-JM" smtClean="0"/>
              <a:pPr>
                <a:defRPr/>
              </a:pPr>
              <a:t>‹N°›</a:t>
            </a:fld>
            <a:endParaRPr lang="en-JM"/>
          </a:p>
        </p:txBody>
      </p:sp>
      <p:sp>
        <p:nvSpPr>
          <p:cNvPr id="12" name="Footer Placeholder 31"/>
          <p:cNvSpPr>
            <a:spLocks noGrp="1"/>
          </p:cNvSpPr>
          <p:nvPr>
            <p:ph type="ftr" sz="quarter" idx="17"/>
          </p:nvPr>
        </p:nvSpPr>
        <p:spPr/>
        <p:txBody>
          <a:bodyPr/>
          <a:lstStyle>
            <a:lvl1pPr>
              <a:defRPr/>
            </a:lvl1pPr>
          </a:lstStyle>
          <a:p>
            <a:pPr>
              <a:defRPr/>
            </a:pPr>
            <a:r>
              <a:rPr lang="en-JM"/>
              <a:t>LOREM IPSUM DOLOREM COMPANY    Insert You Tagline Here</a:t>
            </a:r>
          </a:p>
        </p:txBody>
      </p:sp>
      <p:sp>
        <p:nvSpPr>
          <p:cNvPr id="13" name="Ellipse 98">
            <a:extLst>
              <a:ext uri="{FF2B5EF4-FFF2-40B4-BE49-F238E27FC236}">
                <a16:creationId xmlns:a16="http://schemas.microsoft.com/office/drawing/2014/main" id="{1AFF8F84-DCB6-4CD4-8A6B-39467D1273DE}"/>
              </a:ext>
            </a:extLst>
          </p:cNvPr>
          <p:cNvSpPr/>
          <p:nvPr userDrawn="1"/>
        </p:nvSpPr>
        <p:spPr bwMode="auto">
          <a:xfrm>
            <a:off x="685800" y="5334000"/>
            <a:ext cx="37338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a:solidFill>
                <a:srgbClr val="FFFFFF"/>
              </a:solidFill>
              <a:latin typeface="Calibri" pitchFamily="-111" charset="0"/>
              <a:cs typeface="+mn-cs"/>
            </a:endParaRPr>
          </a:p>
        </p:txBody>
      </p:sp>
      <p:sp>
        <p:nvSpPr>
          <p:cNvPr id="14" name="Ellipse 98">
            <a:extLst>
              <a:ext uri="{FF2B5EF4-FFF2-40B4-BE49-F238E27FC236}">
                <a16:creationId xmlns:a16="http://schemas.microsoft.com/office/drawing/2014/main" id="{BA712C67-EBAE-4BEE-804D-923354461203}"/>
              </a:ext>
            </a:extLst>
          </p:cNvPr>
          <p:cNvSpPr/>
          <p:nvPr userDrawn="1"/>
        </p:nvSpPr>
        <p:spPr bwMode="auto">
          <a:xfrm>
            <a:off x="685800" y="5257800"/>
            <a:ext cx="37338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a:solidFill>
                <a:srgbClr val="FFFFFF"/>
              </a:solidFill>
              <a:latin typeface="Calibri" pitchFamily="-111" charset="0"/>
              <a:cs typeface="+mn-cs"/>
            </a:endParaRPr>
          </a:p>
        </p:txBody>
      </p:sp>
    </p:spTree>
    <p:extLst>
      <p:ext uri="{BB962C8B-B14F-4D97-AF65-F5344CB8AC3E}">
        <p14:creationId xmlns:p14="http://schemas.microsoft.com/office/powerpoint/2010/main" val="99650003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1_Conclusion">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0" y="285728"/>
            <a:ext cx="7429520" cy="1071570"/>
          </a:xfrm>
        </p:spPr>
        <p:txBody>
          <a:bodyPr/>
          <a:lstStyle>
            <a:lvl1pPr>
              <a:defRPr/>
            </a:lvl1pPr>
          </a:lstStyle>
          <a:p>
            <a:r>
              <a:rPr lang="fr-FR" dirty="0"/>
              <a:t>Conclusion</a:t>
            </a:r>
          </a:p>
        </p:txBody>
      </p:sp>
      <p:sp>
        <p:nvSpPr>
          <p:cNvPr id="3" name="Espace réservé du contenu 2"/>
          <p:cNvSpPr>
            <a:spLocks noGrp="1"/>
          </p:cNvSpPr>
          <p:nvPr>
            <p:ph idx="1"/>
          </p:nvPr>
        </p:nvSpPr>
        <p:spPr>
          <a:xfrm>
            <a:off x="1571604" y="1500174"/>
            <a:ext cx="7286676" cy="4786346"/>
          </a:xfrm>
        </p:spPr>
        <p:txBody>
          <a:bodyPr/>
          <a:lstStyle>
            <a:lvl1pPr marL="342900" marR="0" indent="-342900" algn="l" defTabSz="914400" rtl="0" eaLnBrk="1" fontAlgn="auto" latinLnBrk="0" hangingPunct="1">
              <a:lnSpc>
                <a:spcPct val="100000"/>
              </a:lnSpc>
              <a:spcBef>
                <a:spcPct val="20000"/>
              </a:spcBef>
              <a:spcAft>
                <a:spcPts val="0"/>
              </a:spcAft>
              <a:buClrTx/>
              <a:buSzTx/>
              <a:buFont typeface="Arial" pitchFamily="34" charset="0"/>
              <a:buChar char="•"/>
              <a:tabLst/>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a:lvl2pPr>
            <a:lvl3pPr marL="1143000" marR="0" indent="-228600" algn="l" defTabSz="914400" rtl="0" eaLnBrk="1" fontAlgn="auto" latinLnBrk="0" hangingPunct="1">
              <a:lnSpc>
                <a:spcPct val="100000"/>
              </a:lnSpc>
              <a:spcBef>
                <a:spcPct val="20000"/>
              </a:spcBef>
              <a:spcAft>
                <a:spcPts val="0"/>
              </a:spcAft>
              <a:buClrTx/>
              <a:buSzTx/>
              <a:buFont typeface="Arial" pitchFamily="34" charset="0"/>
              <a:buChar char="•"/>
              <a:tabLst/>
              <a:defRPr/>
            </a:lvl3pPr>
            <a:lvl4pPr marL="1600200" marR="0" indent="-228600" algn="l" defTabSz="914400" rtl="0" eaLnBrk="1" fontAlgn="auto" latinLnBrk="0" hangingPunct="1">
              <a:lnSpc>
                <a:spcPct val="100000"/>
              </a:lnSpc>
              <a:spcBef>
                <a:spcPct val="20000"/>
              </a:spcBef>
              <a:spcAft>
                <a:spcPts val="0"/>
              </a:spcAft>
              <a:buClrTx/>
              <a:buSzTx/>
              <a:buFont typeface="Arial" pitchFamily="34" charset="0"/>
              <a:buChar char="–"/>
              <a:tabLst/>
              <a:defRPr/>
            </a:lvl4pPr>
            <a:lvl5pPr marL="2057400" marR="0" indent="-228600" algn="l" defTabSz="914400" rtl="0" eaLnBrk="1" fontAlgn="auto" latinLnBrk="0" hangingPunct="1">
              <a:lnSpc>
                <a:spcPct val="100000"/>
              </a:lnSpc>
              <a:spcBef>
                <a:spcPct val="20000"/>
              </a:spcBef>
              <a:spcAft>
                <a:spcPts val="0"/>
              </a:spcAft>
              <a:buClrTx/>
              <a:buSzTx/>
              <a:buFont typeface="Arial" pitchFamily="34" charset="0"/>
              <a:buChar char="»"/>
              <a:tabLst/>
              <a:defRPr/>
            </a:lvl5pPr>
            <a:lvl6pPr marL="2514600" marR="0" indent="-228600" algn="l" defTabSz="914400" rtl="0" eaLnBrk="1" fontAlgn="auto" latinLnBrk="0" hangingPunct="1">
              <a:lnSpc>
                <a:spcPct val="100000"/>
              </a:lnSpc>
              <a:spcBef>
                <a:spcPct val="20000"/>
              </a:spcBef>
              <a:spcAft>
                <a:spcPts val="0"/>
              </a:spcAft>
              <a:buClrTx/>
              <a:buSzTx/>
              <a:buFont typeface="Arial" pitchFamily="34" charset="0"/>
              <a:buChar char="•"/>
              <a:tabLst/>
              <a:defRPr sz="2400"/>
            </a:lvl6pPr>
            <a:lvl7pPr marL="2971800" marR="0" indent="-228600" algn="l" defTabSz="914400" rtl="0" eaLnBrk="1" fontAlgn="auto" latinLnBrk="0" hangingPunct="1">
              <a:lnSpc>
                <a:spcPct val="100000"/>
              </a:lnSpc>
              <a:spcBef>
                <a:spcPct val="20000"/>
              </a:spcBef>
              <a:spcAft>
                <a:spcPts val="0"/>
              </a:spcAft>
              <a:buClrTx/>
              <a:buSzTx/>
              <a:buFont typeface="Arial" pitchFamily="34" charset="0"/>
              <a:buChar char="•"/>
              <a:tabLst/>
              <a:defRPr/>
            </a:lvl7pPr>
            <a:lvl8pPr marL="454025" marR="0" indent="-228600" algn="l" defTabSz="914400" rtl="0" eaLnBrk="1" fontAlgn="auto" latinLnBrk="0" hangingPunct="1">
              <a:lnSpc>
                <a:spcPct val="100000"/>
              </a:lnSpc>
              <a:spcBef>
                <a:spcPct val="20000"/>
              </a:spcBef>
              <a:spcAft>
                <a:spcPts val="0"/>
              </a:spcAft>
              <a:buClrTx/>
              <a:buSzTx/>
              <a:buFont typeface="Wingdings" pitchFamily="2" charset="2"/>
              <a:buChar char="2"/>
              <a:tabLst/>
              <a:defRPr/>
            </a:lvl8pPr>
            <a:lvl9pPr marL="447675" marR="0" indent="-228600" algn="l" defTabSz="914400" rtl="0" eaLnBrk="1" fontAlgn="auto" latinLnBrk="0" hangingPunct="1">
              <a:lnSpc>
                <a:spcPct val="100000"/>
              </a:lnSpc>
              <a:spcBef>
                <a:spcPct val="20000"/>
              </a:spcBef>
              <a:spcAft>
                <a:spcPts val="0"/>
              </a:spcAft>
              <a:buClrTx/>
              <a:buSzPct val="189000"/>
              <a:buFont typeface="Wingdings" pitchFamily="2" charset="2"/>
              <a:buChar char="C"/>
              <a:tabLst/>
              <a:defRPr/>
            </a:lvl9p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3200" b="0" i="0" u="none" strike="noStrike" kern="1200" cap="none" spc="0" normalizeH="0" baseline="0" noProof="0">
                <a:ln>
                  <a:noFill/>
                </a:ln>
                <a:solidFill>
                  <a:prstClr val="black"/>
                </a:solidFill>
                <a:effectLst/>
                <a:uLnTx/>
                <a:uFillTx/>
                <a:latin typeface="+mn-lt"/>
                <a:ea typeface="+mn-ea"/>
                <a:cs typeface="+mn-cs"/>
              </a:rPr>
              <a:t>Cliquez pour modifier les styles du texte du masque</a:t>
            </a:r>
          </a:p>
          <a:p>
            <a:pPr marL="342900" marR="0" lvl="1"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3200" b="0" i="0" u="none" strike="noStrike" kern="1200" cap="none" spc="0" normalizeH="0" baseline="0" noProof="0">
                <a:ln>
                  <a:noFill/>
                </a:ln>
                <a:solidFill>
                  <a:prstClr val="black"/>
                </a:solidFill>
                <a:effectLst/>
                <a:uLnTx/>
                <a:uFillTx/>
                <a:latin typeface="+mn-lt"/>
                <a:ea typeface="+mn-ea"/>
                <a:cs typeface="+mn-cs"/>
              </a:rPr>
              <a:t>Deuxième niveau</a:t>
            </a:r>
          </a:p>
          <a:p>
            <a:pPr marL="342900" marR="0" lvl="2"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3200" b="0" i="0" u="none" strike="noStrike" kern="1200" cap="none" spc="0" normalizeH="0" baseline="0" noProof="0">
                <a:ln>
                  <a:noFill/>
                </a:ln>
                <a:solidFill>
                  <a:prstClr val="black"/>
                </a:solidFill>
                <a:effectLst/>
                <a:uLnTx/>
                <a:uFillTx/>
                <a:latin typeface="+mn-lt"/>
                <a:ea typeface="+mn-ea"/>
                <a:cs typeface="+mn-cs"/>
              </a:rPr>
              <a:t>Troisième niveau</a:t>
            </a:r>
          </a:p>
          <a:p>
            <a:pPr marL="342900" marR="0" lvl="3"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3200" b="0" i="0" u="none" strike="noStrike" kern="1200" cap="none" spc="0" normalizeH="0" baseline="0" noProof="0">
                <a:ln>
                  <a:noFill/>
                </a:ln>
                <a:solidFill>
                  <a:prstClr val="black"/>
                </a:solidFill>
                <a:effectLst/>
                <a:uLnTx/>
                <a:uFillTx/>
                <a:latin typeface="+mn-lt"/>
                <a:ea typeface="+mn-ea"/>
                <a:cs typeface="+mn-cs"/>
              </a:rPr>
              <a:t>Quatrième niveau</a:t>
            </a:r>
          </a:p>
          <a:p>
            <a:pPr marL="342900" marR="0" lvl="4"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3200" b="0" i="0" u="none" strike="noStrike" kern="1200" cap="none" spc="0" normalizeH="0" baseline="0" noProof="0">
                <a:ln>
                  <a:noFill/>
                </a:ln>
                <a:solidFill>
                  <a:prstClr val="black"/>
                </a:solidFill>
                <a:effectLst/>
                <a:uLnTx/>
                <a:uFillTx/>
                <a:latin typeface="+mn-lt"/>
                <a:ea typeface="+mn-ea"/>
                <a:cs typeface="+mn-cs"/>
              </a:rPr>
              <a:t>Cinquième niveau</a:t>
            </a:r>
            <a:endParaRPr kumimoji="0" lang="fr-FR" sz="2000" b="0" i="0" u="none" strike="noStrike" kern="1200" cap="none" spc="0" normalizeH="0" baseline="0" noProof="0" dirty="0">
              <a:ln>
                <a:noFill/>
              </a:ln>
              <a:solidFill>
                <a:prstClr val="black"/>
              </a:solidFill>
              <a:effectLst/>
              <a:uLnTx/>
              <a:uFillTx/>
              <a:latin typeface="+mn-lt"/>
              <a:ea typeface="+mn-ea"/>
              <a:cs typeface="+mn-cs"/>
            </a:endParaRPr>
          </a:p>
        </p:txBody>
      </p:sp>
      <p:sp>
        <p:nvSpPr>
          <p:cNvPr id="4" name="Espace réservé de la date 3"/>
          <p:cNvSpPr>
            <a:spLocks noGrp="1"/>
          </p:cNvSpPr>
          <p:nvPr>
            <p:ph type="dt" sz="half" idx="10"/>
          </p:nvPr>
        </p:nvSpPr>
        <p:spPr/>
        <p:txBody>
          <a:bodyPr/>
          <a:lstStyle/>
          <a:p>
            <a:fld id="{6DBA3327-A22A-4705-A988-BAFB87645CAF}" type="datetime1">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6553200" y="6356350"/>
            <a:ext cx="1876452" cy="365125"/>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Bouton d'action : Suivant 8">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Bouton d'action : Précédent 9">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39382478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9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a:xfrm>
            <a:off x="285720" y="1142984"/>
            <a:ext cx="8572560" cy="1714512"/>
          </a:xfrm>
        </p:spPr>
        <p:txBody>
          <a:bodyPr/>
          <a:lstStyle>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6553200" y="6356350"/>
            <a:ext cx="1876452" cy="365125"/>
          </a:xfrm>
        </p:spPr>
        <p:txBody>
          <a:bodyPr/>
          <a:lstStyle/>
          <a:p>
            <a:fld id="{BC6F2980-C15E-4A6C-B3EA-12E3F1929291}"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Espace réservé du texte 7"/>
          <p:cNvSpPr>
            <a:spLocks noGrp="1"/>
          </p:cNvSpPr>
          <p:nvPr>
            <p:ph type="body" idx="13"/>
          </p:nvPr>
        </p:nvSpPr>
        <p:spPr>
          <a:xfrm>
            <a:off x="214282" y="2928934"/>
            <a:ext cx="4283106" cy="639762"/>
          </a:xfrm>
        </p:spPr>
        <p:txBody>
          <a:bodyPr/>
          <a:lstStyle/>
          <a:p>
            <a:pPr lvl="0" algn="r"/>
            <a:r>
              <a:rPr lang="fr-FR" dirty="0"/>
              <a:t>Cliquez pour modifier les styles du texte du masque</a:t>
            </a:r>
          </a:p>
        </p:txBody>
      </p:sp>
      <p:sp>
        <p:nvSpPr>
          <p:cNvPr id="11" name="Espace réservé du texte 8"/>
          <p:cNvSpPr>
            <a:spLocks noGrp="1"/>
          </p:cNvSpPr>
          <p:nvPr>
            <p:ph type="body" sz="quarter" idx="3"/>
          </p:nvPr>
        </p:nvSpPr>
        <p:spPr>
          <a:xfrm>
            <a:off x="4645025" y="2928934"/>
            <a:ext cx="4284693" cy="639762"/>
          </a:xfrm>
        </p:spPr>
        <p:txBody>
          <a:bodyPr/>
          <a:lstStyle/>
          <a:p>
            <a:pPr lvl="0"/>
            <a:r>
              <a:rPr lang="fr-FR"/>
              <a:t>Cliquez pour modifier les styles du texte du masque</a:t>
            </a: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5_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Cliquez pour modifier le style du titre</a:t>
            </a:r>
          </a:p>
        </p:txBody>
      </p:sp>
      <p:sp>
        <p:nvSpPr>
          <p:cNvPr id="3" name="Espace réservé du texte 2"/>
          <p:cNvSpPr>
            <a:spLocks noGrp="1"/>
          </p:cNvSpPr>
          <p:nvPr>
            <p:ph type="body" idx="1"/>
          </p:nvPr>
        </p:nvSpPr>
        <p:spPr>
          <a:xfrm>
            <a:off x="214282" y="1071546"/>
            <a:ext cx="871543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dirty="0"/>
              <a:t>Cliquez pour modifier les styles du texte du masque</a:t>
            </a:r>
          </a:p>
        </p:txBody>
      </p:sp>
      <p:sp>
        <p:nvSpPr>
          <p:cNvPr id="4" name="Espace réservé du contenu 3"/>
          <p:cNvSpPr>
            <a:spLocks noGrp="1"/>
          </p:cNvSpPr>
          <p:nvPr>
            <p:ph sz="half" idx="2"/>
          </p:nvPr>
        </p:nvSpPr>
        <p:spPr>
          <a:xfrm>
            <a:off x="214282" y="1785926"/>
            <a:ext cx="8715436" cy="46434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err="1"/>
              <a:t>Fichier.php</a:t>
            </a:r>
            <a:endParaRPr lang="fr-FR" dirty="0"/>
          </a:p>
          <a:p>
            <a:pPr lvl="8"/>
            <a:r>
              <a:rPr lang="fr-FR" dirty="0"/>
              <a:t>Bonnes pratiques</a:t>
            </a:r>
          </a:p>
        </p:txBody>
      </p:sp>
      <p:sp>
        <p:nvSpPr>
          <p:cNvPr id="7" name="Espace réservé de la date 6"/>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C6F2980-C15E-4A6C-B3EA-12E3F1929291}" type="slidenum">
              <a:rPr lang="fr-FR" smtClean="0"/>
              <a:pPr/>
              <a:t>‹N°›</a:t>
            </a:fld>
            <a:endParaRPr lang="fr-F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3_2contents+desc">
    <p:spTree>
      <p:nvGrpSpPr>
        <p:cNvPr id="1" name=""/>
        <p:cNvGrpSpPr/>
        <p:nvPr/>
      </p:nvGrpSpPr>
      <p:grpSpPr>
        <a:xfrm>
          <a:off x="0" y="0"/>
          <a:ext cx="0" cy="0"/>
          <a:chOff x="0" y="0"/>
          <a:chExt cx="0" cy="0"/>
        </a:xfrm>
      </p:grpSpPr>
      <p:sp>
        <p:nvSpPr>
          <p:cNvPr id="2" name="Titre 1"/>
          <p:cNvSpPr>
            <a:spLocks noGrp="1"/>
          </p:cNvSpPr>
          <p:nvPr>
            <p:ph type="title"/>
          </p:nvPr>
        </p:nvSpPr>
        <p:spPr>
          <a:xfrm>
            <a:off x="457200" y="404664"/>
            <a:ext cx="8229600" cy="1066800"/>
          </a:xfrm>
        </p:spPr>
        <p:txBody>
          <a:bodyPr/>
          <a:lstStyle/>
          <a:p>
            <a:r>
              <a:rPr kumimoji="0" lang="fr-FR" dirty="0"/>
              <a:t>Cliquez pour modifier le style du titre</a:t>
            </a:r>
            <a:endParaRPr kumimoji="0" lang="en-US" dirty="0"/>
          </a:p>
        </p:txBody>
      </p:sp>
      <p:sp>
        <p:nvSpPr>
          <p:cNvPr id="3" name="Espace réservé du contenu 2"/>
          <p:cNvSpPr>
            <a:spLocks noGrp="1"/>
          </p:cNvSpPr>
          <p:nvPr>
            <p:ph sz="half" idx="1"/>
          </p:nvPr>
        </p:nvSpPr>
        <p:spPr>
          <a:xfrm>
            <a:off x="457200" y="2503437"/>
            <a:ext cx="4038600" cy="3949899"/>
          </a:xfrm>
        </p:spPr>
        <p:txBody>
          <a:bodyPr/>
          <a:lstStyle>
            <a:lvl1pPr>
              <a:defRPr sz="2000"/>
            </a:lvl1pPr>
            <a:lvl2pPr>
              <a:defRPr sz="1900"/>
            </a:lvl2pPr>
            <a:lvl3pPr>
              <a:defRPr sz="1800"/>
            </a:lvl3pPr>
            <a:lvl4pPr>
              <a:defRPr sz="1800"/>
            </a:lvl4pPr>
            <a:lvl5pPr>
              <a:defRPr sz="1800"/>
            </a:lvl5pPr>
          </a:lstStyle>
          <a:p>
            <a:pPr lvl="0" eaLnBrk="1" latinLnBrk="0" hangingPunct="1"/>
            <a:r>
              <a:rPr lang="fr-FR" dirty="0"/>
              <a:t>Cliquez pour modifier les styles du texte du masque</a:t>
            </a:r>
          </a:p>
          <a:p>
            <a:pPr lvl="1" eaLnBrk="1" latinLnBrk="0" hangingPunct="1"/>
            <a:r>
              <a:rPr lang="fr-FR" dirty="0"/>
              <a:t>Deuxième niveau</a:t>
            </a:r>
          </a:p>
          <a:p>
            <a:pPr lvl="2" eaLnBrk="1" latinLnBrk="0" hangingPunct="1"/>
            <a:r>
              <a:rPr lang="fr-FR" dirty="0"/>
              <a:t>Troisième niveau</a:t>
            </a:r>
          </a:p>
          <a:p>
            <a:pPr lvl="3" eaLnBrk="1" latinLnBrk="0" hangingPunct="1"/>
            <a:r>
              <a:rPr lang="fr-FR" dirty="0"/>
              <a:t>Quatrième niveau</a:t>
            </a:r>
          </a:p>
          <a:p>
            <a:pPr lvl="4" eaLnBrk="1" latinLnBrk="0" hangingPunct="1"/>
            <a:r>
              <a:rPr lang="fr-FR" dirty="0"/>
              <a:t>Cinquième niveau</a:t>
            </a:r>
            <a:endParaRPr kumimoji="0" lang="en-US" dirty="0"/>
          </a:p>
        </p:txBody>
      </p:sp>
      <p:sp>
        <p:nvSpPr>
          <p:cNvPr id="4" name="Espace réservé du contenu 3"/>
          <p:cNvSpPr>
            <a:spLocks noGrp="1"/>
          </p:cNvSpPr>
          <p:nvPr>
            <p:ph sz="half" idx="2"/>
          </p:nvPr>
        </p:nvSpPr>
        <p:spPr>
          <a:xfrm>
            <a:off x="4648200" y="2503437"/>
            <a:ext cx="4038600" cy="3949899"/>
          </a:xfrm>
        </p:spPr>
        <p:txBody>
          <a:bodyPr/>
          <a:lstStyle>
            <a:lvl1pPr>
              <a:defRPr sz="2000"/>
            </a:lvl1pPr>
            <a:lvl2pPr>
              <a:defRPr sz="1900"/>
            </a:lvl2pPr>
            <a:lvl3pPr>
              <a:defRPr sz="1800"/>
            </a:lvl3pPr>
            <a:lvl4pPr>
              <a:defRPr sz="1800"/>
            </a:lvl4pPr>
            <a:lvl5pPr>
              <a:defRPr sz="1800"/>
            </a:lvl5p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‹N°›</a:t>
            </a:fld>
            <a:endParaRPr lang="fr-FR"/>
          </a:p>
        </p:txBody>
      </p:sp>
      <p:sp>
        <p:nvSpPr>
          <p:cNvPr id="8" name="Espace réservé du contenu 2"/>
          <p:cNvSpPr>
            <a:spLocks noGrp="1"/>
          </p:cNvSpPr>
          <p:nvPr>
            <p:ph sz="half" idx="13"/>
          </p:nvPr>
        </p:nvSpPr>
        <p:spPr>
          <a:xfrm>
            <a:off x="467544" y="1484784"/>
            <a:ext cx="8219256" cy="936104"/>
          </a:xfrm>
        </p:spPr>
        <p:txBody>
          <a:bodyPr/>
          <a:lstStyle>
            <a:lvl1pPr>
              <a:defRPr sz="2000"/>
            </a:lvl1pPr>
            <a:lvl2pPr>
              <a:defRPr sz="1900"/>
            </a:lvl2pPr>
            <a:lvl3pPr>
              <a:defRPr sz="1800"/>
            </a:lvl3pPr>
            <a:lvl4pPr>
              <a:defRPr sz="1800"/>
            </a:lvl4pPr>
            <a:lvl5pPr>
              <a:defRPr sz="1800"/>
            </a:lvl5pPr>
          </a:lstStyle>
          <a:p>
            <a:pPr lvl="0" eaLnBrk="1" latinLnBrk="0" hangingPunct="1"/>
            <a:r>
              <a:rPr lang="fr-FR" dirty="0"/>
              <a:t>Cliquez pour modifier les styles du texte du masque</a:t>
            </a:r>
          </a:p>
          <a:p>
            <a:pPr lvl="1" eaLnBrk="1" latinLnBrk="0" hangingPunct="1"/>
            <a:r>
              <a:rPr lang="fr-FR" dirty="0"/>
              <a:t>Deuxième niveau</a:t>
            </a:r>
          </a:p>
          <a:p>
            <a:pPr lvl="2" eaLnBrk="1" latinLnBrk="0" hangingPunct="1"/>
            <a:r>
              <a:rPr lang="fr-FR" dirty="0"/>
              <a:t>Troisième niveau</a:t>
            </a:r>
          </a:p>
          <a:p>
            <a:pPr lvl="3" eaLnBrk="1" latinLnBrk="0" hangingPunct="1"/>
            <a:r>
              <a:rPr lang="fr-FR" dirty="0"/>
              <a:t>Quatrième niveau</a:t>
            </a:r>
          </a:p>
          <a:p>
            <a:pPr lvl="4" eaLnBrk="1" latinLnBrk="0" hangingPunct="1"/>
            <a:r>
              <a:rPr lang="fr-FR" dirty="0"/>
              <a:t>Cinquième niveau</a:t>
            </a:r>
            <a:endParaRPr kumimoji="0" lang="en-US" dirty="0"/>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2_Case Stud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JM"/>
          </a:p>
        </p:txBody>
      </p:sp>
      <p:sp>
        <p:nvSpPr>
          <p:cNvPr id="9" name="Content Placeholder 8"/>
          <p:cNvSpPr>
            <a:spLocks noGrp="1"/>
          </p:cNvSpPr>
          <p:nvPr>
            <p:ph sz="quarter" idx="13"/>
          </p:nvPr>
        </p:nvSpPr>
        <p:spPr>
          <a:xfrm>
            <a:off x="457200" y="1219200"/>
            <a:ext cx="8001000" cy="685800"/>
          </a:xfrm>
        </p:spPr>
        <p:txBody>
          <a:bodyPr>
            <a:noAutofit/>
          </a:bodyPr>
          <a:lstStyle>
            <a:lvl1pPr>
              <a:buNone/>
              <a:defRPr sz="1600"/>
            </a:lvl1pPr>
            <a:lvl2pPr>
              <a:defRPr sz="1600"/>
            </a:lvl2pPr>
            <a:lvl3pPr>
              <a:defRPr sz="1600"/>
            </a:lvl3pPr>
            <a:lvl4pPr>
              <a:defRPr sz="1600"/>
            </a:lvl4pPr>
            <a:lvl5pPr algn="l">
              <a:buNone/>
              <a:defRPr sz="1600"/>
            </a:lvl5pPr>
          </a:lstStyle>
          <a:p>
            <a:pPr lvl="0"/>
            <a:endParaRPr lang="en-JM" dirty="0"/>
          </a:p>
        </p:txBody>
      </p:sp>
      <p:sp>
        <p:nvSpPr>
          <p:cNvPr id="11" name="Picture Placeholder 10"/>
          <p:cNvSpPr>
            <a:spLocks noGrp="1"/>
          </p:cNvSpPr>
          <p:nvPr>
            <p:ph type="pic" sz="quarter" idx="14"/>
          </p:nvPr>
        </p:nvSpPr>
        <p:spPr>
          <a:xfrm>
            <a:off x="609598" y="2209800"/>
            <a:ext cx="4434840" cy="3246120"/>
          </a:xfrm>
          <a:ln w="57150" cap="sq">
            <a:solidFill>
              <a:schemeClr val="bg1"/>
            </a:solidFill>
            <a:miter lim="800000"/>
          </a:ln>
          <a:effectLst>
            <a:outerShdw blurRad="63500" sx="101000" sy="101000" algn="ctr" rotWithShape="0">
              <a:prstClr val="black">
                <a:alpha val="40000"/>
              </a:prstClr>
            </a:outerShdw>
          </a:effectLst>
        </p:spPr>
        <p:txBody>
          <a:bodyPr rtlCol="0">
            <a:normAutofit/>
          </a:bodyPr>
          <a:lstStyle>
            <a:lvl1pPr marL="0" indent="0">
              <a:buFontTx/>
              <a:buNone/>
              <a:defRPr sz="2000"/>
            </a:lvl1pPr>
          </a:lstStyle>
          <a:p>
            <a:pPr lvl="0"/>
            <a:endParaRPr lang="en-JM" noProof="0"/>
          </a:p>
        </p:txBody>
      </p:sp>
      <p:sp>
        <p:nvSpPr>
          <p:cNvPr id="18" name="Content Placeholder 17"/>
          <p:cNvSpPr>
            <a:spLocks noGrp="1"/>
          </p:cNvSpPr>
          <p:nvPr>
            <p:ph sz="quarter" idx="15"/>
          </p:nvPr>
        </p:nvSpPr>
        <p:spPr>
          <a:xfrm>
            <a:off x="5410200" y="3276600"/>
            <a:ext cx="2362200" cy="1447800"/>
          </a:xfrm>
        </p:spPr>
        <p:txBody>
          <a:bodyPr>
            <a:noAutofit/>
          </a:bodyPr>
          <a:lstStyle>
            <a:lvl1pPr>
              <a:buNone/>
              <a:defRPr sz="1600"/>
            </a:lvl1pPr>
            <a:lvl2pPr>
              <a:defRPr sz="1600"/>
            </a:lvl2pPr>
            <a:lvl3pPr>
              <a:defRPr sz="1600"/>
            </a:lvl3pPr>
            <a:lvl4pPr>
              <a:defRPr sz="1600"/>
            </a:lvl4pPr>
            <a:lvl5pPr>
              <a:defRPr sz="1600"/>
            </a:lvl5pPr>
          </a:lstStyle>
          <a:p>
            <a:pPr lvl="0"/>
            <a:endParaRPr lang="en-JM" dirty="0"/>
          </a:p>
        </p:txBody>
      </p:sp>
      <p:sp>
        <p:nvSpPr>
          <p:cNvPr id="19" name="Content Placeholder 17"/>
          <p:cNvSpPr>
            <a:spLocks noGrp="1"/>
          </p:cNvSpPr>
          <p:nvPr>
            <p:ph sz="quarter" idx="16"/>
          </p:nvPr>
        </p:nvSpPr>
        <p:spPr>
          <a:xfrm>
            <a:off x="5410200" y="2362200"/>
            <a:ext cx="2362200" cy="685800"/>
          </a:xfrm>
        </p:spPr>
        <p:txBody>
          <a:bodyPr>
            <a:noAutofit/>
          </a:bodyPr>
          <a:lstStyle>
            <a:lvl1pPr>
              <a:buNone/>
              <a:defRPr sz="1600"/>
            </a:lvl1pPr>
            <a:lvl2pPr>
              <a:defRPr sz="1600"/>
            </a:lvl2pPr>
            <a:lvl3pPr>
              <a:defRPr sz="1600"/>
            </a:lvl3pPr>
            <a:lvl4pPr>
              <a:defRPr sz="1600"/>
            </a:lvl4pPr>
            <a:lvl5pPr>
              <a:defRPr sz="1600"/>
            </a:lvl5pPr>
          </a:lstStyle>
          <a:p>
            <a:pPr lvl="0"/>
            <a:endParaRPr lang="en-JM" dirty="0"/>
          </a:p>
        </p:txBody>
      </p:sp>
      <p:sp>
        <p:nvSpPr>
          <p:cNvPr id="20" name="Content Placeholder 17"/>
          <p:cNvSpPr>
            <a:spLocks noGrp="1"/>
          </p:cNvSpPr>
          <p:nvPr>
            <p:ph sz="quarter" idx="17"/>
          </p:nvPr>
        </p:nvSpPr>
        <p:spPr>
          <a:xfrm>
            <a:off x="5410200" y="4876800"/>
            <a:ext cx="2362200" cy="533400"/>
          </a:xfrm>
        </p:spPr>
        <p:txBody>
          <a:bodyPr>
            <a:noAutofit/>
          </a:bodyPr>
          <a:lstStyle>
            <a:lvl1pPr>
              <a:buNone/>
              <a:defRPr sz="1600"/>
            </a:lvl1pPr>
            <a:lvl2pPr>
              <a:defRPr sz="1600"/>
            </a:lvl2pPr>
            <a:lvl3pPr>
              <a:defRPr sz="1600"/>
            </a:lvl3pPr>
            <a:lvl4pPr>
              <a:defRPr sz="1600"/>
            </a:lvl4pPr>
            <a:lvl5pPr>
              <a:defRPr sz="1600"/>
            </a:lvl5pPr>
          </a:lstStyle>
          <a:p>
            <a:pPr lvl="0"/>
            <a:endParaRPr lang="en-JM" dirty="0"/>
          </a:p>
        </p:txBody>
      </p:sp>
      <p:sp>
        <p:nvSpPr>
          <p:cNvPr id="8" name="Date Placeholder 33"/>
          <p:cNvSpPr>
            <a:spLocks noGrp="1"/>
          </p:cNvSpPr>
          <p:nvPr>
            <p:ph type="dt" sz="half" idx="18"/>
          </p:nvPr>
        </p:nvSpPr>
        <p:spPr/>
        <p:txBody>
          <a:bodyPr/>
          <a:lstStyle>
            <a:lvl1pPr>
              <a:defRPr/>
            </a:lvl1pPr>
          </a:lstStyle>
          <a:p>
            <a:pPr>
              <a:defRPr/>
            </a:pPr>
            <a:endParaRPr lang="en-JM"/>
          </a:p>
        </p:txBody>
      </p:sp>
      <p:sp>
        <p:nvSpPr>
          <p:cNvPr id="10" name="Slide Number Placeholder 34"/>
          <p:cNvSpPr>
            <a:spLocks noGrp="1"/>
          </p:cNvSpPr>
          <p:nvPr>
            <p:ph type="sldNum" sz="quarter" idx="19"/>
          </p:nvPr>
        </p:nvSpPr>
        <p:spPr/>
        <p:txBody>
          <a:bodyPr/>
          <a:lstStyle>
            <a:lvl1pPr>
              <a:defRPr/>
            </a:lvl1pPr>
          </a:lstStyle>
          <a:p>
            <a:pPr>
              <a:defRPr/>
            </a:pPr>
            <a:fld id="{E53A5D78-E4C6-4868-B3AF-BC7DD108C621}" type="slidenum">
              <a:rPr lang="en-JM"/>
              <a:pPr>
                <a:defRPr/>
              </a:pPr>
              <a:t>‹N°›</a:t>
            </a:fld>
            <a:endParaRPr lang="en-JM"/>
          </a:p>
        </p:txBody>
      </p:sp>
      <p:sp>
        <p:nvSpPr>
          <p:cNvPr id="12" name="Footer Placeholder 35"/>
          <p:cNvSpPr>
            <a:spLocks noGrp="1"/>
          </p:cNvSpPr>
          <p:nvPr>
            <p:ph type="ftr" sz="quarter" idx="20"/>
          </p:nvPr>
        </p:nvSpPr>
        <p:spPr/>
        <p:txBody>
          <a:bodyPr/>
          <a:lstStyle>
            <a:lvl1pPr>
              <a:defRPr/>
            </a:lvl1pPr>
          </a:lstStyle>
          <a:p>
            <a:pPr>
              <a:defRPr/>
            </a:pPr>
            <a:r>
              <a:rPr lang="en-JM"/>
              <a:t>LOREM IPSUM DOLOREM COMPANY    Insert You Tagline Here</a:t>
            </a: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2_Something About US (2)">
    <p:spTree>
      <p:nvGrpSpPr>
        <p:cNvPr id="1" name=""/>
        <p:cNvGrpSpPr/>
        <p:nvPr/>
      </p:nvGrpSpPr>
      <p:grpSpPr>
        <a:xfrm>
          <a:off x="0" y="0"/>
          <a:ext cx="0" cy="0"/>
          <a:chOff x="0" y="0"/>
          <a:chExt cx="0" cy="0"/>
        </a:xfrm>
      </p:grpSpPr>
      <p:sp>
        <p:nvSpPr>
          <p:cNvPr id="6" name="Ellipse 98"/>
          <p:cNvSpPr/>
          <p:nvPr userDrawn="1"/>
        </p:nvSpPr>
        <p:spPr bwMode="auto">
          <a:xfrm>
            <a:off x="685800" y="5334000"/>
            <a:ext cx="37338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a:solidFill>
                <a:srgbClr val="FFFFFF"/>
              </a:solidFill>
              <a:latin typeface="Calibri" pitchFamily="-111" charset="0"/>
              <a:cs typeface="+mn-cs"/>
            </a:endParaRPr>
          </a:p>
        </p:txBody>
      </p:sp>
      <p:sp>
        <p:nvSpPr>
          <p:cNvPr id="7" name="Ellipse 98"/>
          <p:cNvSpPr/>
          <p:nvPr userDrawn="1"/>
        </p:nvSpPr>
        <p:spPr bwMode="auto">
          <a:xfrm>
            <a:off x="685800" y="5257800"/>
            <a:ext cx="3733800" cy="304799"/>
          </a:xfrm>
          <a:prstGeom prst="ellipse">
            <a:avLst/>
          </a:prstGeom>
          <a:gradFill flip="none" rotWithShape="1">
            <a:gsLst>
              <a:gs pos="100000">
                <a:srgbClr val="FFFFFF">
                  <a:alpha val="0"/>
                </a:srgbClr>
              </a:gs>
              <a:gs pos="0">
                <a:schemeClr val="bg1">
                  <a:lumMod val="75000"/>
                </a:schemeClr>
              </a:gs>
            </a:gsLst>
            <a:path path="shape">
              <a:fillToRect l="50000" t="50000" r="50000" b="50000"/>
            </a:path>
            <a:tileRect/>
          </a:gradFill>
          <a:ln w="9525" cap="flat" cmpd="sng" algn="ctr">
            <a:noFill/>
            <a:prstDash val="solid"/>
          </a:ln>
          <a:effectLst/>
        </p:spPr>
        <p:txBody>
          <a:bodyPr anchor="ctr"/>
          <a:lstStyle/>
          <a:p>
            <a:pPr algn="ctr" fontAlgn="auto">
              <a:spcBef>
                <a:spcPts val="0"/>
              </a:spcBef>
              <a:spcAft>
                <a:spcPts val="0"/>
              </a:spcAft>
              <a:defRPr/>
            </a:pPr>
            <a:endParaRPr lang="en-US">
              <a:solidFill>
                <a:srgbClr val="FFFFFF"/>
              </a:solidFill>
              <a:latin typeface="Calibri" pitchFamily="-111" charset="0"/>
              <a:cs typeface="+mn-cs"/>
            </a:endParaRPr>
          </a:p>
        </p:txBody>
      </p:sp>
      <p:sp>
        <p:nvSpPr>
          <p:cNvPr id="2" name="Title 1"/>
          <p:cNvSpPr>
            <a:spLocks noGrp="1"/>
          </p:cNvSpPr>
          <p:nvPr>
            <p:ph type="title"/>
          </p:nvPr>
        </p:nvSpPr>
        <p:spPr/>
        <p:txBody>
          <a:bodyPr/>
          <a:lstStyle/>
          <a:p>
            <a:r>
              <a:rPr lang="en-US"/>
              <a:t>Click to edit Master title style</a:t>
            </a:r>
            <a:endParaRPr lang="en-JM"/>
          </a:p>
        </p:txBody>
      </p:sp>
      <p:sp>
        <p:nvSpPr>
          <p:cNvPr id="4" name="Content Placeholder 3"/>
          <p:cNvSpPr>
            <a:spLocks noGrp="1"/>
          </p:cNvSpPr>
          <p:nvPr>
            <p:ph sz="half" idx="2"/>
          </p:nvPr>
        </p:nvSpPr>
        <p:spPr>
          <a:xfrm>
            <a:off x="4800600" y="2667000"/>
            <a:ext cx="3886200" cy="2667000"/>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err="1"/>
              <a:t>Fichier.php</a:t>
            </a:r>
            <a:endParaRPr lang="fr-FR" dirty="0"/>
          </a:p>
          <a:p>
            <a:pPr lvl="8"/>
            <a:r>
              <a:rPr lang="fr-FR" dirty="0"/>
              <a:t>Bonnes pratiques</a:t>
            </a:r>
          </a:p>
        </p:txBody>
      </p:sp>
      <p:sp>
        <p:nvSpPr>
          <p:cNvPr id="9" name="Content Placeholder 8"/>
          <p:cNvSpPr>
            <a:spLocks noGrp="1"/>
          </p:cNvSpPr>
          <p:nvPr>
            <p:ph sz="quarter" idx="13"/>
          </p:nvPr>
        </p:nvSpPr>
        <p:spPr>
          <a:xfrm>
            <a:off x="457200" y="1219200"/>
            <a:ext cx="8001000" cy="685800"/>
          </a:xfrm>
        </p:spPr>
        <p:txBody>
          <a:bodyPr>
            <a:noAutofit/>
          </a:bodyPr>
          <a:lstStyle>
            <a:lvl1pPr>
              <a:buNone/>
              <a:defRPr sz="1600"/>
            </a:lvl1pPr>
            <a:lvl2pPr>
              <a:defRPr sz="1600"/>
            </a:lvl2pPr>
            <a:lvl3pPr>
              <a:defRPr sz="1600"/>
            </a:lvl3pPr>
            <a:lvl4pPr>
              <a:defRPr sz="1600"/>
            </a:lvl4pPr>
            <a:lvl5pPr algn="l">
              <a:buNone/>
              <a:defRPr sz="1600"/>
            </a:lvl5pPr>
          </a:lstStyle>
          <a:p>
            <a:pPr lvl="0"/>
            <a:endParaRPr lang="en-JM" dirty="0"/>
          </a:p>
        </p:txBody>
      </p:sp>
      <p:sp>
        <p:nvSpPr>
          <p:cNvPr id="11" name="Picture Placeholder 10"/>
          <p:cNvSpPr>
            <a:spLocks noGrp="1"/>
          </p:cNvSpPr>
          <p:nvPr>
            <p:ph type="pic" sz="quarter" idx="14"/>
          </p:nvPr>
        </p:nvSpPr>
        <p:spPr>
          <a:xfrm>
            <a:off x="609600" y="2514600"/>
            <a:ext cx="3886200" cy="2914650"/>
          </a:xfrm>
          <a:ln w="57150" cap="sq">
            <a:solidFill>
              <a:schemeClr val="bg1"/>
            </a:solidFill>
            <a:miter lim="800000"/>
          </a:ln>
          <a:effectLst>
            <a:outerShdw blurRad="63500" algn="ctr" rotWithShape="0">
              <a:prstClr val="black">
                <a:alpha val="40000"/>
              </a:prstClr>
            </a:outerShdw>
          </a:effectLst>
        </p:spPr>
        <p:txBody>
          <a:bodyPr rtlCol="0">
            <a:normAutofit/>
          </a:bodyPr>
          <a:lstStyle>
            <a:lvl1pPr marL="0" indent="0">
              <a:buFontTx/>
              <a:buNone/>
              <a:defRPr sz="2000"/>
            </a:lvl1pPr>
          </a:lstStyle>
          <a:p>
            <a:pPr lvl="0"/>
            <a:endParaRPr lang="en-JM" noProof="0"/>
          </a:p>
        </p:txBody>
      </p:sp>
      <p:sp>
        <p:nvSpPr>
          <p:cNvPr id="8" name="Date Placeholder 29"/>
          <p:cNvSpPr>
            <a:spLocks noGrp="1"/>
          </p:cNvSpPr>
          <p:nvPr>
            <p:ph type="dt" sz="half" idx="15"/>
          </p:nvPr>
        </p:nvSpPr>
        <p:spPr/>
        <p:txBody>
          <a:bodyPr/>
          <a:lstStyle>
            <a:lvl1pPr>
              <a:defRPr/>
            </a:lvl1pPr>
          </a:lstStyle>
          <a:p>
            <a:pPr>
              <a:defRPr/>
            </a:pPr>
            <a:endParaRPr lang="en-JM"/>
          </a:p>
        </p:txBody>
      </p:sp>
      <p:sp>
        <p:nvSpPr>
          <p:cNvPr id="10" name="Slide Number Placeholder 30"/>
          <p:cNvSpPr>
            <a:spLocks noGrp="1"/>
          </p:cNvSpPr>
          <p:nvPr>
            <p:ph type="sldNum" sz="quarter" idx="16"/>
          </p:nvPr>
        </p:nvSpPr>
        <p:spPr/>
        <p:txBody>
          <a:bodyPr/>
          <a:lstStyle>
            <a:lvl1pPr>
              <a:defRPr/>
            </a:lvl1pPr>
          </a:lstStyle>
          <a:p>
            <a:pPr>
              <a:defRPr/>
            </a:pPr>
            <a:fld id="{0505708E-ACF8-4C29-8EDD-1143D3E21FD8}" type="slidenum">
              <a:rPr lang="en-JM"/>
              <a:pPr>
                <a:defRPr/>
              </a:pPr>
              <a:t>‹N°›</a:t>
            </a:fld>
            <a:endParaRPr lang="en-JM"/>
          </a:p>
        </p:txBody>
      </p:sp>
      <p:sp>
        <p:nvSpPr>
          <p:cNvPr id="12" name="Footer Placeholder 31"/>
          <p:cNvSpPr>
            <a:spLocks noGrp="1"/>
          </p:cNvSpPr>
          <p:nvPr>
            <p:ph type="ftr" sz="quarter" idx="17"/>
          </p:nvPr>
        </p:nvSpPr>
        <p:spPr/>
        <p:txBody>
          <a:bodyPr/>
          <a:lstStyle>
            <a:lvl1pPr>
              <a:defRPr/>
            </a:lvl1pPr>
          </a:lstStyle>
          <a:p>
            <a:pPr>
              <a:defRPr/>
            </a:pPr>
            <a:r>
              <a:rPr lang="en-JM"/>
              <a:t>LOREM IPSUM DOLOREM COMPANY    Insert You Tagline Here</a:t>
            </a: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2_Conclusion">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0" y="285728"/>
            <a:ext cx="7429520" cy="1071570"/>
          </a:xfrm>
        </p:spPr>
        <p:txBody>
          <a:bodyPr/>
          <a:lstStyle>
            <a:lvl1pPr>
              <a:defRPr/>
            </a:lvl1pPr>
          </a:lstStyle>
          <a:p>
            <a:r>
              <a:rPr lang="fr-FR" dirty="0"/>
              <a:t>Conclusion</a:t>
            </a:r>
          </a:p>
        </p:txBody>
      </p:sp>
      <p:sp>
        <p:nvSpPr>
          <p:cNvPr id="3" name="Espace réservé du contenu 2"/>
          <p:cNvSpPr>
            <a:spLocks noGrp="1"/>
          </p:cNvSpPr>
          <p:nvPr>
            <p:ph idx="1"/>
          </p:nvPr>
        </p:nvSpPr>
        <p:spPr>
          <a:xfrm>
            <a:off x="1571604" y="1500174"/>
            <a:ext cx="7286676" cy="4786346"/>
          </a:xfrm>
        </p:spPr>
        <p:txBody>
          <a:bodyPr/>
          <a:lstStyle>
            <a:lvl1pPr marL="342900" marR="0" indent="-342900" algn="l" defTabSz="914400" rtl="0" eaLnBrk="1" fontAlgn="auto" latinLnBrk="0" hangingPunct="1">
              <a:lnSpc>
                <a:spcPct val="100000"/>
              </a:lnSpc>
              <a:spcBef>
                <a:spcPct val="20000"/>
              </a:spcBef>
              <a:spcAft>
                <a:spcPts val="0"/>
              </a:spcAft>
              <a:buClrTx/>
              <a:buSzTx/>
              <a:buFont typeface="Arial" pitchFamily="34" charset="0"/>
              <a:buChar char="•"/>
              <a:tabLst/>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a:lvl2pPr>
            <a:lvl3pPr marL="1143000" marR="0" indent="-228600" algn="l" defTabSz="914400" rtl="0" eaLnBrk="1" fontAlgn="auto" latinLnBrk="0" hangingPunct="1">
              <a:lnSpc>
                <a:spcPct val="100000"/>
              </a:lnSpc>
              <a:spcBef>
                <a:spcPct val="20000"/>
              </a:spcBef>
              <a:spcAft>
                <a:spcPts val="0"/>
              </a:spcAft>
              <a:buClrTx/>
              <a:buSzTx/>
              <a:buFont typeface="Arial" pitchFamily="34" charset="0"/>
              <a:buChar char="•"/>
              <a:tabLst/>
              <a:defRPr/>
            </a:lvl3pPr>
            <a:lvl4pPr marL="1600200" marR="0" indent="-228600" algn="l" defTabSz="914400" rtl="0" eaLnBrk="1" fontAlgn="auto" latinLnBrk="0" hangingPunct="1">
              <a:lnSpc>
                <a:spcPct val="100000"/>
              </a:lnSpc>
              <a:spcBef>
                <a:spcPct val="20000"/>
              </a:spcBef>
              <a:spcAft>
                <a:spcPts val="0"/>
              </a:spcAft>
              <a:buClrTx/>
              <a:buSzTx/>
              <a:buFont typeface="Arial" pitchFamily="34" charset="0"/>
              <a:buChar char="–"/>
              <a:tabLst/>
              <a:defRPr/>
            </a:lvl4pPr>
            <a:lvl5pPr marL="2057400" marR="0" indent="-228600" algn="l" defTabSz="914400" rtl="0" eaLnBrk="1" fontAlgn="auto" latinLnBrk="0" hangingPunct="1">
              <a:lnSpc>
                <a:spcPct val="100000"/>
              </a:lnSpc>
              <a:spcBef>
                <a:spcPct val="20000"/>
              </a:spcBef>
              <a:spcAft>
                <a:spcPts val="0"/>
              </a:spcAft>
              <a:buClrTx/>
              <a:buSzTx/>
              <a:buFont typeface="Arial" pitchFamily="34" charset="0"/>
              <a:buChar char="»"/>
              <a:tabLst/>
              <a:defRPr/>
            </a:lvl5pPr>
            <a:lvl6pPr marL="2514600" marR="0" indent="-228600" algn="l" defTabSz="914400" rtl="0" eaLnBrk="1" fontAlgn="auto" latinLnBrk="0" hangingPunct="1">
              <a:lnSpc>
                <a:spcPct val="100000"/>
              </a:lnSpc>
              <a:spcBef>
                <a:spcPct val="20000"/>
              </a:spcBef>
              <a:spcAft>
                <a:spcPts val="0"/>
              </a:spcAft>
              <a:buClrTx/>
              <a:buSzTx/>
              <a:buFont typeface="Arial" pitchFamily="34" charset="0"/>
              <a:buChar char="•"/>
              <a:tabLst/>
              <a:defRPr sz="2400"/>
            </a:lvl6pPr>
            <a:lvl7pPr marL="2971800" marR="0" indent="-228600" algn="l" defTabSz="914400" rtl="0" eaLnBrk="1" fontAlgn="auto" latinLnBrk="0" hangingPunct="1">
              <a:lnSpc>
                <a:spcPct val="100000"/>
              </a:lnSpc>
              <a:spcBef>
                <a:spcPct val="20000"/>
              </a:spcBef>
              <a:spcAft>
                <a:spcPts val="0"/>
              </a:spcAft>
              <a:buClrTx/>
              <a:buSzTx/>
              <a:buFont typeface="Arial" pitchFamily="34" charset="0"/>
              <a:buChar char="•"/>
              <a:tabLst/>
              <a:defRPr/>
            </a:lvl7pPr>
            <a:lvl8pPr marL="454025" marR="0" indent="-228600" algn="l" defTabSz="914400" rtl="0" eaLnBrk="1" fontAlgn="auto" latinLnBrk="0" hangingPunct="1">
              <a:lnSpc>
                <a:spcPct val="100000"/>
              </a:lnSpc>
              <a:spcBef>
                <a:spcPct val="20000"/>
              </a:spcBef>
              <a:spcAft>
                <a:spcPts val="0"/>
              </a:spcAft>
              <a:buClrTx/>
              <a:buSzTx/>
              <a:buFont typeface="Wingdings" pitchFamily="2" charset="2"/>
              <a:buChar char="2"/>
              <a:tabLst/>
              <a:defRPr/>
            </a:lvl8pPr>
            <a:lvl9pPr marL="447675" marR="0" indent="-228600" algn="l" defTabSz="914400" rtl="0" eaLnBrk="1" fontAlgn="auto" latinLnBrk="0" hangingPunct="1">
              <a:lnSpc>
                <a:spcPct val="100000"/>
              </a:lnSpc>
              <a:spcBef>
                <a:spcPct val="20000"/>
              </a:spcBef>
              <a:spcAft>
                <a:spcPts val="0"/>
              </a:spcAft>
              <a:buClrTx/>
              <a:buSzPct val="189000"/>
              <a:buFont typeface="Wingdings" pitchFamily="2" charset="2"/>
              <a:buChar char="C"/>
              <a:tabLst/>
              <a:defRPr/>
            </a:lvl9p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3200" b="0" i="0" u="none" strike="noStrike" kern="1200" cap="none" spc="0" normalizeH="0" baseline="0" noProof="0" dirty="0">
                <a:ln>
                  <a:noFill/>
                </a:ln>
                <a:solidFill>
                  <a:prstClr val="black"/>
                </a:solidFill>
                <a:effectLst/>
                <a:uLnTx/>
                <a:uFillTx/>
                <a:latin typeface="+mn-lt"/>
                <a:ea typeface="+mn-ea"/>
                <a:cs typeface="+mn-cs"/>
              </a:rPr>
              <a:t>Cliquez pour modifier les styles du texte du masque</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2800" b="0" i="0" u="none" strike="noStrike" kern="1200" cap="none" spc="0" normalizeH="0" baseline="0" noProof="0" dirty="0">
                <a:ln>
                  <a:noFill/>
                </a:ln>
                <a:solidFill>
                  <a:prstClr val="black"/>
                </a:solidFill>
                <a:effectLst/>
                <a:uLnTx/>
                <a:uFillTx/>
                <a:latin typeface="+mn-lt"/>
                <a:ea typeface="+mn-ea"/>
                <a:cs typeface="+mn-cs"/>
              </a:rPr>
              <a:t>Deuxième niveau</a:t>
            </a:r>
          </a:p>
          <a:p>
            <a:pPr marL="1143000" marR="0" lvl="2" indent="-2286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2400" b="0" i="0" u="none" strike="noStrike" kern="1200" cap="none" spc="0" normalizeH="0" baseline="0" noProof="0" dirty="0">
                <a:ln>
                  <a:noFill/>
                </a:ln>
                <a:solidFill>
                  <a:prstClr val="black"/>
                </a:solidFill>
                <a:effectLst/>
                <a:uLnTx/>
                <a:uFillTx/>
                <a:latin typeface="+mn-lt"/>
                <a:ea typeface="+mn-ea"/>
                <a:cs typeface="+mn-cs"/>
              </a:rPr>
              <a:t>Troisième niveau</a:t>
            </a:r>
          </a:p>
          <a:p>
            <a:pPr marL="1600200" marR="0" lvl="3" indent="-2286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2000" b="0" i="0" u="none" strike="noStrike" kern="1200" cap="none" spc="0" normalizeH="0" baseline="0" noProof="0" dirty="0">
                <a:ln>
                  <a:noFill/>
                </a:ln>
                <a:solidFill>
                  <a:prstClr val="black"/>
                </a:solidFill>
                <a:effectLst/>
                <a:uLnTx/>
                <a:uFillTx/>
                <a:latin typeface="+mn-lt"/>
                <a:ea typeface="+mn-ea"/>
                <a:cs typeface="+mn-cs"/>
              </a:rPr>
              <a:t>Quatrième niveau</a:t>
            </a:r>
          </a:p>
          <a:p>
            <a:pPr marL="2057400" marR="0" lvl="4" indent="-2286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2000" b="0" i="0" u="none" strike="noStrike" kern="1200" cap="none" spc="0" normalizeH="0" baseline="0" noProof="0" dirty="0">
                <a:ln>
                  <a:noFill/>
                </a:ln>
                <a:solidFill>
                  <a:prstClr val="black"/>
                </a:solidFill>
                <a:effectLst/>
                <a:uLnTx/>
                <a:uFillTx/>
                <a:latin typeface="+mn-lt"/>
                <a:ea typeface="+mn-ea"/>
                <a:cs typeface="+mn-cs"/>
              </a:rPr>
              <a:t>Cinquième niveau</a:t>
            </a:r>
          </a:p>
          <a:p>
            <a:pPr marL="2514600" marR="0" lvl="5" indent="-2286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2000" b="0" i="0" u="none" strike="noStrike" kern="1200" cap="none" spc="0" normalizeH="0" baseline="0" noProof="0" dirty="0">
                <a:ln>
                  <a:noFill/>
                </a:ln>
                <a:solidFill>
                  <a:prstClr val="black"/>
                </a:solidFill>
                <a:effectLst/>
                <a:uLnTx/>
                <a:uFillTx/>
                <a:latin typeface="+mn-lt"/>
                <a:ea typeface="+mn-ea"/>
                <a:cs typeface="+mn-cs"/>
              </a:rPr>
              <a:t>Sixième niveau</a:t>
            </a:r>
          </a:p>
          <a:p>
            <a:pPr marL="2971800" marR="0" lvl="6" indent="-2286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fr-FR" sz="2000" b="0" i="0" u="none" strike="noStrike" kern="1200" cap="none" spc="0" normalizeH="0" baseline="0" noProof="0" dirty="0">
                <a:ln>
                  <a:noFill/>
                </a:ln>
                <a:solidFill>
                  <a:prstClr val="black"/>
                </a:solidFill>
                <a:effectLst/>
                <a:uLnTx/>
                <a:uFillTx/>
                <a:latin typeface="+mn-lt"/>
                <a:ea typeface="+mn-ea"/>
                <a:cs typeface="+mn-cs"/>
              </a:rPr>
              <a:t>Septième niveau</a:t>
            </a:r>
          </a:p>
          <a:p>
            <a:pPr marL="454025" marR="0" lvl="7" indent="-228600" algn="l" defTabSz="914400" rtl="0" eaLnBrk="1" fontAlgn="auto" latinLnBrk="0" hangingPunct="1">
              <a:lnSpc>
                <a:spcPct val="100000"/>
              </a:lnSpc>
              <a:spcBef>
                <a:spcPct val="20000"/>
              </a:spcBef>
              <a:spcAft>
                <a:spcPts val="0"/>
              </a:spcAft>
              <a:buClrTx/>
              <a:buSzTx/>
              <a:buFont typeface="Wingdings" pitchFamily="2" charset="2"/>
              <a:buChar char="2"/>
              <a:tabLst/>
              <a:defRPr/>
            </a:pPr>
            <a:r>
              <a:rPr kumimoji="0" lang="fr-FR" sz="2000" b="0" i="0" u="none" strike="noStrike" kern="1200" cap="none" spc="0" normalizeH="0" baseline="0" noProof="0" dirty="0" err="1">
                <a:ln>
                  <a:noFill/>
                </a:ln>
                <a:solidFill>
                  <a:prstClr val="black"/>
                </a:solidFill>
                <a:effectLst/>
                <a:uLnTx/>
                <a:uFillTx/>
                <a:latin typeface="+mn-lt"/>
                <a:ea typeface="+mn-ea"/>
                <a:cs typeface="+mn-cs"/>
              </a:rPr>
              <a:t>Fichier.php</a:t>
            </a:r>
            <a:endParaRPr kumimoji="0" lang="fr-FR" sz="2000" b="0" i="0" u="none" strike="noStrike" kern="1200" cap="none" spc="0" normalizeH="0" baseline="0" noProof="0" dirty="0">
              <a:ln>
                <a:noFill/>
              </a:ln>
              <a:solidFill>
                <a:prstClr val="black"/>
              </a:solidFill>
              <a:effectLst/>
              <a:uLnTx/>
              <a:uFillTx/>
              <a:latin typeface="+mn-lt"/>
              <a:ea typeface="+mn-ea"/>
              <a:cs typeface="+mn-cs"/>
            </a:endParaRPr>
          </a:p>
          <a:p>
            <a:pPr marL="447675" marR="0" lvl="8" indent="-228600" algn="l" defTabSz="914400" rtl="0" eaLnBrk="1" fontAlgn="auto" latinLnBrk="0" hangingPunct="1">
              <a:lnSpc>
                <a:spcPct val="100000"/>
              </a:lnSpc>
              <a:spcBef>
                <a:spcPct val="20000"/>
              </a:spcBef>
              <a:spcAft>
                <a:spcPts val="0"/>
              </a:spcAft>
              <a:buClrTx/>
              <a:buSzPct val="189000"/>
              <a:buFont typeface="Wingdings" pitchFamily="2" charset="2"/>
              <a:buChar char="C"/>
              <a:tabLst/>
              <a:defRPr/>
            </a:pPr>
            <a:r>
              <a:rPr kumimoji="0" lang="fr-FR" sz="2000" b="0" i="0" u="none" strike="noStrike" kern="1200" cap="none" spc="0" normalizeH="0" baseline="0" noProof="0" dirty="0">
                <a:ln>
                  <a:noFill/>
                </a:ln>
                <a:solidFill>
                  <a:prstClr val="black"/>
                </a:solidFill>
                <a:effectLst/>
                <a:uLnTx/>
                <a:uFillTx/>
                <a:latin typeface="+mn-lt"/>
                <a:ea typeface="+mn-ea"/>
                <a:cs typeface="+mn-cs"/>
              </a:rPr>
              <a:t>Bonnes pratiques</a:t>
            </a:r>
          </a:p>
        </p:txBody>
      </p:sp>
      <p:sp>
        <p:nvSpPr>
          <p:cNvPr id="4" name="Espace réservé de la date 3"/>
          <p:cNvSpPr>
            <a:spLocks noGrp="1"/>
          </p:cNvSpPr>
          <p:nvPr>
            <p:ph type="dt" sz="half" idx="10"/>
          </p:nvPr>
        </p:nvSpPr>
        <p:spPr/>
        <p:txBody>
          <a:bodyPr/>
          <a:lstStyle/>
          <a:p>
            <a:fld id="{6DBA3327-A22A-4705-A988-BAFB87645CAF}" type="datetime1">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6553200" y="6356350"/>
            <a:ext cx="1876452" cy="365125"/>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Bouton d'action : Suivant 8">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Bouton d'action : Précédent 9">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65930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RSYS_logistique">
    <p:spTree>
      <p:nvGrpSpPr>
        <p:cNvPr id="1" name=""/>
        <p:cNvGrpSpPr/>
        <p:nvPr/>
      </p:nvGrpSpPr>
      <p:grpSpPr>
        <a:xfrm>
          <a:off x="0" y="0"/>
          <a:ext cx="0" cy="0"/>
          <a:chOff x="0" y="0"/>
          <a:chExt cx="0" cy="0"/>
        </a:xfrm>
      </p:grpSpPr>
      <p:sp>
        <p:nvSpPr>
          <p:cNvPr id="2" name="Titre 1"/>
          <p:cNvSpPr>
            <a:spLocks noGrp="1"/>
          </p:cNvSpPr>
          <p:nvPr>
            <p:ph type="title"/>
          </p:nvPr>
        </p:nvSpPr>
        <p:spPr>
          <a:xfrm>
            <a:off x="277803" y="273050"/>
            <a:ext cx="3008313" cy="1162050"/>
          </a:xfrm>
        </p:spPr>
        <p:txBody>
          <a:bodyPr anchor="b"/>
          <a:lstStyle>
            <a:lvl1pPr algn="l">
              <a:defRPr sz="2000" b="1"/>
            </a:lvl1pPr>
          </a:lstStyle>
          <a:p>
            <a:r>
              <a:rPr lang="fr-FR"/>
              <a:t>Modifiez le style du titre</a:t>
            </a:r>
          </a:p>
        </p:txBody>
      </p:sp>
      <p:sp>
        <p:nvSpPr>
          <p:cNvPr id="5" name="Espace réservé de la date 4"/>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C6F2980-C15E-4A6C-B3EA-12E3F1929291}" type="slidenum">
              <a:rPr lang="fr-FR" smtClean="0"/>
              <a:pPr/>
              <a:t>‹N°›</a:t>
            </a:fld>
            <a:endParaRPr lang="fr-FR"/>
          </a:p>
        </p:txBody>
      </p:sp>
      <p:sp>
        <p:nvSpPr>
          <p:cNvPr id="8" name="Espace réservé du contenu 4"/>
          <p:cNvSpPr>
            <a:spLocks noGrp="1"/>
          </p:cNvSpPr>
          <p:nvPr>
            <p:ph idx="1" hasCustomPrompt="1"/>
          </p:nvPr>
        </p:nvSpPr>
        <p:spPr>
          <a:xfrm>
            <a:off x="3357554" y="273050"/>
            <a:ext cx="5572164" cy="6156346"/>
          </a:xfrm>
        </p:spPr>
        <p:txBody>
          <a:bodyPr/>
          <a:lstStyle>
            <a:lvl2pPr>
              <a:defRPr baseline="0"/>
            </a:lvl2pPr>
          </a:lstStyle>
          <a:p>
            <a:r>
              <a:rPr lang="fr-FR" dirty="0"/>
              <a:t>Nombre de jours : </a:t>
            </a:r>
          </a:p>
          <a:p>
            <a:pPr lvl="1"/>
            <a:r>
              <a:rPr lang="fr-FR" dirty="0"/>
              <a:t>      jour(s) </a:t>
            </a:r>
          </a:p>
          <a:p>
            <a:pPr lvl="1"/>
            <a:endParaRPr lang="fr-FR" dirty="0"/>
          </a:p>
          <a:p>
            <a:r>
              <a:rPr lang="fr-FR" dirty="0"/>
              <a:t>Horaires </a:t>
            </a:r>
          </a:p>
          <a:p>
            <a:pPr lvl="1"/>
            <a:r>
              <a:rPr lang="fr-FR" dirty="0"/>
              <a:t>Début : 9h </a:t>
            </a:r>
          </a:p>
          <a:p>
            <a:pPr lvl="1"/>
            <a:r>
              <a:rPr lang="fr-FR" dirty="0"/>
              <a:t>Fin : 17h30 </a:t>
            </a:r>
            <a:r>
              <a:rPr lang="fr-FR" sz="1600" b="1" dirty="0" err="1">
                <a:solidFill>
                  <a:prstClr val="black"/>
                </a:solidFill>
              </a:rPr>
              <a:t>approx</a:t>
            </a:r>
            <a:r>
              <a:rPr lang="fr-FR" sz="1600" b="1" dirty="0">
                <a:solidFill>
                  <a:prstClr val="black"/>
                </a:solidFill>
              </a:rPr>
              <a:t>.</a:t>
            </a:r>
            <a:endParaRPr lang="fr-FR" dirty="0"/>
          </a:p>
          <a:p>
            <a:endParaRPr lang="fr-FR" dirty="0"/>
          </a:p>
          <a:p>
            <a:r>
              <a:rPr lang="fr-FR" dirty="0"/>
              <a:t>Pause </a:t>
            </a:r>
          </a:p>
          <a:p>
            <a:pPr lvl="1"/>
            <a:r>
              <a:rPr lang="fr-FR" dirty="0"/>
              <a:t>10h30 </a:t>
            </a:r>
            <a:r>
              <a:rPr lang="fr-FR" sz="1600" b="1" dirty="0" err="1"/>
              <a:t>approx</a:t>
            </a:r>
            <a:r>
              <a:rPr lang="fr-FR" sz="1600" b="1" dirty="0"/>
              <a:t>. </a:t>
            </a:r>
            <a:r>
              <a:rPr lang="fr-FR" dirty="0"/>
              <a:t>Matin</a:t>
            </a:r>
          </a:p>
          <a:p>
            <a:pPr lvl="1"/>
            <a:r>
              <a:rPr lang="fr-FR" dirty="0"/>
              <a:t>12h30 </a:t>
            </a:r>
            <a:r>
              <a:rPr lang="fr-FR" sz="1600" b="1" dirty="0" err="1">
                <a:solidFill>
                  <a:prstClr val="black"/>
                </a:solidFill>
              </a:rPr>
              <a:t>approx</a:t>
            </a:r>
            <a:r>
              <a:rPr lang="fr-FR" sz="1600" b="1" dirty="0">
                <a:solidFill>
                  <a:prstClr val="black"/>
                </a:solidFill>
              </a:rPr>
              <a:t>. </a:t>
            </a:r>
            <a:r>
              <a:rPr lang="fr-FR" dirty="0"/>
              <a:t>Midi</a:t>
            </a:r>
          </a:p>
          <a:p>
            <a:pPr lvl="1"/>
            <a:r>
              <a:rPr lang="fr-FR" dirty="0"/>
              <a:t>15h30 </a:t>
            </a:r>
            <a:r>
              <a:rPr lang="fr-FR" sz="1600" b="1" dirty="0" err="1">
                <a:solidFill>
                  <a:prstClr val="black"/>
                </a:solidFill>
              </a:rPr>
              <a:t>approx</a:t>
            </a:r>
            <a:r>
              <a:rPr lang="fr-FR" sz="1600" b="1" dirty="0">
                <a:solidFill>
                  <a:prstClr val="black"/>
                </a:solidFill>
              </a:rPr>
              <a:t>. </a:t>
            </a:r>
            <a:r>
              <a:rPr lang="fr-FR" dirty="0" err="1"/>
              <a:t>Apres-midi</a:t>
            </a:r>
            <a:endParaRPr lang="fr-FR" dirty="0"/>
          </a:p>
          <a:p>
            <a:endParaRPr lang="fr-FR" dirty="0"/>
          </a:p>
        </p:txBody>
      </p:sp>
      <p:grpSp>
        <p:nvGrpSpPr>
          <p:cNvPr id="3" name="Groupe 13"/>
          <p:cNvGrpSpPr/>
          <p:nvPr/>
        </p:nvGrpSpPr>
        <p:grpSpPr>
          <a:xfrm>
            <a:off x="1071538" y="1643050"/>
            <a:ext cx="1500198" cy="1928826"/>
            <a:chOff x="714348" y="2071678"/>
            <a:chExt cx="1500198" cy="1928826"/>
          </a:xfrm>
        </p:grpSpPr>
        <p:pic>
          <p:nvPicPr>
            <p:cNvPr id="10" name="Picture 3"/>
            <p:cNvPicPr>
              <a:picLocks noChangeAspect="1" noChangeArrowheads="1"/>
            </p:cNvPicPr>
            <p:nvPr/>
          </p:nvPicPr>
          <p:blipFill>
            <a:blip r:embed="rId2"/>
            <a:srcRect/>
            <a:stretch>
              <a:fillRect/>
            </a:stretch>
          </p:blipFill>
          <p:spPr bwMode="auto">
            <a:xfrm>
              <a:off x="714348" y="2071678"/>
              <a:ext cx="1500198" cy="1928826"/>
            </a:xfrm>
            <a:prstGeom prst="rect">
              <a:avLst/>
            </a:prstGeom>
            <a:noFill/>
            <a:ln w="9525">
              <a:noFill/>
              <a:miter lim="800000"/>
              <a:headEnd/>
              <a:tailEnd/>
            </a:ln>
            <a:effectLst/>
          </p:spPr>
        </p:pic>
        <p:pic>
          <p:nvPicPr>
            <p:cNvPr id="11" name="Picture 3" descr="C:\Users\Alex\Desktop\0021uzlj09b563yl.jpg"/>
            <p:cNvPicPr>
              <a:picLocks noChangeAspect="1" noChangeArrowheads="1"/>
            </p:cNvPicPr>
            <p:nvPr/>
          </p:nvPicPr>
          <p:blipFill>
            <a:blip r:embed="rId3"/>
            <a:srcRect/>
            <a:stretch>
              <a:fillRect/>
            </a:stretch>
          </p:blipFill>
          <p:spPr bwMode="auto">
            <a:xfrm>
              <a:off x="1039558" y="2500306"/>
              <a:ext cx="858620" cy="1071570"/>
            </a:xfrm>
            <a:prstGeom prst="rect">
              <a:avLst/>
            </a:prstGeom>
            <a:noFill/>
          </p:spPr>
        </p:pic>
      </p:grpSp>
      <p:pic>
        <p:nvPicPr>
          <p:cNvPr id="12" name="Picture 2"/>
          <p:cNvPicPr>
            <a:picLocks noChangeAspect="1" noChangeArrowheads="1"/>
          </p:cNvPicPr>
          <p:nvPr/>
        </p:nvPicPr>
        <p:blipFill>
          <a:blip r:embed="rId4"/>
          <a:srcRect/>
          <a:stretch>
            <a:fillRect/>
          </a:stretch>
        </p:blipFill>
        <p:spPr bwMode="auto">
          <a:xfrm>
            <a:off x="1" y="3602764"/>
            <a:ext cx="3571868" cy="3440962"/>
          </a:xfrm>
          <a:prstGeom prst="rect">
            <a:avLst/>
          </a:prstGeom>
          <a:noFill/>
          <a:ln w="9525">
            <a:noFill/>
            <a:miter lim="800000"/>
            <a:headEnd/>
            <a:tailEnd/>
          </a:ln>
          <a:effectLst/>
        </p:spPr>
      </p:pic>
      <p:sp>
        <p:nvSpPr>
          <p:cNvPr id="13" name="Espace réservé du contenu 4"/>
          <p:cNvSpPr>
            <a:spLocks noGrp="1"/>
          </p:cNvSpPr>
          <p:nvPr>
            <p:ph idx="1" hasCustomPrompt="1"/>
          </p:nvPr>
        </p:nvSpPr>
        <p:spPr>
          <a:xfrm>
            <a:off x="3357554" y="273050"/>
            <a:ext cx="5572164" cy="6156346"/>
          </a:xfrm>
        </p:spPr>
        <p:txBody>
          <a:bodyPr/>
          <a:lstStyle>
            <a:lvl2pPr>
              <a:defRPr baseline="0"/>
            </a:lvl2pPr>
          </a:lstStyle>
          <a:p>
            <a:r>
              <a:rPr lang="fr-FR" dirty="0"/>
              <a:t>Nombre de jours : </a:t>
            </a:r>
          </a:p>
          <a:p>
            <a:pPr lvl="1"/>
            <a:r>
              <a:rPr lang="fr-FR" dirty="0"/>
              <a:t>      jour(s) </a:t>
            </a:r>
          </a:p>
          <a:p>
            <a:pPr lvl="1"/>
            <a:endParaRPr lang="fr-FR" dirty="0"/>
          </a:p>
          <a:p>
            <a:r>
              <a:rPr lang="fr-FR" dirty="0"/>
              <a:t>Horaires </a:t>
            </a:r>
          </a:p>
          <a:p>
            <a:pPr lvl="1"/>
            <a:r>
              <a:rPr lang="fr-FR" dirty="0"/>
              <a:t>Début : 9h </a:t>
            </a:r>
          </a:p>
          <a:p>
            <a:pPr lvl="1"/>
            <a:r>
              <a:rPr lang="fr-FR" dirty="0"/>
              <a:t>Fin : 17h30 </a:t>
            </a:r>
            <a:r>
              <a:rPr lang="fr-FR" sz="1600" b="1" dirty="0" err="1">
                <a:solidFill>
                  <a:prstClr val="black"/>
                </a:solidFill>
              </a:rPr>
              <a:t>approx</a:t>
            </a:r>
            <a:r>
              <a:rPr lang="fr-FR" sz="1600" b="1" dirty="0">
                <a:solidFill>
                  <a:prstClr val="black"/>
                </a:solidFill>
              </a:rPr>
              <a:t>.</a:t>
            </a:r>
            <a:endParaRPr lang="fr-FR" dirty="0"/>
          </a:p>
          <a:p>
            <a:endParaRPr lang="fr-FR" dirty="0"/>
          </a:p>
          <a:p>
            <a:r>
              <a:rPr lang="fr-FR" dirty="0"/>
              <a:t>Pause </a:t>
            </a:r>
          </a:p>
          <a:p>
            <a:pPr lvl="1"/>
            <a:r>
              <a:rPr lang="fr-FR" dirty="0"/>
              <a:t>10h30 </a:t>
            </a:r>
            <a:r>
              <a:rPr lang="fr-FR" sz="1600" b="1" dirty="0" err="1"/>
              <a:t>approx</a:t>
            </a:r>
            <a:r>
              <a:rPr lang="fr-FR" sz="1600" b="1" dirty="0"/>
              <a:t>. </a:t>
            </a:r>
            <a:r>
              <a:rPr lang="fr-FR" dirty="0"/>
              <a:t>Matin</a:t>
            </a:r>
          </a:p>
          <a:p>
            <a:pPr lvl="1"/>
            <a:r>
              <a:rPr lang="fr-FR" dirty="0"/>
              <a:t>12h30 </a:t>
            </a:r>
            <a:r>
              <a:rPr lang="fr-FR" sz="1600" b="1" dirty="0" err="1">
                <a:solidFill>
                  <a:prstClr val="black"/>
                </a:solidFill>
              </a:rPr>
              <a:t>approx</a:t>
            </a:r>
            <a:r>
              <a:rPr lang="fr-FR" sz="1600" b="1" dirty="0">
                <a:solidFill>
                  <a:prstClr val="black"/>
                </a:solidFill>
              </a:rPr>
              <a:t>. </a:t>
            </a:r>
            <a:r>
              <a:rPr lang="fr-FR" dirty="0"/>
              <a:t>Midi</a:t>
            </a:r>
          </a:p>
          <a:p>
            <a:pPr lvl="1"/>
            <a:r>
              <a:rPr lang="fr-FR" dirty="0"/>
              <a:t>15h30 </a:t>
            </a:r>
            <a:r>
              <a:rPr lang="fr-FR" sz="1600" b="1" dirty="0" err="1">
                <a:solidFill>
                  <a:prstClr val="black"/>
                </a:solidFill>
              </a:rPr>
              <a:t>approx</a:t>
            </a:r>
            <a:r>
              <a:rPr lang="fr-FR" sz="1600" b="1" dirty="0">
                <a:solidFill>
                  <a:prstClr val="black"/>
                </a:solidFill>
              </a:rPr>
              <a:t>. </a:t>
            </a:r>
            <a:r>
              <a:rPr lang="fr-FR" dirty="0" err="1"/>
              <a:t>Apres-midi</a:t>
            </a:r>
            <a:endParaRPr lang="fr-FR" dirty="0"/>
          </a:p>
          <a:p>
            <a:endParaRPr lang="fr-FR" dirty="0"/>
          </a:p>
        </p:txBody>
      </p:sp>
      <p:grpSp>
        <p:nvGrpSpPr>
          <p:cNvPr id="4" name="Groupe 13"/>
          <p:cNvGrpSpPr/>
          <p:nvPr/>
        </p:nvGrpSpPr>
        <p:grpSpPr>
          <a:xfrm>
            <a:off x="1071538" y="1643050"/>
            <a:ext cx="1500198" cy="1928826"/>
            <a:chOff x="714348" y="2071678"/>
            <a:chExt cx="1500198" cy="1928826"/>
          </a:xfrm>
        </p:grpSpPr>
        <p:pic>
          <p:nvPicPr>
            <p:cNvPr id="15" name="Picture 3"/>
            <p:cNvPicPr>
              <a:picLocks noChangeAspect="1" noChangeArrowheads="1"/>
            </p:cNvPicPr>
            <p:nvPr/>
          </p:nvPicPr>
          <p:blipFill>
            <a:blip r:embed="rId2"/>
            <a:srcRect/>
            <a:stretch>
              <a:fillRect/>
            </a:stretch>
          </p:blipFill>
          <p:spPr bwMode="auto">
            <a:xfrm>
              <a:off x="714348" y="2071678"/>
              <a:ext cx="1500198" cy="1928826"/>
            </a:xfrm>
            <a:prstGeom prst="rect">
              <a:avLst/>
            </a:prstGeom>
            <a:noFill/>
            <a:ln w="9525">
              <a:noFill/>
              <a:miter lim="800000"/>
              <a:headEnd/>
              <a:tailEnd/>
            </a:ln>
            <a:effectLst/>
          </p:spPr>
        </p:pic>
        <p:pic>
          <p:nvPicPr>
            <p:cNvPr id="16" name="Picture 3" descr="C:\Users\Alex\Desktop\0021uzlj09b563yl.jpg"/>
            <p:cNvPicPr>
              <a:picLocks noChangeAspect="1" noChangeArrowheads="1"/>
            </p:cNvPicPr>
            <p:nvPr/>
          </p:nvPicPr>
          <p:blipFill>
            <a:blip r:embed="rId3"/>
            <a:srcRect/>
            <a:stretch>
              <a:fillRect/>
            </a:stretch>
          </p:blipFill>
          <p:spPr bwMode="auto">
            <a:xfrm>
              <a:off x="1039558" y="2500306"/>
              <a:ext cx="858620" cy="1071570"/>
            </a:xfrm>
            <a:prstGeom prst="rect">
              <a:avLst/>
            </a:prstGeom>
            <a:noFill/>
          </p:spPr>
        </p:pic>
      </p:grpSp>
      <p:pic>
        <p:nvPicPr>
          <p:cNvPr id="17" name="Picture 2"/>
          <p:cNvPicPr>
            <a:picLocks noChangeAspect="1" noChangeArrowheads="1"/>
          </p:cNvPicPr>
          <p:nvPr/>
        </p:nvPicPr>
        <p:blipFill>
          <a:blip r:embed="rId4"/>
          <a:srcRect/>
          <a:stretch>
            <a:fillRect/>
          </a:stretch>
        </p:blipFill>
        <p:spPr bwMode="auto">
          <a:xfrm>
            <a:off x="1" y="3602764"/>
            <a:ext cx="3571868" cy="3440962"/>
          </a:xfrm>
          <a:prstGeom prst="rect">
            <a:avLst/>
          </a:prstGeom>
          <a:noFill/>
          <a:ln w="9525">
            <a:noFill/>
            <a:miter lim="800000"/>
            <a:headEnd/>
            <a:tailEnd/>
          </a:ln>
          <a:effectLst/>
        </p:spPr>
      </p:pic>
    </p:spTree>
    <p:extLst>
      <p:ext uri="{BB962C8B-B14F-4D97-AF65-F5344CB8AC3E}">
        <p14:creationId xmlns:p14="http://schemas.microsoft.com/office/powerpoint/2010/main" val="684552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ORSYS_generique">
    <p:spTree>
      <p:nvGrpSpPr>
        <p:cNvPr id="1" name=""/>
        <p:cNvGrpSpPr/>
        <p:nvPr/>
      </p:nvGrpSpPr>
      <p:grpSpPr>
        <a:xfrm>
          <a:off x="0" y="0"/>
          <a:ext cx="0" cy="0"/>
          <a:chOff x="0" y="0"/>
          <a:chExt cx="0" cy="0"/>
        </a:xfrm>
      </p:grpSpPr>
      <p:sp>
        <p:nvSpPr>
          <p:cNvPr id="2" name="Titre 1"/>
          <p:cNvSpPr>
            <a:spLocks noGrp="1"/>
          </p:cNvSpPr>
          <p:nvPr>
            <p:ph type="title"/>
          </p:nvPr>
        </p:nvSpPr>
        <p:spPr>
          <a:xfrm>
            <a:off x="277803" y="273050"/>
            <a:ext cx="3008313" cy="1162050"/>
          </a:xfrm>
        </p:spPr>
        <p:txBody>
          <a:bodyPr anchor="b"/>
          <a:lstStyle>
            <a:lvl1pPr algn="l">
              <a:defRPr sz="2000" b="1"/>
            </a:lvl1pPr>
          </a:lstStyle>
          <a:p>
            <a:r>
              <a:rPr lang="fr-FR"/>
              <a:t>Modifiez le style du titre</a:t>
            </a:r>
            <a:endParaRPr lang="fr-FR" dirty="0"/>
          </a:p>
        </p:txBody>
      </p:sp>
      <p:sp>
        <p:nvSpPr>
          <p:cNvPr id="5" name="Espace réservé de la date 4"/>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C6F2980-C15E-4A6C-B3EA-12E3F1929291}" type="slidenum">
              <a:rPr lang="fr-FR" smtClean="0"/>
              <a:pPr/>
              <a:t>‹N°›</a:t>
            </a:fld>
            <a:endParaRPr lang="fr-FR"/>
          </a:p>
        </p:txBody>
      </p:sp>
      <p:pic>
        <p:nvPicPr>
          <p:cNvPr id="10" name="Picture 3"/>
          <p:cNvPicPr>
            <a:picLocks noChangeAspect="1" noChangeArrowheads="1"/>
          </p:cNvPicPr>
          <p:nvPr/>
        </p:nvPicPr>
        <p:blipFill>
          <a:blip r:embed="rId2"/>
          <a:srcRect/>
          <a:stretch>
            <a:fillRect/>
          </a:stretch>
        </p:blipFill>
        <p:spPr bwMode="auto">
          <a:xfrm>
            <a:off x="1142976" y="1655474"/>
            <a:ext cx="1571636" cy="1844964"/>
          </a:xfrm>
          <a:prstGeom prst="rect">
            <a:avLst/>
          </a:prstGeom>
          <a:noFill/>
          <a:ln w="9525">
            <a:noFill/>
            <a:miter lim="800000"/>
            <a:headEnd/>
            <a:tailEnd/>
          </a:ln>
          <a:effectLst/>
        </p:spPr>
      </p:pic>
      <p:sp>
        <p:nvSpPr>
          <p:cNvPr id="14" name="Espace réservé pour une image  13"/>
          <p:cNvSpPr>
            <a:spLocks noGrp="1"/>
          </p:cNvSpPr>
          <p:nvPr>
            <p:ph type="pic" sz="quarter" idx="13" hasCustomPrompt="1"/>
          </p:nvPr>
        </p:nvSpPr>
        <p:spPr>
          <a:xfrm>
            <a:off x="1500188" y="2012674"/>
            <a:ext cx="857250" cy="1071563"/>
          </a:xfrm>
          <a:solidFill>
            <a:schemeClr val="bg1"/>
          </a:solidFill>
        </p:spPr>
        <p:txBody>
          <a:bodyPr>
            <a:noAutofit/>
          </a:bodyPr>
          <a:lstStyle>
            <a:lvl1pPr algn="ctr">
              <a:buNone/>
              <a:defRPr sz="1600"/>
            </a:lvl1pPr>
          </a:lstStyle>
          <a:p>
            <a:r>
              <a:rPr lang="fr-FR" dirty="0"/>
              <a:t>image</a:t>
            </a:r>
          </a:p>
        </p:txBody>
      </p:sp>
      <p:sp>
        <p:nvSpPr>
          <p:cNvPr id="16" name="Espace réservé du contenu 15"/>
          <p:cNvSpPr>
            <a:spLocks noGrp="1"/>
          </p:cNvSpPr>
          <p:nvPr>
            <p:ph sz="quarter" idx="14"/>
          </p:nvPr>
        </p:nvSpPr>
        <p:spPr>
          <a:xfrm>
            <a:off x="3357563" y="285750"/>
            <a:ext cx="5572125" cy="6215063"/>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pic>
        <p:nvPicPr>
          <p:cNvPr id="12" name="Picture 2"/>
          <p:cNvPicPr>
            <a:picLocks noChangeAspect="1" noChangeArrowheads="1"/>
          </p:cNvPicPr>
          <p:nvPr/>
        </p:nvPicPr>
        <p:blipFill>
          <a:blip r:embed="rId3"/>
          <a:srcRect/>
          <a:stretch>
            <a:fillRect/>
          </a:stretch>
        </p:blipFill>
        <p:spPr bwMode="auto">
          <a:xfrm>
            <a:off x="1" y="3602764"/>
            <a:ext cx="3571868" cy="3440962"/>
          </a:xfrm>
          <a:prstGeom prst="rect">
            <a:avLst/>
          </a:prstGeom>
          <a:noFill/>
          <a:ln w="9525">
            <a:noFill/>
            <a:miter lim="800000"/>
            <a:headEnd/>
            <a:tailEnd/>
          </a:ln>
          <a:effectLst/>
        </p:spPr>
      </p:pic>
      <p:pic>
        <p:nvPicPr>
          <p:cNvPr id="11" name="Picture 2"/>
          <p:cNvPicPr>
            <a:picLocks noChangeAspect="1" noChangeArrowheads="1"/>
          </p:cNvPicPr>
          <p:nvPr/>
        </p:nvPicPr>
        <p:blipFill>
          <a:blip r:embed="rId3"/>
          <a:srcRect/>
          <a:stretch>
            <a:fillRect/>
          </a:stretch>
        </p:blipFill>
        <p:spPr bwMode="auto">
          <a:xfrm>
            <a:off x="1" y="3602764"/>
            <a:ext cx="3571868" cy="3440962"/>
          </a:xfrm>
          <a:prstGeom prst="rect">
            <a:avLst/>
          </a:prstGeom>
          <a:noFill/>
          <a:ln w="9525">
            <a:noFill/>
            <a:miter lim="800000"/>
            <a:headEnd/>
            <a:tailEnd/>
          </a:ln>
          <a:effectLst/>
        </p:spPr>
      </p:pic>
    </p:spTree>
    <p:extLst>
      <p:ext uri="{BB962C8B-B14F-4D97-AF65-F5344CB8AC3E}">
        <p14:creationId xmlns:p14="http://schemas.microsoft.com/office/powerpoint/2010/main" val="1516253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lvl1pPr>
              <a:defRPr/>
            </a:lvl1pPr>
            <a:lvl2pPr>
              <a:defRPr/>
            </a:lvl2pPr>
            <a:lvl3pPr>
              <a:defRPr/>
            </a:lvl3pPr>
            <a:lvl4pPr>
              <a:defRPr/>
            </a:lvl4pPr>
            <a:lvl5pPr>
              <a:defRPr/>
            </a:lvl5pPr>
            <a:lvl6pPr>
              <a:defRPr/>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7858148" y="6500834"/>
            <a:ext cx="571504" cy="220641"/>
          </a:xfrm>
        </p:spPr>
        <p:txBody>
          <a:bodyPr/>
          <a:lstStyle/>
          <a:p>
            <a:fld id="{BC6F2980-C15E-4A6C-B3EA-12E3F1929291}"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Bouton d'action : Suivant 8">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Bouton d'action : Précédent 9">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275813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clusion">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0" y="285728"/>
            <a:ext cx="7429520" cy="1071570"/>
          </a:xfrm>
        </p:spPr>
        <p:txBody>
          <a:bodyPr/>
          <a:lstStyle>
            <a:lvl1pPr>
              <a:defRPr/>
            </a:lvl1pPr>
          </a:lstStyle>
          <a:p>
            <a:r>
              <a:rPr lang="fr-FR" dirty="0"/>
              <a:t>Conclusion</a:t>
            </a:r>
          </a:p>
        </p:txBody>
      </p:sp>
      <p:sp>
        <p:nvSpPr>
          <p:cNvPr id="3" name="Espace réservé du contenu 2"/>
          <p:cNvSpPr>
            <a:spLocks noGrp="1"/>
          </p:cNvSpPr>
          <p:nvPr>
            <p:ph idx="1"/>
          </p:nvPr>
        </p:nvSpPr>
        <p:spPr>
          <a:xfrm>
            <a:off x="1571604" y="1500174"/>
            <a:ext cx="7286676" cy="4786346"/>
          </a:xfrm>
        </p:spPr>
        <p:txBody>
          <a:bodyPr/>
          <a:lstStyle>
            <a:lvl1pPr>
              <a:buFont typeface="Wingdings" pitchFamily="2" charset="2"/>
              <a:buChar char="q"/>
              <a:defRPr/>
            </a:lvl1pPr>
            <a:lvl2pPr marL="971550" marR="0" indent="-514350" algn="l" defTabSz="914400" rtl="0" eaLnBrk="1" fontAlgn="auto" latinLnBrk="0" hangingPunct="1">
              <a:lnSpc>
                <a:spcPct val="100000"/>
              </a:lnSpc>
              <a:spcBef>
                <a:spcPct val="20000"/>
              </a:spcBef>
              <a:spcAft>
                <a:spcPts val="0"/>
              </a:spcAft>
              <a:buClrTx/>
              <a:buSzTx/>
              <a:buFont typeface="Wingdings" pitchFamily="2" charset="2"/>
              <a:buChar char="ü"/>
              <a:tabLst/>
              <a:defRPr/>
            </a:lvl2pPr>
            <a:lvl3pPr>
              <a:buNone/>
              <a:defRPr/>
            </a:lvl3pPr>
            <a:lvl5pPr>
              <a:defRPr/>
            </a:lvl5pPr>
            <a:lvl6pPr marL="454025" indent="-228600">
              <a:buSzPct val="119000"/>
              <a:buFont typeface="Wingdings" pitchFamily="2" charset="2"/>
              <a:buChar char="C"/>
              <a:defRPr sz="2400"/>
            </a:lvl6pPr>
            <a:lvl7pPr>
              <a:defRPr/>
            </a:lvl7pPr>
            <a:lvl8pPr marL="625475" indent="-228600">
              <a:buFont typeface="Wingdings" pitchFamily="2" charset="2"/>
              <a:buChar char="2"/>
              <a:defRPr/>
            </a:lvl8pPr>
            <a:lvl9pPr marL="625475" indent="-228600">
              <a:buSzPct val="150000"/>
              <a:buFont typeface="Wingdings" pitchFamily="2" charset="2"/>
              <a:buChar char="C"/>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e la date 3"/>
          <p:cNvSpPr>
            <a:spLocks noGrp="1"/>
          </p:cNvSpPr>
          <p:nvPr>
            <p:ph type="dt" sz="half" idx="10"/>
          </p:nvPr>
        </p:nvSpPr>
        <p:spPr/>
        <p:txBody>
          <a:bodyPr/>
          <a:lstStyle/>
          <a:p>
            <a:fld id="{6DBA3327-A22A-4705-A988-BAFB87645CAF}" type="datetime1">
              <a:rPr lang="fr-FR" smtClean="0"/>
              <a:pPr/>
              <a:t>22/06/2020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a:xfrm>
            <a:off x="7858148" y="6500834"/>
            <a:ext cx="571504" cy="220641"/>
          </a:xfrm>
        </p:spPr>
        <p:txBody>
          <a:bodyPr/>
          <a:lstStyle/>
          <a:p>
            <a:fld id="{5A33B5BC-E3F1-4ABE-A1A6-D2608D40EC2E}" type="slidenum">
              <a:rPr lang="fr-FR" smtClean="0"/>
              <a:pPr/>
              <a:t>‹N°›</a:t>
            </a:fld>
            <a:endParaRPr lang="fr-FR"/>
          </a:p>
        </p:txBody>
      </p:sp>
      <p:sp>
        <p:nvSpPr>
          <p:cNvPr id="7" name="Bouton d'action : Suivant 6">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Bouton d'action : Suivant 8">
            <a:hlinkClick r:id="" action="ppaction://hlinkshowjump?jump=nextslide" highlightClick="1"/>
            <a:hlinkHover r:id="" action="ppaction://hlinkshowjump?jump=nextslide"/>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Bouton d'action : Précédent 9">
            <a:hlinkClick r:id="" action="ppaction://hlinkshowjump?jump=previousslide" highlightClick="1"/>
            <a:hlinkHover r:id="" action="ppaction://hlinkshowjump?jump=nextslide"/>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37181398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audio" Target="../media/audio1.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59">
            <a:alphaModFix amt="64000"/>
            <a:lum/>
          </a:blip>
          <a:srcRect/>
          <a:stretch>
            <a:fillRect l="-9000" r="-9000"/>
          </a:stretch>
        </a:blip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0" y="142852"/>
            <a:ext cx="9144000" cy="785818"/>
          </a:xfrm>
          <a:prstGeom prst="rect">
            <a:avLst/>
          </a:prstGeom>
        </p:spPr>
        <p:style>
          <a:lnRef idx="0">
            <a:schemeClr val="accent2"/>
          </a:lnRef>
          <a:fillRef idx="3">
            <a:schemeClr val="accent2"/>
          </a:fillRef>
          <a:effectRef idx="3">
            <a:schemeClr val="accent2"/>
          </a:effectRef>
          <a:fontRef idx="none"/>
        </p:style>
        <p:txBody>
          <a:bodyPr vert="horz" lIns="91440" tIns="45720" rIns="91440" bIns="45720" rtlCol="0" anchor="ctr">
            <a:noAutofit/>
          </a:bodyPr>
          <a:lstStyle/>
          <a:p>
            <a:r>
              <a:rPr lang="fr-FR" dirty="0"/>
              <a:t>Cliquez pour modifier le style du titre</a:t>
            </a:r>
          </a:p>
        </p:txBody>
      </p:sp>
      <p:sp>
        <p:nvSpPr>
          <p:cNvPr id="3" name="Espace réservé du texte 2"/>
          <p:cNvSpPr>
            <a:spLocks noGrp="1"/>
          </p:cNvSpPr>
          <p:nvPr>
            <p:ph type="body" idx="1"/>
          </p:nvPr>
        </p:nvSpPr>
        <p:spPr>
          <a:xfrm>
            <a:off x="285720" y="1142984"/>
            <a:ext cx="8572560" cy="5286412"/>
          </a:xfrm>
          <a:prstGeom prst="rect">
            <a:avLst/>
          </a:prstGeom>
          <a:solidFill>
            <a:schemeClr val="bg1">
              <a:alpha val="74000"/>
            </a:schemeClr>
          </a:solidFill>
          <a:ln>
            <a:solidFill>
              <a:schemeClr val="bg1">
                <a:lumMod val="85000"/>
              </a:schemeClr>
            </a:solidFill>
          </a:ln>
        </p:spPr>
        <p:txBody>
          <a:bodyPr vert="horz" lIns="91440" tIns="45720" rIns="91440" bIns="45720" rtlCol="0">
            <a:norm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a:p>
            <a:pPr lvl="5"/>
            <a:r>
              <a:rPr lang="fr-FR" dirty="0"/>
              <a:t>Sixième niveau</a:t>
            </a:r>
          </a:p>
          <a:p>
            <a:pPr lvl="6"/>
            <a:r>
              <a:rPr lang="fr-FR" dirty="0"/>
              <a:t>Septième niveau</a:t>
            </a:r>
          </a:p>
          <a:p>
            <a:pPr lvl="7"/>
            <a:r>
              <a:rPr lang="fr-FR" dirty="0"/>
              <a:t>Fichier.php</a:t>
            </a:r>
          </a:p>
          <a:p>
            <a:pPr lvl="8"/>
            <a:r>
              <a:rPr lang="fr-FR" dirty="0"/>
              <a:t>Bonnes pratiques</a:t>
            </a:r>
          </a:p>
        </p:txBody>
      </p:sp>
      <p:sp>
        <p:nvSpPr>
          <p:cNvPr id="4" name="Espace réservé de la date 3"/>
          <p:cNvSpPr>
            <a:spLocks noGrp="1"/>
          </p:cNvSpPr>
          <p:nvPr>
            <p:ph type="dt" sz="half" idx="2"/>
          </p:nvPr>
        </p:nvSpPr>
        <p:spPr>
          <a:xfrm>
            <a:off x="457200" y="6500834"/>
            <a:ext cx="2133600" cy="220641"/>
          </a:xfrm>
          <a:prstGeom prst="rect">
            <a:avLst/>
          </a:prstGeom>
        </p:spPr>
        <p:txBody>
          <a:bodyPr vert="horz" lIns="91440" tIns="45720" rIns="91440" bIns="45720" rtlCol="0" anchor="ctr"/>
          <a:lstStyle>
            <a:lvl1pPr algn="l">
              <a:defRPr sz="1200">
                <a:solidFill>
                  <a:schemeClr val="tx1">
                    <a:tint val="75000"/>
                  </a:schemeClr>
                </a:solidFill>
              </a:defRPr>
            </a:lvl1pPr>
          </a:lstStyle>
          <a:p>
            <a:fld id="{B516F9DE-8424-4DA0-8347-64BE6E17B936}" type="datetimeFigureOut">
              <a:rPr lang="fr-FR" smtClean="0"/>
              <a:pPr/>
              <a:t>22/06/2020</a:t>
            </a:fld>
            <a:endParaRPr lang="fr-FR"/>
          </a:p>
        </p:txBody>
      </p:sp>
      <p:sp>
        <p:nvSpPr>
          <p:cNvPr id="5" name="Espace réservé du pied de page 4"/>
          <p:cNvSpPr>
            <a:spLocks noGrp="1"/>
          </p:cNvSpPr>
          <p:nvPr>
            <p:ph type="ftr" sz="quarter" idx="3"/>
          </p:nvPr>
        </p:nvSpPr>
        <p:spPr>
          <a:xfrm>
            <a:off x="3124200" y="6500834"/>
            <a:ext cx="2895600" cy="220641"/>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7858148" y="6500835"/>
            <a:ext cx="642942" cy="214314"/>
          </a:xfrm>
          <a:prstGeom prst="rect">
            <a:avLst/>
          </a:prstGeom>
        </p:spPr>
        <p:txBody>
          <a:bodyPr vert="horz" lIns="91440" tIns="45720" rIns="91440" bIns="45720" rtlCol="0" anchor="ctr"/>
          <a:lstStyle>
            <a:lvl1pPr algn="ctr">
              <a:defRPr sz="1200">
                <a:solidFill>
                  <a:schemeClr val="tx1">
                    <a:tint val="75000"/>
                  </a:schemeClr>
                </a:solidFill>
              </a:defRPr>
            </a:lvl1pPr>
          </a:lstStyle>
          <a:p>
            <a:fld id="{BC6F2980-C15E-4A6C-B3EA-12E3F1929291}" type="slidenum">
              <a:rPr lang="fr-FR" smtClean="0"/>
              <a:pPr/>
              <a:t>‹N°›</a:t>
            </a:fld>
            <a:endParaRPr lang="fr-FR"/>
          </a:p>
        </p:txBody>
      </p:sp>
      <p:sp>
        <p:nvSpPr>
          <p:cNvPr id="7" name="Bouton d'action : Suivant 6">
            <a:hlinkClick r:id="" action="ppaction://hlinkshowjump?jump=nextslide" highlightClick="1"/>
            <a:hlinkHover r:id="" action="ppaction://noaction">
              <a:snd r:embed="rId60" name="voltage.wav"/>
            </a:hlinkHover>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Bouton d'action : Précédent 7">
            <a:hlinkClick r:id="" action="ppaction://hlinkshowjump?jump=previousslide" highlightClick="1"/>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Bouton d'action : Suivant 8">
            <a:hlinkClick r:id="" action="ppaction://hlinkshowjump?jump=nextslide" highlightClick="1"/>
            <a:hlinkHover r:id="" action="ppaction://noaction">
              <a:snd r:embed="rId60" name="voltage.wav"/>
            </a:hlinkHover>
          </p:cNvPr>
          <p:cNvSpPr/>
          <p:nvPr/>
        </p:nvSpPr>
        <p:spPr>
          <a:xfrm>
            <a:off x="8501090" y="6500834"/>
            <a:ext cx="214314" cy="214314"/>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Bouton d'action : Précédent 9">
            <a:hlinkClick r:id="" action="ppaction://hlinkshowjump?jump=previousslide" highlightClick="1"/>
          </p:cNvPr>
          <p:cNvSpPr/>
          <p:nvPr/>
        </p:nvSpPr>
        <p:spPr>
          <a:xfrm>
            <a:off x="7643834" y="6500834"/>
            <a:ext cx="214314" cy="214314"/>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584108649"/>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 id="2147483765" r:id="rId14"/>
    <p:sldLayoutId id="2147483766" r:id="rId15"/>
    <p:sldLayoutId id="2147483767" r:id="rId16"/>
    <p:sldLayoutId id="2147483768" r:id="rId17"/>
    <p:sldLayoutId id="2147483769" r:id="rId18"/>
    <p:sldLayoutId id="2147483770" r:id="rId19"/>
    <p:sldLayoutId id="2147483771" r:id="rId20"/>
    <p:sldLayoutId id="2147483772" r:id="rId21"/>
    <p:sldLayoutId id="2147483773" r:id="rId22"/>
    <p:sldLayoutId id="2147483774" r:id="rId23"/>
    <p:sldLayoutId id="2147483775" r:id="rId24"/>
    <p:sldLayoutId id="2147483776" r:id="rId25"/>
    <p:sldLayoutId id="2147483777" r:id="rId26"/>
    <p:sldLayoutId id="2147483778" r:id="rId27"/>
    <p:sldLayoutId id="2147483779" r:id="rId28"/>
    <p:sldLayoutId id="2147483780" r:id="rId29"/>
    <p:sldLayoutId id="2147483781" r:id="rId30"/>
    <p:sldLayoutId id="2147483782" r:id="rId31"/>
    <p:sldLayoutId id="2147483783" r:id="rId32"/>
    <p:sldLayoutId id="2147483784" r:id="rId33"/>
    <p:sldLayoutId id="2147483785" r:id="rId34"/>
    <p:sldLayoutId id="2147483786" r:id="rId35"/>
    <p:sldLayoutId id="2147483787" r:id="rId36"/>
    <p:sldLayoutId id="2147483788" r:id="rId37"/>
    <p:sldLayoutId id="2147483789" r:id="rId38"/>
    <p:sldLayoutId id="2147483790" r:id="rId39"/>
    <p:sldLayoutId id="2147483791" r:id="rId40"/>
    <p:sldLayoutId id="2147483792" r:id="rId41"/>
    <p:sldLayoutId id="2147483793" r:id="rId42"/>
    <p:sldLayoutId id="2147483794" r:id="rId43"/>
    <p:sldLayoutId id="2147483796" r:id="rId44"/>
    <p:sldLayoutId id="2147483797" r:id="rId45"/>
    <p:sldLayoutId id="2147483798" r:id="rId46"/>
    <p:sldLayoutId id="2147483799" r:id="rId47"/>
    <p:sldLayoutId id="2147483800" r:id="rId48"/>
    <p:sldLayoutId id="2147483801" r:id="rId49"/>
    <p:sldLayoutId id="2147483802" r:id="rId50"/>
    <p:sldLayoutId id="2147483803" r:id="rId51"/>
    <p:sldLayoutId id="2147483696" r:id="rId52"/>
    <p:sldLayoutId id="2147483695" r:id="rId53"/>
    <p:sldLayoutId id="2147483698" r:id="rId54"/>
    <p:sldLayoutId id="2147483699" r:id="rId55"/>
    <p:sldLayoutId id="2147483700" r:id="rId56"/>
    <p:sldLayoutId id="2147483703" r:id="rId57"/>
  </p:sldLayoutIdLst>
  <p:txStyles>
    <p:titleStyle>
      <a:lvl1pPr algn="ctr" defTabSz="914400" rtl="0" eaLnBrk="1" latinLnBrk="0" hangingPunct="1">
        <a:spcBef>
          <a:spcPct val="0"/>
        </a:spcBef>
        <a:buNone/>
        <a:defRPr sz="3200" kern="120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454025" indent="-228600" algn="l" defTabSz="914400" rtl="0" eaLnBrk="1" latinLnBrk="0" hangingPunct="1">
        <a:spcBef>
          <a:spcPct val="20000"/>
        </a:spcBef>
        <a:buFont typeface="Wingdings" pitchFamily="2" charset="2"/>
        <a:buChar char="2"/>
        <a:defRPr sz="2000" kern="1200">
          <a:solidFill>
            <a:schemeClr val="tx1"/>
          </a:solidFill>
          <a:latin typeface="+mn-lt"/>
          <a:ea typeface="+mn-ea"/>
          <a:cs typeface="+mn-cs"/>
        </a:defRPr>
      </a:lvl8pPr>
      <a:lvl9pPr marL="447675" indent="-228600" algn="l" defTabSz="914400" rtl="0" eaLnBrk="1" latinLnBrk="0" hangingPunct="1">
        <a:spcBef>
          <a:spcPct val="20000"/>
        </a:spcBef>
        <a:buSzPct val="189000"/>
        <a:buFont typeface="Wingdings" pitchFamily="2" charset="2"/>
        <a:buChar char="C"/>
        <a:defRPr sz="2000" kern="1200" baseline="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1.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5.xml"/></Relationships>
</file>

<file path=ppt/slides/_rels/slide10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5.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07.xml"/><Relationship Id="rId1" Type="http://schemas.openxmlformats.org/officeDocument/2006/relationships/slideLayout" Target="../slideLayouts/slideLayout8.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10.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108.xml"/><Relationship Id="rId1" Type="http://schemas.openxmlformats.org/officeDocument/2006/relationships/slideLayout" Target="../slideLayouts/slideLayout8.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8.xml"/></Relationships>
</file>

<file path=ppt/slides/_rels/slide112.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110.xml"/><Relationship Id="rId1" Type="http://schemas.openxmlformats.org/officeDocument/2006/relationships/slideLayout" Target="../slideLayouts/slideLayout8.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8.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8.xml"/></Relationships>
</file>

<file path=ppt/slides/_rels/slide11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113.xml"/><Relationship Id="rId1" Type="http://schemas.openxmlformats.org/officeDocument/2006/relationships/slideLayout" Target="../slideLayouts/slideLayout8.xml"/></Relationships>
</file>

<file path=ppt/slides/_rels/slide116.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notesSlide" Target="../notesSlides/notesSlide114.xml"/><Relationship Id="rId1" Type="http://schemas.openxmlformats.org/officeDocument/2006/relationships/slideLayout" Target="../slideLayouts/slideLayout8.xml"/></Relationships>
</file>

<file path=ppt/slides/_rels/slide117.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15.xml"/><Relationship Id="rId1" Type="http://schemas.openxmlformats.org/officeDocument/2006/relationships/slideLayout" Target="../slideLayouts/slideLayout8.xml"/></Relationships>
</file>

<file path=ppt/slides/_rels/slide118.xml.rels><?xml version="1.0" encoding="UTF-8" standalone="yes"?>
<Relationships xmlns="http://schemas.openxmlformats.org/package/2006/relationships"><Relationship Id="rId3" Type="http://schemas.openxmlformats.org/officeDocument/2006/relationships/hyperlink" Target="https://www.reddit.com/r/javascript/.json" TargetMode="External"/><Relationship Id="rId2" Type="http://schemas.openxmlformats.org/officeDocument/2006/relationships/notesSlide" Target="../notesSlides/notesSlide116.xml"/><Relationship Id="rId1" Type="http://schemas.openxmlformats.org/officeDocument/2006/relationships/slideLayout" Target="../slideLayouts/slideLayout12.xml"/></Relationships>
</file>

<file path=ppt/slides/_rels/slide119.xml.rels><?xml version="1.0" encoding="UTF-8" standalone="yes"?>
<Relationships xmlns="http://schemas.openxmlformats.org/package/2006/relationships"><Relationship Id="rId3" Type="http://schemas.openxmlformats.org/officeDocument/2006/relationships/hyperlink" Target="http://mon-json-server/images" TargetMode="External"/><Relationship Id="rId2" Type="http://schemas.openxmlformats.org/officeDocument/2006/relationships/notesSlide" Target="../notesSlides/notesSlide117.xml"/><Relationship Id="rId1" Type="http://schemas.openxmlformats.org/officeDocument/2006/relationships/slideLayout" Target="../slideLayouts/slideLayout8.xml"/><Relationship Id="rId4" Type="http://schemas.openxmlformats.org/officeDocument/2006/relationships/hyperlink" Target="http://mon-json-server/images/1" TargetMode="Externa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8.xml"/><Relationship Id="rId1" Type="http://schemas.openxmlformats.org/officeDocument/2006/relationships/vmlDrawing" Target="../drawings/vmlDrawing1.vml"/><Relationship Id="rId5" Type="http://schemas.openxmlformats.org/officeDocument/2006/relationships/image" Target="../media/image23.emf"/><Relationship Id="rId4" Type="http://schemas.openxmlformats.org/officeDocument/2006/relationships/oleObject" Target="../embeddings/oleObject1.bin"/></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1.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notesSlide" Target="../notesSlides/notesSlide118.xml"/><Relationship Id="rId1" Type="http://schemas.openxmlformats.org/officeDocument/2006/relationships/slideLayout" Target="../slideLayouts/slideLayout50.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8.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8.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8.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8.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8.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8.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9.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25.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3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26.xml"/><Relationship Id="rId1" Type="http://schemas.openxmlformats.org/officeDocument/2006/relationships/slideLayout" Target="../slideLayouts/slideLayout23.xml"/></Relationships>
</file>

<file path=ppt/slides/_rels/slide131.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27.xml"/><Relationship Id="rId1" Type="http://schemas.openxmlformats.org/officeDocument/2006/relationships/slideLayout" Target="../slideLayouts/slideLayout24.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5.xml"/></Relationships>
</file>

<file path=ppt/slides/_rels/slide133.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129.xml"/><Relationship Id="rId1" Type="http://schemas.openxmlformats.org/officeDocument/2006/relationships/slideLayout" Target="../slideLayouts/slideLayout43.xml"/></Relationships>
</file>

<file path=ppt/slides/_rels/slide13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0.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8.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8.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8.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8.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8.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8.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8.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5.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8.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8.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8.xml"/></Relationships>
</file>

<file path=ppt/slides/_rels/slide14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43.xml"/><Relationship Id="rId1" Type="http://schemas.openxmlformats.org/officeDocument/2006/relationships/slideLayout" Target="../slideLayouts/slideLayout8.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8.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www.orsys.fr/" TargetMode="External"/><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8.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8.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8.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8.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5.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8.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8.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5.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8.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8.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8.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8.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20.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8.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8.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8.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8.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8.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8.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8.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8.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5.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8.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8.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8.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8.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8.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8.xml"/></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8.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8.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8.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8.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8.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8.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8.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8.xml"/></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8.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8.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8.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8.xml"/></Relationships>
</file>

<file path=ppt/slides/_rels/slide194.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8.xml"/></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8.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8.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8.xml"/></Relationships>
</file>

<file path=ppt/slides/_rels/slide198.xml.rels><?xml version="1.0" encoding="UTF-8" standalone="yes"?>
<Relationships xmlns="http://schemas.openxmlformats.org/package/2006/relationships"><Relationship Id="rId2" Type="http://schemas.openxmlformats.org/officeDocument/2006/relationships/notesSlide" Target="../notesSlides/notesSlide194.xml"/><Relationship Id="rId1" Type="http://schemas.openxmlformats.org/officeDocument/2006/relationships/slideLayout" Target="../slideLayouts/slideLayout8.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3.xml"/></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8.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5.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98.xml"/><Relationship Id="rId1" Type="http://schemas.openxmlformats.org/officeDocument/2006/relationships/slideLayout" Target="../slideLayouts/slideLayout18.xml"/></Relationships>
</file>

<file path=ppt/slides/_rels/slide204.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199.xml"/><Relationship Id="rId1" Type="http://schemas.openxmlformats.org/officeDocument/2006/relationships/slideLayout" Target="../slideLayouts/slideLayout8.xml"/></Relationships>
</file>

<file path=ppt/slides/_rels/slide205.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5.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8.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8.xml"/></Relationships>
</file>

<file path=ppt/slides/_rels/slide208.xml.rels><?xml version="1.0" encoding="UTF-8" standalone="yes"?>
<Relationships xmlns="http://schemas.openxmlformats.org/package/2006/relationships"><Relationship Id="rId2" Type="http://schemas.openxmlformats.org/officeDocument/2006/relationships/notesSlide" Target="../notesSlides/notesSlide203.xml"/><Relationship Id="rId1" Type="http://schemas.openxmlformats.org/officeDocument/2006/relationships/slideLayout" Target="../slideLayouts/slideLayout8.xml"/></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204.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0.xml.rels><?xml version="1.0" encoding="UTF-8" standalone="yes"?>
<Relationships xmlns="http://schemas.openxmlformats.org/package/2006/relationships"><Relationship Id="rId2" Type="http://schemas.openxmlformats.org/officeDocument/2006/relationships/notesSlide" Target="../notesSlides/notesSlide205.xml"/><Relationship Id="rId1" Type="http://schemas.openxmlformats.org/officeDocument/2006/relationships/slideLayout" Target="../slideLayouts/slideLayout8.xml"/></Relationships>
</file>

<file path=ppt/slides/_rels/slide211.xml.rels><?xml version="1.0" encoding="UTF-8" standalone="yes"?>
<Relationships xmlns="http://schemas.openxmlformats.org/package/2006/relationships"><Relationship Id="rId2" Type="http://schemas.openxmlformats.org/officeDocument/2006/relationships/notesSlide" Target="../notesSlides/notesSlide206.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18.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 Id="rId9"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8.xml"/><Relationship Id="rId5" Type="http://schemas.openxmlformats.org/officeDocument/2006/relationships/image" Target="../media/image5.png"/><Relationship Id="rId4" Type="http://schemas.openxmlformats.org/officeDocument/2006/relationships/image" Target="../media/image21.jpeg"/></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9.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johnpapa/lite-server" TargetMode="External"/><Relationship Id="rId2" Type="http://schemas.openxmlformats.org/officeDocument/2006/relationships/notesSlide" Target="../notesSlides/notesSlide30.xml"/><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37.png"/><Relationship Id="rId4" Type="http://schemas.openxmlformats.org/officeDocument/2006/relationships/hyperlink" Target="https://github.com/typicode/json-server"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18.xml"/><Relationship Id="rId5" Type="http://schemas.openxmlformats.org/officeDocument/2006/relationships/image" Target="../media/image11.png"/><Relationship Id="rId4" Type="http://schemas.openxmlformats.org/officeDocument/2006/relationships/image" Target="../media/image9.png"/></Relationships>
</file>

<file path=ppt/slides/_rels/slide3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2.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40.png"/><Relationship Id="rId4" Type="http://schemas.openxmlformats.org/officeDocument/2006/relationships/image" Target="../media/image39.png"/></Relationships>
</file>

<file path=ppt/slides/_rels/slide34.xml.rels><?xml version="1.0" encoding="UTF-8" standalone="yes"?>
<Relationships xmlns="http://schemas.openxmlformats.org/package/2006/relationships"><Relationship Id="rId3" Type="http://schemas.openxmlformats.org/officeDocument/2006/relationships/hyperlink" Target="https://bitbucket.org/account/signup/" TargetMode="External"/><Relationship Id="rId2" Type="http://schemas.openxmlformats.org/officeDocument/2006/relationships/notesSlide" Target="../notesSlides/notesSlide33.xml"/><Relationship Id="rId1" Type="http://schemas.openxmlformats.org/officeDocument/2006/relationships/slideLayout" Target="../slideLayouts/slideLayout8.xml"/><Relationship Id="rId4" Type="http://schemas.openxmlformats.org/officeDocument/2006/relationships/hyperlink" Target="https://bitbucket.org/account/signin/"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5.xml"/><Relationship Id="rId4" Type="http://schemas.openxmlformats.org/officeDocument/2006/relationships/image" Target="../media/image41.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9.xml"/><Relationship Id="rId1" Type="http://schemas.openxmlformats.org/officeDocument/2006/relationships/slideLayout" Target="../slideLayouts/slideLayout4.xml"/><Relationship Id="rId4" Type="http://schemas.openxmlformats.org/officeDocument/2006/relationships/image" Target="../media/image42.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2.xml"/><Relationship Id="rId1" Type="http://schemas.openxmlformats.org/officeDocument/2006/relationships/slideLayout" Target="../slideLayouts/slideLayout18.xml"/><Relationship Id="rId4" Type="http://schemas.openxmlformats.org/officeDocument/2006/relationships/image" Target="../media/image44.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64.xml"/><Relationship Id="rId1" Type="http://schemas.openxmlformats.org/officeDocument/2006/relationships/slideLayout" Target="../slideLayouts/slideLayout8.xml"/><Relationship Id="rId4" Type="http://schemas.openxmlformats.org/officeDocument/2006/relationships/image" Target="../media/image46.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7.xml"/><Relationship Id="rId1" Type="http://schemas.openxmlformats.org/officeDocument/2006/relationships/slideLayout" Target="../slideLayouts/slideLayout8.xml"/><Relationship Id="rId5" Type="http://schemas.openxmlformats.org/officeDocument/2006/relationships/image" Target="../media/image49.png"/><Relationship Id="rId4" Type="http://schemas.openxmlformats.org/officeDocument/2006/relationships/image" Target="../media/image48.png"/></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1.xml"/></Relationships>
</file>

<file path=ppt/slides/_rels/slide7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9.xml"/><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8.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8.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8.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8.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8.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8.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8.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8.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8.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8.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6.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notesSlide" Target="../notesSlides/notesSlide94.xml"/><Relationship Id="rId1" Type="http://schemas.openxmlformats.org/officeDocument/2006/relationships/slideLayout" Target="../slideLayouts/slideLayout8.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 Id="rId9" Type="http://schemas.openxmlformats.org/officeDocument/2006/relationships/image" Target="../media/image57.png"/></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8.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8.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p:cNvSpPr>
            <a:spLocks noGrp="1"/>
          </p:cNvSpPr>
          <p:nvPr>
            <p:ph type="subTitle" idx="1"/>
          </p:nvPr>
        </p:nvSpPr>
        <p:spPr>
          <a:xfrm rot="20916814">
            <a:off x="2737941" y="910683"/>
            <a:ext cx="6422590" cy="642942"/>
          </a:xfrm>
        </p:spPr>
        <p:txBody>
          <a:bodyPr/>
          <a:lstStyle/>
          <a:p>
            <a:r>
              <a:rPr lang="fr-FR" dirty="0"/>
              <a:t>Le web avec un truc en plus en 2.0 </a:t>
            </a:r>
          </a:p>
        </p:txBody>
      </p:sp>
      <p:sp>
        <p:nvSpPr>
          <p:cNvPr id="2" name="Titre 1"/>
          <p:cNvSpPr>
            <a:spLocks noGrp="1"/>
          </p:cNvSpPr>
          <p:nvPr>
            <p:ph type="ctrTitle"/>
          </p:nvPr>
        </p:nvSpPr>
        <p:spPr/>
        <p:txBody>
          <a:bodyPr/>
          <a:lstStyle/>
          <a:p>
            <a:r>
              <a:rPr lang="fr-FR" dirty="0"/>
              <a:t>JavaScript, HTML dynamique</a:t>
            </a:r>
          </a:p>
        </p:txBody>
      </p:sp>
      <p:pic>
        <p:nvPicPr>
          <p:cNvPr id="145410" name="Picture 2" descr="Image associÃ©e"/>
          <p:cNvPicPr>
            <a:picLocks noChangeAspect="1" noChangeArrowheads="1"/>
          </p:cNvPicPr>
          <p:nvPr/>
        </p:nvPicPr>
        <p:blipFill>
          <a:blip r:embed="rId3"/>
          <a:srcRect/>
          <a:stretch>
            <a:fillRect/>
          </a:stretch>
        </p:blipFill>
        <p:spPr bwMode="auto">
          <a:xfrm>
            <a:off x="4499992" y="1894770"/>
            <a:ext cx="3986560" cy="2494449"/>
          </a:xfrm>
          <a:prstGeom prst="rect">
            <a:avLst/>
          </a:prstGeom>
          <a:noFill/>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ea typeface="MS Mincho" pitchFamily="49" charset="-128"/>
              </a:rPr>
              <a:t>TCP/IP, HTTP, FTP</a:t>
            </a:r>
            <a:endParaRPr lang="en-JM" dirty="0"/>
          </a:p>
        </p:txBody>
      </p:sp>
      <p:sp>
        <p:nvSpPr>
          <p:cNvPr id="23567" name="Slide Number Placeholder 23"/>
          <p:cNvSpPr>
            <a:spLocks noGrp="1"/>
          </p:cNvSpPr>
          <p:nvPr>
            <p:ph type="sldNum" sz="quarter" idx="11"/>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E5F50BED-D181-405E-83DF-3A873CBB8604}" type="slidenum">
              <a:rPr lang="en-JM" smtClean="0">
                <a:solidFill>
                  <a:schemeClr val="bg1"/>
                </a:solidFill>
              </a:rPr>
              <a:pPr fontAlgn="base">
                <a:spcBef>
                  <a:spcPct val="0"/>
                </a:spcBef>
                <a:spcAft>
                  <a:spcPct val="0"/>
                </a:spcAft>
                <a:defRPr/>
              </a:pPr>
              <a:t>10</a:t>
            </a:fld>
            <a:endParaRPr lang="en-JM">
              <a:solidFill>
                <a:schemeClr val="bg1"/>
              </a:solidFill>
            </a:endParaRPr>
          </a:p>
        </p:txBody>
      </p:sp>
      <p:sp>
        <p:nvSpPr>
          <p:cNvPr id="6" name="TextBox 5"/>
          <p:cNvSpPr txBox="1"/>
          <p:nvPr/>
        </p:nvSpPr>
        <p:spPr>
          <a:xfrm>
            <a:off x="457200" y="1728788"/>
            <a:ext cx="1981200" cy="338137"/>
          </a:xfrm>
          <a:prstGeom prst="rect">
            <a:avLst/>
          </a:prstGeom>
          <a:noFill/>
        </p:spPr>
        <p:txBody>
          <a:bodyPr>
            <a:spAutoFit/>
          </a:bodyPr>
          <a:lstStyle/>
          <a:p>
            <a:pPr fontAlgn="auto">
              <a:spcBef>
                <a:spcPts val="0"/>
              </a:spcBef>
              <a:spcAft>
                <a:spcPts val="0"/>
              </a:spcAft>
              <a:defRPr/>
            </a:pPr>
            <a:r>
              <a:rPr lang="en-JM" sz="1600" b="1" dirty="0">
                <a:solidFill>
                  <a:schemeClr val="tx1">
                    <a:lumMod val="75000"/>
                    <a:lumOff val="25000"/>
                  </a:schemeClr>
                </a:solidFill>
                <a:latin typeface="PT Sans Narrow" pitchFamily="34" charset="0"/>
                <a:cs typeface="+mn-cs"/>
              </a:rPr>
              <a:t>Transport / </a:t>
            </a:r>
            <a:r>
              <a:rPr lang="en-JM" sz="1600" b="1" dirty="0" err="1">
                <a:solidFill>
                  <a:schemeClr val="tx1">
                    <a:lumMod val="75000"/>
                    <a:lumOff val="25000"/>
                  </a:schemeClr>
                </a:solidFill>
                <a:latin typeface="PT Sans Narrow" pitchFamily="34" charset="0"/>
                <a:cs typeface="+mn-cs"/>
              </a:rPr>
              <a:t>Réseau</a:t>
            </a:r>
            <a:endParaRPr lang="en-JM" sz="1600" b="1" dirty="0">
              <a:solidFill>
                <a:schemeClr val="tx1">
                  <a:lumMod val="75000"/>
                  <a:lumOff val="25000"/>
                </a:schemeClr>
              </a:solidFill>
              <a:latin typeface="PT Sans Narrow" pitchFamily="34" charset="0"/>
              <a:cs typeface="+mn-cs"/>
            </a:endParaRPr>
          </a:p>
        </p:txBody>
      </p:sp>
      <p:grpSp>
        <p:nvGrpSpPr>
          <p:cNvPr id="3" name="Group 27"/>
          <p:cNvGrpSpPr>
            <a:grpSpLocks/>
          </p:cNvGrpSpPr>
          <p:nvPr/>
        </p:nvGrpSpPr>
        <p:grpSpPr bwMode="auto">
          <a:xfrm>
            <a:off x="533400" y="2033588"/>
            <a:ext cx="2393330" cy="685800"/>
            <a:chOff x="533400" y="1752599"/>
            <a:chExt cx="1764792" cy="685801"/>
          </a:xfrm>
        </p:grpSpPr>
        <p:sp>
          <p:nvSpPr>
            <p:cNvPr id="5" name="Rectangle 4"/>
            <p:cNvSpPr/>
            <p:nvPr/>
          </p:nvSpPr>
          <p:spPr>
            <a:xfrm>
              <a:off x="533400" y="1752599"/>
              <a:ext cx="1764792" cy="96837"/>
            </a:xfrm>
            <a:prstGeom prst="rect">
              <a:avLst/>
            </a:prstGeom>
            <a:ln/>
          </p:spPr>
          <p:style>
            <a:lnRef idx="0">
              <a:schemeClr val="accent2"/>
            </a:lnRef>
            <a:fillRef idx="3">
              <a:schemeClr val="accent2"/>
            </a:fillRef>
            <a:effectRef idx="3">
              <a:schemeClr val="accent2"/>
            </a:effectRef>
            <a:fontRef idx="minor">
              <a:schemeClr val="lt1"/>
            </a:fontRef>
          </p:style>
          <p:txBody>
            <a:bodyPr anchor="ctr"/>
            <a:lstStyle/>
            <a:p>
              <a:pPr algn="ctr" fontAlgn="auto">
                <a:spcBef>
                  <a:spcPts val="0"/>
                </a:spcBef>
                <a:spcAft>
                  <a:spcPts val="0"/>
                </a:spcAft>
                <a:defRPr/>
              </a:pPr>
              <a:endParaRPr lang="en-JM" sz="1600" b="1">
                <a:solidFill>
                  <a:srgbClr val="00B0F0"/>
                </a:solidFill>
                <a:latin typeface="PT Sans Narrow" pitchFamily="34" charset="0"/>
              </a:endParaRPr>
            </a:p>
          </p:txBody>
        </p:sp>
        <p:sp>
          <p:nvSpPr>
            <p:cNvPr id="7" name="Rectangle 6"/>
            <p:cNvSpPr/>
            <p:nvPr/>
          </p:nvSpPr>
          <p:spPr>
            <a:xfrm>
              <a:off x="533400" y="1828799"/>
              <a:ext cx="1752096" cy="609601"/>
            </a:xfrm>
            <a:prstGeom prst="rect">
              <a:avLst/>
            </a:prstGeom>
            <a:ln/>
          </p:spPr>
          <p:style>
            <a:lnRef idx="0">
              <a:schemeClr val="accent2"/>
            </a:lnRef>
            <a:fillRef idx="3">
              <a:schemeClr val="accent2"/>
            </a:fillRef>
            <a:effectRef idx="3">
              <a:schemeClr val="accent2"/>
            </a:effectRef>
            <a:fontRef idx="minor">
              <a:schemeClr val="lt1"/>
            </a:fontRef>
          </p:style>
          <p:txBody>
            <a:bodyPr anchor="ctr"/>
            <a:lstStyle/>
            <a:p>
              <a:pPr fontAlgn="auto">
                <a:spcBef>
                  <a:spcPts val="0"/>
                </a:spcBef>
                <a:spcAft>
                  <a:spcPts val="0"/>
                </a:spcAft>
                <a:defRPr/>
              </a:pPr>
              <a:r>
                <a:rPr lang="en-JM" sz="1600" b="1" dirty="0">
                  <a:solidFill>
                    <a:schemeClr val="bg1"/>
                  </a:solidFill>
                  <a:latin typeface="PT Sans Narrow" pitchFamily="34" charset="0"/>
                </a:rPr>
                <a:t>TCP/IP</a:t>
              </a:r>
            </a:p>
          </p:txBody>
        </p:sp>
      </p:grpSp>
      <p:sp>
        <p:nvSpPr>
          <p:cNvPr id="12" name="TextBox 11"/>
          <p:cNvSpPr txBox="1"/>
          <p:nvPr/>
        </p:nvSpPr>
        <p:spPr>
          <a:xfrm>
            <a:off x="3857620" y="1728788"/>
            <a:ext cx="1460500" cy="338137"/>
          </a:xfrm>
          <a:prstGeom prst="rect">
            <a:avLst/>
          </a:prstGeom>
          <a:noFill/>
        </p:spPr>
        <p:txBody>
          <a:bodyPr>
            <a:spAutoFit/>
          </a:bodyPr>
          <a:lstStyle/>
          <a:p>
            <a:pPr fontAlgn="auto">
              <a:spcBef>
                <a:spcPts val="0"/>
              </a:spcBef>
              <a:spcAft>
                <a:spcPts val="0"/>
              </a:spcAft>
              <a:defRPr/>
            </a:pPr>
            <a:r>
              <a:rPr lang="en-JM" sz="1600" b="1" dirty="0">
                <a:solidFill>
                  <a:schemeClr val="tx1">
                    <a:lumMod val="95000"/>
                    <a:lumOff val="5000"/>
                  </a:schemeClr>
                </a:solidFill>
                <a:latin typeface="PT Sans Narrow" pitchFamily="34" charset="0"/>
                <a:cs typeface="+mn-cs"/>
              </a:rPr>
              <a:t>Application</a:t>
            </a:r>
          </a:p>
        </p:txBody>
      </p:sp>
      <p:grpSp>
        <p:nvGrpSpPr>
          <p:cNvPr id="21" name="Group 29"/>
          <p:cNvGrpSpPr>
            <a:grpSpLocks/>
          </p:cNvGrpSpPr>
          <p:nvPr/>
        </p:nvGrpSpPr>
        <p:grpSpPr bwMode="auto">
          <a:xfrm>
            <a:off x="3379305" y="2033588"/>
            <a:ext cx="2410317" cy="685800"/>
            <a:chOff x="4800600" y="1752599"/>
            <a:chExt cx="1764792" cy="685801"/>
          </a:xfrm>
        </p:grpSpPr>
        <p:sp>
          <p:nvSpPr>
            <p:cNvPr id="11" name="Rectangle 10"/>
            <p:cNvSpPr/>
            <p:nvPr/>
          </p:nvSpPr>
          <p:spPr>
            <a:xfrm>
              <a:off x="4800600" y="1752599"/>
              <a:ext cx="1764792" cy="96837"/>
            </a:xfrm>
            <a:prstGeom prst="rect">
              <a:avLst/>
            </a:prstGeom>
            <a:ln/>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endParaRPr lang="en-JM" sz="1600" b="1">
                <a:solidFill>
                  <a:schemeClr val="bg1"/>
                </a:solidFill>
                <a:latin typeface="PT Sans Narrow" pitchFamily="34" charset="0"/>
              </a:endParaRPr>
            </a:p>
          </p:txBody>
        </p:sp>
        <p:sp>
          <p:nvSpPr>
            <p:cNvPr id="13" name="Rectangle 12"/>
            <p:cNvSpPr/>
            <p:nvPr/>
          </p:nvSpPr>
          <p:spPr>
            <a:xfrm>
              <a:off x="4800600" y="1828799"/>
              <a:ext cx="1752096" cy="609601"/>
            </a:xfrm>
            <a:prstGeom prst="rect">
              <a:avLst/>
            </a:prstGeom>
            <a:ln/>
          </p:spPr>
          <p:style>
            <a:lnRef idx="0">
              <a:schemeClr val="accent6"/>
            </a:lnRef>
            <a:fillRef idx="3">
              <a:schemeClr val="accent6"/>
            </a:fillRef>
            <a:effectRef idx="3">
              <a:schemeClr val="accent6"/>
            </a:effectRef>
            <a:fontRef idx="minor">
              <a:schemeClr val="lt1"/>
            </a:fontRef>
          </p:style>
          <p:txBody>
            <a:bodyPr anchor="ctr"/>
            <a:lstStyle/>
            <a:p>
              <a:pPr fontAlgn="auto">
                <a:spcBef>
                  <a:spcPts val="0"/>
                </a:spcBef>
                <a:spcAft>
                  <a:spcPts val="0"/>
                </a:spcAft>
                <a:defRPr/>
              </a:pPr>
              <a:r>
                <a:rPr lang="en-JM" sz="1600" b="1" dirty="0">
                  <a:solidFill>
                    <a:schemeClr val="bg1"/>
                  </a:solidFill>
                  <a:latin typeface="PT Sans Narrow" pitchFamily="34" charset="0"/>
                </a:rPr>
                <a:t>HTTP</a:t>
              </a:r>
            </a:p>
          </p:txBody>
        </p:sp>
      </p:grpSp>
      <p:sp>
        <p:nvSpPr>
          <p:cNvPr id="15" name="TextBox 14"/>
          <p:cNvSpPr txBox="1"/>
          <p:nvPr/>
        </p:nvSpPr>
        <p:spPr>
          <a:xfrm>
            <a:off x="6781800" y="1728788"/>
            <a:ext cx="1460500" cy="338137"/>
          </a:xfrm>
          <a:prstGeom prst="rect">
            <a:avLst/>
          </a:prstGeom>
          <a:noFill/>
        </p:spPr>
        <p:txBody>
          <a:bodyPr>
            <a:spAutoFit/>
          </a:bodyPr>
          <a:lstStyle/>
          <a:p>
            <a:pPr fontAlgn="auto">
              <a:spcBef>
                <a:spcPts val="0"/>
              </a:spcBef>
              <a:spcAft>
                <a:spcPts val="0"/>
              </a:spcAft>
              <a:defRPr/>
            </a:pPr>
            <a:r>
              <a:rPr lang="en-JM" sz="1600" b="1" dirty="0">
                <a:solidFill>
                  <a:schemeClr val="tx1">
                    <a:lumMod val="95000"/>
                    <a:lumOff val="5000"/>
                  </a:schemeClr>
                </a:solidFill>
                <a:latin typeface="PT Sans Narrow" pitchFamily="34" charset="0"/>
              </a:rPr>
              <a:t>Application</a:t>
            </a:r>
          </a:p>
        </p:txBody>
      </p:sp>
      <p:grpSp>
        <p:nvGrpSpPr>
          <p:cNvPr id="22" name="Group 30"/>
          <p:cNvGrpSpPr>
            <a:grpSpLocks/>
          </p:cNvGrpSpPr>
          <p:nvPr/>
        </p:nvGrpSpPr>
        <p:grpSpPr bwMode="auto">
          <a:xfrm>
            <a:off x="6212983" y="2033588"/>
            <a:ext cx="2410317" cy="685800"/>
            <a:chOff x="6858000" y="1752599"/>
            <a:chExt cx="1764792" cy="685801"/>
          </a:xfrm>
        </p:grpSpPr>
        <p:sp>
          <p:nvSpPr>
            <p:cNvPr id="14" name="Rectangle 13"/>
            <p:cNvSpPr/>
            <p:nvPr/>
          </p:nvSpPr>
          <p:spPr>
            <a:xfrm>
              <a:off x="6858000" y="1752599"/>
              <a:ext cx="1764792" cy="96837"/>
            </a:xfrm>
            <a:prstGeom prst="rect">
              <a:avLst/>
            </a:prstGeom>
            <a:ln/>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endParaRPr lang="en-JM" sz="1600" b="1">
                <a:solidFill>
                  <a:schemeClr val="bg1"/>
                </a:solidFill>
                <a:latin typeface="PT Sans Narrow" pitchFamily="34" charset="0"/>
              </a:endParaRPr>
            </a:p>
          </p:txBody>
        </p:sp>
        <p:sp>
          <p:nvSpPr>
            <p:cNvPr id="16" name="Rectangle 15"/>
            <p:cNvSpPr/>
            <p:nvPr/>
          </p:nvSpPr>
          <p:spPr>
            <a:xfrm>
              <a:off x="6858000" y="1828799"/>
              <a:ext cx="1752096" cy="609601"/>
            </a:xfrm>
            <a:prstGeom prst="rect">
              <a:avLst/>
            </a:prstGeom>
            <a:ln/>
          </p:spPr>
          <p:style>
            <a:lnRef idx="0">
              <a:schemeClr val="accent6"/>
            </a:lnRef>
            <a:fillRef idx="3">
              <a:schemeClr val="accent6"/>
            </a:fillRef>
            <a:effectRef idx="3">
              <a:schemeClr val="accent6"/>
            </a:effectRef>
            <a:fontRef idx="minor">
              <a:schemeClr val="lt1"/>
            </a:fontRef>
          </p:style>
          <p:txBody>
            <a:bodyPr anchor="ctr"/>
            <a:lstStyle/>
            <a:p>
              <a:pPr fontAlgn="auto">
                <a:spcBef>
                  <a:spcPts val="0"/>
                </a:spcBef>
                <a:spcAft>
                  <a:spcPts val="0"/>
                </a:spcAft>
                <a:defRPr/>
              </a:pPr>
              <a:r>
                <a:rPr lang="en-JM" sz="1600" b="1" dirty="0">
                  <a:solidFill>
                    <a:schemeClr val="bg1"/>
                  </a:solidFill>
                  <a:latin typeface="PT Sans Narrow" pitchFamily="34" charset="0"/>
                </a:rPr>
                <a:t>FTP</a:t>
              </a:r>
            </a:p>
          </p:txBody>
        </p:sp>
      </p:grpSp>
      <p:sp>
        <p:nvSpPr>
          <p:cNvPr id="18" name="TextBox 17"/>
          <p:cNvSpPr txBox="1"/>
          <p:nvPr/>
        </p:nvSpPr>
        <p:spPr>
          <a:xfrm>
            <a:off x="3224218" y="2871788"/>
            <a:ext cx="2705104" cy="2031325"/>
          </a:xfrm>
          <a:prstGeom prst="rect">
            <a:avLst/>
          </a:prstGeom>
          <a:noFill/>
        </p:spPr>
        <p:txBody>
          <a:bodyPr wrap="square">
            <a:spAutoFit/>
          </a:bodyPr>
          <a:lstStyle/>
          <a:p>
            <a:pPr fontAlgn="auto">
              <a:spcBef>
                <a:spcPts val="0"/>
              </a:spcBef>
              <a:spcAft>
                <a:spcPts val="0"/>
              </a:spcAft>
              <a:defRPr/>
            </a:pPr>
            <a:r>
              <a:rPr lang="fr-FR" sz="1400" b="1" dirty="0">
                <a:solidFill>
                  <a:schemeClr val="tx1">
                    <a:lumMod val="75000"/>
                    <a:lumOff val="25000"/>
                  </a:schemeClr>
                </a:solidFill>
                <a:latin typeface="+mn-lt"/>
                <a:cs typeface="+mn-cs"/>
              </a:rPr>
              <a:t>L'HyperText Transfer Protocol </a:t>
            </a:r>
            <a:r>
              <a:rPr lang="fr-FR" sz="1400" dirty="0">
                <a:solidFill>
                  <a:schemeClr val="tx1">
                    <a:lumMod val="75000"/>
                    <a:lumOff val="25000"/>
                  </a:schemeClr>
                </a:solidFill>
                <a:latin typeface="+mn-lt"/>
                <a:cs typeface="+mn-cs"/>
              </a:rPr>
              <a:t>est un protocole de communication client-serveur développé pour le World Wide Web. </a:t>
            </a:r>
          </a:p>
          <a:p>
            <a:pPr fontAlgn="auto">
              <a:spcBef>
                <a:spcPts val="0"/>
              </a:spcBef>
              <a:spcAft>
                <a:spcPts val="0"/>
              </a:spcAft>
              <a:defRPr/>
            </a:pPr>
            <a:endParaRPr lang="fr-FR" sz="1400" dirty="0">
              <a:solidFill>
                <a:schemeClr val="tx1">
                  <a:lumMod val="75000"/>
                  <a:lumOff val="25000"/>
                </a:schemeClr>
              </a:solidFill>
              <a:latin typeface="+mn-lt"/>
              <a:cs typeface="+mn-cs"/>
            </a:endParaRPr>
          </a:p>
          <a:p>
            <a:pPr fontAlgn="auto">
              <a:spcBef>
                <a:spcPts val="0"/>
              </a:spcBef>
              <a:spcAft>
                <a:spcPts val="0"/>
              </a:spcAft>
              <a:defRPr/>
            </a:pPr>
            <a:r>
              <a:rPr lang="fr-FR" sz="1400" dirty="0" err="1">
                <a:solidFill>
                  <a:schemeClr val="tx1">
                    <a:lumMod val="75000"/>
                    <a:lumOff val="25000"/>
                  </a:schemeClr>
                </a:solidFill>
                <a:latin typeface="+mn-lt"/>
                <a:cs typeface="+mn-cs"/>
              </a:rPr>
              <a:t>HTTP</a:t>
            </a:r>
            <a:r>
              <a:rPr lang="fr-FR" sz="1400" b="1" dirty="0" err="1">
                <a:solidFill>
                  <a:schemeClr val="tx1">
                    <a:lumMod val="75000"/>
                    <a:lumOff val="25000"/>
                  </a:schemeClr>
                </a:solidFill>
                <a:latin typeface="+mn-lt"/>
                <a:cs typeface="+mn-cs"/>
              </a:rPr>
              <a:t>S</a:t>
            </a:r>
            <a:r>
              <a:rPr lang="fr-FR" sz="1400" dirty="0">
                <a:solidFill>
                  <a:schemeClr val="tx1">
                    <a:lumMod val="75000"/>
                    <a:lumOff val="25000"/>
                  </a:schemeClr>
                </a:solidFill>
                <a:latin typeface="+mn-lt"/>
                <a:cs typeface="+mn-cs"/>
              </a:rPr>
              <a:t> (avec S pour </a:t>
            </a:r>
            <a:br>
              <a:rPr lang="fr-FR" sz="1400" dirty="0">
                <a:solidFill>
                  <a:schemeClr val="tx1">
                    <a:lumMod val="75000"/>
                    <a:lumOff val="25000"/>
                  </a:schemeClr>
                </a:solidFill>
                <a:latin typeface="+mn-lt"/>
                <a:cs typeface="+mn-cs"/>
              </a:rPr>
            </a:br>
            <a:r>
              <a:rPr lang="fr-FR" sz="1400" b="1" dirty="0">
                <a:solidFill>
                  <a:schemeClr val="tx1">
                    <a:lumMod val="75000"/>
                    <a:lumOff val="25000"/>
                  </a:schemeClr>
                </a:solidFill>
                <a:latin typeface="+mn-lt"/>
                <a:cs typeface="+mn-cs"/>
              </a:rPr>
              <a:t>« sécurisé »</a:t>
            </a:r>
            <a:r>
              <a:rPr lang="fr-FR" sz="1400" dirty="0">
                <a:solidFill>
                  <a:schemeClr val="tx1">
                    <a:lumMod val="75000"/>
                    <a:lumOff val="25000"/>
                  </a:schemeClr>
                </a:solidFill>
                <a:latin typeface="+mn-lt"/>
                <a:cs typeface="+mn-cs"/>
              </a:rPr>
              <a:t>) est la variante du HTTP sécurisée par l'usage des protocoles </a:t>
            </a:r>
            <a:r>
              <a:rPr lang="fr-FR" sz="1400" dirty="0" err="1">
                <a:solidFill>
                  <a:schemeClr val="tx1">
                    <a:lumMod val="75000"/>
                    <a:lumOff val="25000"/>
                  </a:schemeClr>
                </a:solidFill>
                <a:latin typeface="+mn-lt"/>
                <a:cs typeface="+mn-cs"/>
              </a:rPr>
              <a:t>SSL</a:t>
            </a:r>
            <a:r>
              <a:rPr lang="fr-FR" sz="1400" dirty="0">
                <a:solidFill>
                  <a:schemeClr val="tx1">
                    <a:lumMod val="75000"/>
                    <a:lumOff val="25000"/>
                  </a:schemeClr>
                </a:solidFill>
                <a:latin typeface="+mn-lt"/>
                <a:cs typeface="+mn-cs"/>
              </a:rPr>
              <a:t> ou </a:t>
            </a:r>
            <a:r>
              <a:rPr lang="fr-FR" sz="1400" dirty="0" err="1">
                <a:solidFill>
                  <a:schemeClr val="tx1">
                    <a:lumMod val="75000"/>
                    <a:lumOff val="25000"/>
                  </a:schemeClr>
                </a:solidFill>
                <a:latin typeface="+mn-lt"/>
                <a:cs typeface="+mn-cs"/>
              </a:rPr>
              <a:t>TLS</a:t>
            </a:r>
            <a:r>
              <a:rPr lang="fr-FR" sz="1400" dirty="0">
                <a:solidFill>
                  <a:schemeClr val="tx1">
                    <a:lumMod val="75000"/>
                    <a:lumOff val="25000"/>
                  </a:schemeClr>
                </a:solidFill>
                <a:latin typeface="+mn-lt"/>
                <a:cs typeface="+mn-cs"/>
              </a:rPr>
              <a:t>.</a:t>
            </a:r>
            <a:endParaRPr lang="en-JM" sz="1400" dirty="0">
              <a:solidFill>
                <a:schemeClr val="tx1">
                  <a:lumMod val="75000"/>
                  <a:lumOff val="25000"/>
                </a:schemeClr>
              </a:solidFill>
              <a:latin typeface="+mn-lt"/>
              <a:cs typeface="+mn-cs"/>
            </a:endParaRPr>
          </a:p>
        </p:txBody>
      </p:sp>
      <p:sp>
        <p:nvSpPr>
          <p:cNvPr id="19" name="TextBox 18"/>
          <p:cNvSpPr txBox="1"/>
          <p:nvPr/>
        </p:nvSpPr>
        <p:spPr>
          <a:xfrm>
            <a:off x="6057896" y="2871788"/>
            <a:ext cx="2705104" cy="2031325"/>
          </a:xfrm>
          <a:prstGeom prst="rect">
            <a:avLst/>
          </a:prstGeom>
          <a:noFill/>
        </p:spPr>
        <p:txBody>
          <a:bodyPr wrap="square">
            <a:spAutoFit/>
          </a:bodyPr>
          <a:lstStyle/>
          <a:p>
            <a:pPr fontAlgn="auto">
              <a:spcBef>
                <a:spcPts val="0"/>
              </a:spcBef>
              <a:spcAft>
                <a:spcPts val="0"/>
              </a:spcAft>
              <a:defRPr/>
            </a:pPr>
            <a:r>
              <a:rPr lang="fr-FR" sz="1400" b="1" dirty="0">
                <a:solidFill>
                  <a:schemeClr val="tx1">
                    <a:lumMod val="75000"/>
                    <a:lumOff val="25000"/>
                  </a:schemeClr>
                </a:solidFill>
                <a:latin typeface="+mn-lt"/>
                <a:cs typeface="+mn-cs"/>
              </a:rPr>
              <a:t>File Transfer Protocol </a:t>
            </a:r>
            <a:r>
              <a:rPr lang="fr-FR" sz="1400" dirty="0">
                <a:solidFill>
                  <a:schemeClr val="tx1">
                    <a:lumMod val="75000"/>
                    <a:lumOff val="25000"/>
                  </a:schemeClr>
                </a:solidFill>
                <a:latin typeface="+mn-lt"/>
                <a:cs typeface="+mn-cs"/>
              </a:rPr>
              <a:t>ou FTP, est un protocole de communication destiné à l'échange informatique de fichiers sur un réseau </a:t>
            </a:r>
            <a:r>
              <a:rPr lang="fr-FR" sz="1400" dirty="0" err="1">
                <a:solidFill>
                  <a:schemeClr val="tx1">
                    <a:lumMod val="75000"/>
                    <a:lumOff val="25000"/>
                  </a:schemeClr>
                </a:solidFill>
                <a:latin typeface="+mn-lt"/>
                <a:cs typeface="+mn-cs"/>
              </a:rPr>
              <a:t>TCP</a:t>
            </a:r>
            <a:r>
              <a:rPr lang="fr-FR" sz="1400" dirty="0">
                <a:solidFill>
                  <a:schemeClr val="tx1">
                    <a:lumMod val="75000"/>
                    <a:lumOff val="25000"/>
                  </a:schemeClr>
                </a:solidFill>
                <a:latin typeface="+mn-lt"/>
                <a:cs typeface="+mn-cs"/>
              </a:rPr>
              <a:t>/IP. </a:t>
            </a:r>
          </a:p>
          <a:p>
            <a:pPr fontAlgn="auto">
              <a:spcBef>
                <a:spcPts val="0"/>
              </a:spcBef>
              <a:spcAft>
                <a:spcPts val="0"/>
              </a:spcAft>
              <a:defRPr/>
            </a:pPr>
            <a:endParaRPr lang="fr-FR" sz="1400" dirty="0">
              <a:solidFill>
                <a:schemeClr val="tx1">
                  <a:lumMod val="75000"/>
                  <a:lumOff val="25000"/>
                </a:schemeClr>
              </a:solidFill>
              <a:latin typeface="+mn-lt"/>
              <a:cs typeface="+mn-cs"/>
            </a:endParaRPr>
          </a:p>
          <a:p>
            <a:pPr fontAlgn="auto">
              <a:spcBef>
                <a:spcPts val="0"/>
              </a:spcBef>
              <a:spcAft>
                <a:spcPts val="0"/>
              </a:spcAft>
              <a:defRPr/>
            </a:pPr>
            <a:r>
              <a:rPr lang="fr-FR" sz="1400" dirty="0">
                <a:solidFill>
                  <a:schemeClr val="tx1">
                    <a:lumMod val="75000"/>
                    <a:lumOff val="25000"/>
                  </a:schemeClr>
                </a:solidFill>
                <a:latin typeface="+mn-lt"/>
                <a:cs typeface="+mn-cs"/>
              </a:rPr>
              <a:t>Il permet, depuis un ordinateur, de copier, de supprimer ou de modifier des fichiers sur un </a:t>
            </a:r>
            <a:r>
              <a:rPr lang="fr-FR" sz="1400" dirty="0">
                <a:solidFill>
                  <a:schemeClr val="tx1">
                    <a:lumMod val="75000"/>
                    <a:lumOff val="25000"/>
                  </a:schemeClr>
                </a:solidFill>
              </a:rPr>
              <a:t>autre ordinateur du réseau,.</a:t>
            </a:r>
            <a:endParaRPr lang="en-JM" sz="1400" dirty="0">
              <a:solidFill>
                <a:schemeClr val="tx1">
                  <a:lumMod val="75000"/>
                  <a:lumOff val="25000"/>
                </a:schemeClr>
              </a:solidFill>
              <a:latin typeface="+mn-lt"/>
              <a:cs typeface="+mn-cs"/>
            </a:endParaRPr>
          </a:p>
        </p:txBody>
      </p:sp>
      <p:sp>
        <p:nvSpPr>
          <p:cNvPr id="20" name="TextBox 19"/>
          <p:cNvSpPr txBox="1"/>
          <p:nvPr/>
        </p:nvSpPr>
        <p:spPr>
          <a:xfrm>
            <a:off x="457200" y="2871788"/>
            <a:ext cx="2686040" cy="2031325"/>
          </a:xfrm>
          <a:prstGeom prst="rect">
            <a:avLst/>
          </a:prstGeom>
          <a:noFill/>
        </p:spPr>
        <p:txBody>
          <a:bodyPr wrap="square">
            <a:spAutoFit/>
          </a:bodyPr>
          <a:lstStyle/>
          <a:p>
            <a:pPr fontAlgn="auto">
              <a:spcBef>
                <a:spcPts val="0"/>
              </a:spcBef>
              <a:spcAft>
                <a:spcPts val="0"/>
              </a:spcAft>
              <a:defRPr/>
            </a:pPr>
            <a:r>
              <a:rPr lang="fr-FR" sz="1400" dirty="0" err="1">
                <a:solidFill>
                  <a:schemeClr val="tx1">
                    <a:lumMod val="75000"/>
                    <a:lumOff val="25000"/>
                  </a:schemeClr>
                </a:solidFill>
                <a:latin typeface="+mn-lt"/>
                <a:cs typeface="+mn-cs"/>
              </a:rPr>
              <a:t>TCP</a:t>
            </a:r>
            <a:r>
              <a:rPr lang="fr-FR" sz="1400" dirty="0">
                <a:solidFill>
                  <a:schemeClr val="tx1">
                    <a:lumMod val="75000"/>
                    <a:lumOff val="25000"/>
                  </a:schemeClr>
                </a:solidFill>
                <a:latin typeface="+mn-lt"/>
                <a:cs typeface="+mn-cs"/>
              </a:rPr>
              <a:t> (</a:t>
            </a:r>
            <a:r>
              <a:rPr lang="fr-FR" sz="1400" b="1" dirty="0">
                <a:solidFill>
                  <a:schemeClr val="tx1">
                    <a:lumMod val="75000"/>
                    <a:lumOff val="25000"/>
                  </a:schemeClr>
                </a:solidFill>
                <a:latin typeface="+mn-lt"/>
                <a:cs typeface="+mn-cs"/>
              </a:rPr>
              <a:t>Transmission Control Protocol</a:t>
            </a:r>
            <a:r>
              <a:rPr lang="fr-FR" sz="1400" dirty="0">
                <a:solidFill>
                  <a:schemeClr val="tx1">
                    <a:lumMod val="75000"/>
                    <a:lumOff val="25000"/>
                  </a:schemeClr>
                </a:solidFill>
                <a:latin typeface="+mn-lt"/>
                <a:cs typeface="+mn-cs"/>
              </a:rPr>
              <a:t>) , gère le découpage  des flux de données transmis sur une connexion réseau.</a:t>
            </a:r>
          </a:p>
          <a:p>
            <a:pPr fontAlgn="auto">
              <a:spcBef>
                <a:spcPts val="0"/>
              </a:spcBef>
              <a:spcAft>
                <a:spcPts val="0"/>
              </a:spcAft>
              <a:defRPr/>
            </a:pPr>
            <a:endParaRPr lang="fr-FR" sz="1400" dirty="0">
              <a:solidFill>
                <a:schemeClr val="tx1">
                  <a:lumMod val="75000"/>
                  <a:lumOff val="25000"/>
                </a:schemeClr>
              </a:solidFill>
              <a:latin typeface="+mn-lt"/>
              <a:cs typeface="+mn-cs"/>
            </a:endParaRPr>
          </a:p>
          <a:p>
            <a:pPr fontAlgn="auto">
              <a:spcBef>
                <a:spcPts val="0"/>
              </a:spcBef>
              <a:spcAft>
                <a:spcPts val="0"/>
              </a:spcAft>
              <a:defRPr/>
            </a:pPr>
            <a:r>
              <a:rPr lang="fr-FR" sz="1400" dirty="0">
                <a:solidFill>
                  <a:schemeClr val="tx1">
                    <a:lumMod val="75000"/>
                    <a:lumOff val="25000"/>
                  </a:schemeClr>
                </a:solidFill>
                <a:latin typeface="+mn-lt"/>
                <a:cs typeface="+mn-cs"/>
              </a:rPr>
              <a:t>IP (</a:t>
            </a:r>
            <a:r>
              <a:rPr lang="fr-FR" sz="1400" b="1" dirty="0">
                <a:solidFill>
                  <a:schemeClr val="tx1">
                    <a:lumMod val="75000"/>
                    <a:lumOff val="25000"/>
                  </a:schemeClr>
                </a:solidFill>
                <a:latin typeface="+mn-lt"/>
                <a:cs typeface="+mn-cs"/>
              </a:rPr>
              <a:t>Internet Protocol</a:t>
            </a:r>
            <a:r>
              <a:rPr lang="fr-FR" sz="1400" dirty="0">
                <a:solidFill>
                  <a:schemeClr val="tx1">
                    <a:lumMod val="75000"/>
                    <a:lumOff val="25000"/>
                  </a:schemeClr>
                </a:solidFill>
                <a:latin typeface="+mn-lt"/>
                <a:cs typeface="+mn-cs"/>
              </a:rPr>
              <a:t>), permet un service d'adressage unique pour l'ensemble des terminaux connectés</a:t>
            </a:r>
            <a:endParaRPr lang="en-JM" sz="1400" dirty="0">
              <a:solidFill>
                <a:schemeClr val="tx1">
                  <a:lumMod val="75000"/>
                  <a:lumOff val="25000"/>
                </a:schemeClr>
              </a:solidFill>
              <a:latin typeface="+mn-lt"/>
              <a:cs typeface="+mn-cs"/>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Notions d'objet</a:t>
            </a:r>
          </a:p>
        </p:txBody>
      </p:sp>
      <p:sp>
        <p:nvSpPr>
          <p:cNvPr id="3" name="Content Placeholder 2"/>
          <p:cNvSpPr>
            <a:spLocks noGrp="1"/>
          </p:cNvSpPr>
          <p:nvPr>
            <p:ph idx="1"/>
          </p:nvPr>
        </p:nvSpPr>
        <p:spPr>
          <a:xfrm>
            <a:off x="457200" y="1493838"/>
            <a:ext cx="8229600" cy="4525962"/>
          </a:xfrm>
        </p:spPr>
        <p:txBody>
          <a:bodyPr rtlCol="0">
            <a:noAutofit/>
          </a:bodyPr>
          <a:lstStyle/>
          <a:p>
            <a:pPr marL="0" indent="0" eaLnBrk="1" hangingPunct="1">
              <a:buFont typeface="Arial" charset="0"/>
              <a:buNone/>
              <a:defRPr/>
            </a:pPr>
            <a:r>
              <a:rPr lang="fr-FR" sz="2000" b="1" dirty="0"/>
              <a:t>Des objets ou des classes ?</a:t>
            </a:r>
          </a:p>
          <a:p>
            <a:pPr eaLnBrk="1" hangingPunct="1">
              <a:buFont typeface="Wingdings" pitchFamily="2" charset="2"/>
              <a:buNone/>
              <a:defRPr/>
            </a:pPr>
            <a:endParaRPr lang="fr-FR" sz="2000" dirty="0">
              <a:ea typeface="MS Mincho" pitchFamily="49" charset="-128"/>
            </a:endParaRPr>
          </a:p>
          <a:p>
            <a:pPr lvl="1" eaLnBrk="1" hangingPunct="1">
              <a:defRPr/>
            </a:pPr>
            <a:r>
              <a:rPr lang="fr-FR" sz="1800" dirty="0">
                <a:ea typeface="MS Mincho" pitchFamily="49" charset="-128"/>
              </a:rPr>
              <a:t>Si on peut étendre les types existants à l’aide de la méthode prototype, les langages de prototype ne permettent pas de créer des classes.</a:t>
            </a:r>
          </a:p>
          <a:p>
            <a:pPr lvl="1" eaLnBrk="1" hangingPunct="1">
              <a:defRPr/>
            </a:pPr>
            <a:endParaRPr lang="fr-FR" sz="1800" dirty="0">
              <a:ea typeface="MS Mincho" pitchFamily="49" charset="-128"/>
            </a:endParaRPr>
          </a:p>
          <a:p>
            <a:pPr lvl="1" eaLnBrk="1" hangingPunct="1">
              <a:defRPr/>
            </a:pPr>
            <a:r>
              <a:rPr lang="fr-FR" sz="1800" dirty="0">
                <a:ea typeface="MS Mincho" pitchFamily="49" charset="-128"/>
              </a:rPr>
              <a:t>On peut néanmoins simuler les classes et espaces de noms en utilisant des conteneurs comme suit : </a:t>
            </a:r>
            <a:r>
              <a:rPr lang="fr-FR" sz="1800" dirty="0">
                <a:solidFill>
                  <a:srgbClr val="009AD0"/>
                </a:solidFill>
                <a:ea typeface="MS Mincho" pitchFamily="49" charset="-128"/>
              </a:rPr>
              <a:t>var Ajax = {}… </a:t>
            </a:r>
            <a:r>
              <a:rPr lang="fr-FR" sz="1800" dirty="0" err="1">
                <a:solidFill>
                  <a:srgbClr val="009AD0"/>
                </a:solidFill>
                <a:ea typeface="MS Mincho" pitchFamily="49" charset="-128"/>
              </a:rPr>
              <a:t>Ajax.Updater</a:t>
            </a:r>
            <a:r>
              <a:rPr lang="fr-FR" sz="1800" dirty="0">
                <a:solidFill>
                  <a:srgbClr val="009AD0"/>
                </a:solidFill>
                <a:ea typeface="MS Mincho" pitchFamily="49" charset="-128"/>
              </a:rPr>
              <a:t> = { … code … }</a:t>
            </a:r>
          </a:p>
          <a:p>
            <a:pPr lvl="1" eaLnBrk="1" hangingPunct="1">
              <a:defRPr/>
            </a:pPr>
            <a:endParaRPr lang="fr-FR" sz="1800" dirty="0">
              <a:ea typeface="MS Mincho" pitchFamily="49" charset="-128"/>
            </a:endParaRPr>
          </a:p>
          <a:p>
            <a:pPr lvl="1" eaLnBrk="1" hangingPunct="1">
              <a:defRPr/>
            </a:pPr>
            <a:r>
              <a:rPr lang="fr-FR" sz="1800" dirty="0">
                <a:ea typeface="MS Mincho" pitchFamily="49" charset="-128"/>
              </a:rPr>
              <a:t>Et simuler des classes en combinant conteneurs, la portée des variables et méthodes, l’usage de la méthode prototype…</a:t>
            </a:r>
          </a:p>
          <a:p>
            <a:pPr lvl="1" eaLnBrk="1" hangingPunct="1">
              <a:defRPr/>
            </a:pPr>
            <a:endParaRPr lang="fr-FR" sz="1800" dirty="0">
              <a:ea typeface="MS Mincho" pitchFamily="49" charset="-128"/>
            </a:endParaRPr>
          </a:p>
          <a:p>
            <a:pPr lvl="1" eaLnBrk="1" hangingPunct="1">
              <a:defRPr/>
            </a:pPr>
            <a:r>
              <a:rPr lang="fr-FR" sz="1800" u="sng" dirty="0">
                <a:ea typeface="MS Mincho" pitchFamily="49" charset="-128"/>
              </a:rPr>
              <a:t>NB:</a:t>
            </a:r>
            <a:r>
              <a:rPr lang="fr-FR" sz="1800" dirty="0">
                <a:ea typeface="MS Mincho" pitchFamily="49" charset="-128"/>
              </a:rPr>
              <a:t> utilisez des fonctions anonymes pas new </a:t>
            </a:r>
            <a:r>
              <a:rPr lang="fr-FR" sz="1800" dirty="0" err="1">
                <a:ea typeface="MS Mincho" pitchFamily="49" charset="-128"/>
              </a:rPr>
              <a:t>Function</a:t>
            </a:r>
            <a:r>
              <a:rPr lang="fr-FR" sz="1800" dirty="0">
                <a:ea typeface="MS Mincho" pitchFamily="49" charset="-128"/>
              </a:rPr>
              <a:t> sinon il risque d’y avoir des problèmes de </a:t>
            </a:r>
            <a:r>
              <a:rPr lang="fr-FR" sz="1800" dirty="0" err="1">
                <a:ea typeface="MS Mincho" pitchFamily="49" charset="-128"/>
              </a:rPr>
              <a:t>linkeur</a:t>
            </a:r>
            <a:r>
              <a:rPr lang="fr-FR" sz="1800" dirty="0">
                <a:ea typeface="MS Mincho" pitchFamily="49" charset="-128"/>
              </a:rPr>
              <a:t>.</a:t>
            </a:r>
          </a:p>
        </p:txBody>
      </p:sp>
      <p:sp>
        <p:nvSpPr>
          <p:cNvPr id="7" name="Footer Placeholder 12"/>
          <p:cNvSpPr>
            <a:spLocks noGrp="1"/>
          </p:cNvSpPr>
          <p:nvPr>
            <p:ph type="ftr" sz="quarter" idx="11"/>
          </p:nvPr>
        </p:nvSpPr>
        <p:spPr>
          <a:xfrm>
            <a:off x="457200" y="6400800"/>
            <a:ext cx="5638800" cy="365125"/>
          </a:xfrm>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C812CAB8-DEAF-4387-BC5F-DA73962CF84D}" type="slidenum">
              <a:rPr lang="en-JM" smtClean="0">
                <a:solidFill>
                  <a:schemeClr val="bg1"/>
                </a:solidFill>
              </a:rPr>
              <a:pPr fontAlgn="base">
                <a:spcBef>
                  <a:spcPct val="0"/>
                </a:spcBef>
                <a:spcAft>
                  <a:spcPct val="0"/>
                </a:spcAft>
                <a:defRPr/>
              </a:pPr>
              <a:t>100</a:t>
            </a:fld>
            <a:endParaRPr lang="en-JM">
              <a:solidFill>
                <a:schemeClr val="bg1"/>
              </a:solidFill>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Notions d'objet</a:t>
            </a:r>
          </a:p>
        </p:txBody>
      </p:sp>
      <p:sp>
        <p:nvSpPr>
          <p:cNvPr id="67587" name="Content Placeholder 2"/>
          <p:cNvSpPr>
            <a:spLocks noGrp="1"/>
          </p:cNvSpPr>
          <p:nvPr>
            <p:ph idx="1"/>
          </p:nvPr>
        </p:nvSpPr>
        <p:spPr>
          <a:xfrm>
            <a:off x="457200" y="1493838"/>
            <a:ext cx="8229600" cy="4525962"/>
          </a:xfrm>
        </p:spPr>
        <p:txBody>
          <a:bodyPr>
            <a:normAutofit fontScale="62500" lnSpcReduction="20000"/>
          </a:bodyPr>
          <a:lstStyle/>
          <a:p>
            <a:pPr marL="0" indent="0" eaLnBrk="1" hangingPunct="1">
              <a:buFont typeface="Arial" charset="0"/>
              <a:buNone/>
              <a:defRPr/>
            </a:pPr>
            <a:r>
              <a:rPr lang="fr-FR" b="1" dirty="0"/>
              <a:t>Implémentation de classes</a:t>
            </a:r>
          </a:p>
          <a:p>
            <a:pPr lvl="1" eaLnBrk="1" hangingPunct="1">
              <a:defRPr/>
            </a:pPr>
            <a:r>
              <a:rPr lang="fr-FR" dirty="0">
                <a:ea typeface="MS Mincho" pitchFamily="49" charset="-128"/>
              </a:rPr>
              <a:t>les propriétés privées sont déclarées dans l’objet avec 'var‘ on ne peut y accéder que par des méthodes privées ou privilégiées.</a:t>
            </a:r>
          </a:p>
          <a:p>
            <a:pPr lvl="1" eaLnBrk="1" hangingPunct="1">
              <a:defRPr/>
            </a:pPr>
            <a:r>
              <a:rPr lang="fr-FR" dirty="0">
                <a:ea typeface="MS Mincho" pitchFamily="49" charset="-128"/>
              </a:rPr>
              <a:t>les méthodes privées déclarées </a:t>
            </a:r>
            <a:r>
              <a:rPr lang="fr-FR" dirty="0" err="1">
                <a:ea typeface="MS Mincho" pitchFamily="49" charset="-128"/>
              </a:rPr>
              <a:t>inline</a:t>
            </a:r>
            <a:r>
              <a:rPr lang="fr-FR" dirty="0">
                <a:ea typeface="MS Mincho" pitchFamily="49" charset="-128"/>
              </a:rPr>
              <a:t> dans le constructeur ou par : « </a:t>
            </a:r>
            <a:r>
              <a:rPr lang="fr-FR" dirty="0">
                <a:solidFill>
                  <a:srgbClr val="009AD0"/>
                </a:solidFill>
                <a:ea typeface="MS Mincho" pitchFamily="49" charset="-128"/>
              </a:rPr>
              <a:t>var </a:t>
            </a:r>
            <a:r>
              <a:rPr lang="fr-FR" dirty="0" err="1">
                <a:solidFill>
                  <a:srgbClr val="009AD0"/>
                </a:solidFill>
                <a:ea typeface="MS Mincho" pitchFamily="49" charset="-128"/>
              </a:rPr>
              <a:t>functionName</a:t>
            </a:r>
            <a:r>
              <a:rPr lang="fr-FR" dirty="0">
                <a:solidFill>
                  <a:srgbClr val="009AD0"/>
                </a:solidFill>
                <a:ea typeface="MS Mincho" pitchFamily="49" charset="-128"/>
              </a:rPr>
              <a:t> = </a:t>
            </a:r>
            <a:r>
              <a:rPr lang="fr-FR" dirty="0" err="1">
                <a:solidFill>
                  <a:srgbClr val="009AD0"/>
                </a:solidFill>
                <a:ea typeface="MS Mincho" pitchFamily="49" charset="-128"/>
              </a:rPr>
              <a:t>function</a:t>
            </a:r>
            <a:r>
              <a:rPr lang="fr-FR" dirty="0">
                <a:solidFill>
                  <a:srgbClr val="009AD0"/>
                </a:solidFill>
                <a:ea typeface="MS Mincho" pitchFamily="49" charset="-128"/>
              </a:rPr>
              <a:t>(){...} </a:t>
            </a:r>
            <a:r>
              <a:rPr lang="fr-FR" dirty="0">
                <a:ea typeface="MS Mincho" pitchFamily="49" charset="-128"/>
              </a:rPr>
              <a:t>» (même portée que précédent).</a:t>
            </a:r>
          </a:p>
          <a:p>
            <a:pPr lvl="1" eaLnBrk="1" hangingPunct="1">
              <a:defRPr/>
            </a:pPr>
            <a:r>
              <a:rPr lang="fr-FR" dirty="0">
                <a:ea typeface="MS Mincho" pitchFamily="49" charset="-128"/>
              </a:rPr>
              <a:t>les méthodes privilégiées déclarées par : « </a:t>
            </a:r>
            <a:r>
              <a:rPr lang="fr-FR" dirty="0" err="1">
                <a:solidFill>
                  <a:srgbClr val="009AD0"/>
                </a:solidFill>
                <a:ea typeface="MS Mincho" pitchFamily="49" charset="-128"/>
              </a:rPr>
              <a:t>this.methodName</a:t>
            </a:r>
            <a:r>
              <a:rPr lang="fr-FR" dirty="0">
                <a:solidFill>
                  <a:srgbClr val="009AD0"/>
                </a:solidFill>
                <a:ea typeface="MS Mincho" pitchFamily="49" charset="-128"/>
              </a:rPr>
              <a:t>=</a:t>
            </a:r>
            <a:r>
              <a:rPr lang="fr-FR" dirty="0" err="1">
                <a:solidFill>
                  <a:srgbClr val="009AD0"/>
                </a:solidFill>
                <a:ea typeface="MS Mincho" pitchFamily="49" charset="-128"/>
              </a:rPr>
              <a:t>function</a:t>
            </a:r>
            <a:r>
              <a:rPr lang="fr-FR" dirty="0">
                <a:solidFill>
                  <a:srgbClr val="009AD0"/>
                </a:solidFill>
                <a:ea typeface="MS Mincho" pitchFamily="49" charset="-128"/>
              </a:rPr>
              <a:t>(){...}</a:t>
            </a:r>
            <a:r>
              <a:rPr lang="fr-FR" dirty="0">
                <a:ea typeface="MS Mincho" pitchFamily="49" charset="-128"/>
              </a:rPr>
              <a:t> » et invoquées depuis l’extérieur de l’objet.</a:t>
            </a:r>
          </a:p>
          <a:p>
            <a:pPr lvl="1" eaLnBrk="1" hangingPunct="1">
              <a:defRPr/>
            </a:pPr>
            <a:r>
              <a:rPr lang="fr-FR" dirty="0">
                <a:ea typeface="MS Mincho" pitchFamily="49" charset="-128"/>
              </a:rPr>
              <a:t>les propriétés publiques déclarées par « </a:t>
            </a:r>
            <a:r>
              <a:rPr lang="fr-FR" dirty="0" err="1">
                <a:solidFill>
                  <a:srgbClr val="009AD0"/>
                </a:solidFill>
                <a:ea typeface="MS Mincho" pitchFamily="49" charset="-128"/>
              </a:rPr>
              <a:t>this.variableName</a:t>
            </a:r>
            <a:r>
              <a:rPr lang="fr-FR" dirty="0">
                <a:solidFill>
                  <a:srgbClr val="009AD0"/>
                </a:solidFill>
                <a:ea typeface="MS Mincho" pitchFamily="49" charset="-128"/>
              </a:rPr>
              <a:t> </a:t>
            </a:r>
            <a:r>
              <a:rPr lang="fr-FR" dirty="0">
                <a:ea typeface="MS Mincho" pitchFamily="49" charset="-128"/>
              </a:rPr>
              <a:t>» et lues et modifiées depuis l’extérieur de l’objet. </a:t>
            </a:r>
          </a:p>
          <a:p>
            <a:pPr lvl="1" eaLnBrk="1" hangingPunct="1">
              <a:defRPr/>
            </a:pPr>
            <a:r>
              <a:rPr lang="fr-FR" dirty="0">
                <a:ea typeface="MS Mincho" pitchFamily="49" charset="-128"/>
              </a:rPr>
              <a:t>les méthodes publiques sont définies par « </a:t>
            </a:r>
            <a:r>
              <a:rPr lang="fr-FR" dirty="0" err="1">
                <a:solidFill>
                  <a:srgbClr val="009AD0"/>
                </a:solidFill>
                <a:ea typeface="MS Mincho" pitchFamily="49" charset="-128"/>
              </a:rPr>
              <a:t>Classname.prototype.methodName</a:t>
            </a:r>
            <a:r>
              <a:rPr lang="fr-FR" dirty="0">
                <a:solidFill>
                  <a:srgbClr val="009AD0"/>
                </a:solidFill>
                <a:ea typeface="MS Mincho" pitchFamily="49" charset="-128"/>
              </a:rPr>
              <a:t> = </a:t>
            </a:r>
            <a:r>
              <a:rPr lang="fr-FR" dirty="0" err="1">
                <a:solidFill>
                  <a:srgbClr val="009AD0"/>
                </a:solidFill>
                <a:ea typeface="MS Mincho" pitchFamily="49" charset="-128"/>
              </a:rPr>
              <a:t>function</a:t>
            </a:r>
            <a:r>
              <a:rPr lang="fr-FR" dirty="0">
                <a:solidFill>
                  <a:srgbClr val="009AD0"/>
                </a:solidFill>
                <a:ea typeface="MS Mincho" pitchFamily="49" charset="-128"/>
              </a:rPr>
              <a:t>(){...}</a:t>
            </a:r>
            <a:r>
              <a:rPr lang="fr-FR" dirty="0">
                <a:ea typeface="MS Mincho" pitchFamily="49" charset="-128"/>
              </a:rPr>
              <a:t> » et appelées depuis l’extérieur de l’objet.</a:t>
            </a:r>
          </a:p>
          <a:p>
            <a:pPr lvl="1" eaLnBrk="1" hangingPunct="1">
              <a:defRPr/>
            </a:pPr>
            <a:r>
              <a:rPr lang="fr-FR" dirty="0">
                <a:ea typeface="MS Mincho" pitchFamily="49" charset="-128"/>
              </a:rPr>
              <a:t>les propriétés de prototype par : « </a:t>
            </a:r>
            <a:r>
              <a:rPr lang="fr-FR" dirty="0" err="1">
                <a:solidFill>
                  <a:srgbClr val="009AD0"/>
                </a:solidFill>
                <a:ea typeface="MS Mincho" pitchFamily="49" charset="-128"/>
              </a:rPr>
              <a:t>Classname.prototype.propName</a:t>
            </a:r>
            <a:r>
              <a:rPr lang="fr-FR" dirty="0">
                <a:solidFill>
                  <a:srgbClr val="009AD0"/>
                </a:solidFill>
                <a:ea typeface="MS Mincho" pitchFamily="49" charset="-128"/>
              </a:rPr>
              <a:t> = value</a:t>
            </a:r>
            <a:r>
              <a:rPr lang="fr-FR" dirty="0">
                <a:ea typeface="MS Mincho" pitchFamily="49" charset="-128"/>
              </a:rPr>
              <a:t> »</a:t>
            </a:r>
          </a:p>
          <a:p>
            <a:pPr lvl="1" eaLnBrk="1" hangingPunct="1">
              <a:defRPr/>
            </a:pPr>
            <a:r>
              <a:rPr lang="fr-FR" dirty="0">
                <a:ea typeface="MS Mincho" pitchFamily="49" charset="-128"/>
              </a:rPr>
              <a:t>les propriétés statiques définies et utilisées par « </a:t>
            </a:r>
            <a:r>
              <a:rPr lang="fr-FR" dirty="0" err="1">
                <a:solidFill>
                  <a:srgbClr val="009AD0"/>
                </a:solidFill>
                <a:ea typeface="MS Mincho" pitchFamily="49" charset="-128"/>
              </a:rPr>
              <a:t>Classname.propName</a:t>
            </a:r>
            <a:r>
              <a:rPr lang="fr-FR" dirty="0">
                <a:ea typeface="MS Mincho" pitchFamily="49" charset="-128"/>
              </a:rPr>
              <a:t> »</a:t>
            </a:r>
          </a:p>
          <a:p>
            <a:pPr lvl="1" eaLnBrk="1" hangingPunct="1">
              <a:defRPr/>
            </a:pPr>
            <a:r>
              <a:rPr lang="fr-FR" b="1" dirty="0">
                <a:ea typeface="MS Mincho" pitchFamily="49" charset="-128"/>
              </a:rPr>
              <a:t>JavaScript ne supporte pas les variables et méthodes protégées !</a:t>
            </a:r>
          </a:p>
        </p:txBody>
      </p:sp>
      <p:sp>
        <p:nvSpPr>
          <p:cNvPr id="7" name="Footer Placeholder 12"/>
          <p:cNvSpPr>
            <a:spLocks noGrp="1"/>
          </p:cNvSpPr>
          <p:nvPr>
            <p:ph type="ftr" sz="quarter" idx="11"/>
          </p:nvPr>
        </p:nvSpPr>
        <p:spPr>
          <a:xfrm>
            <a:off x="457200" y="6400800"/>
            <a:ext cx="5638800" cy="365125"/>
          </a:xfrm>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28F7B26D-550F-44B1-A937-0A7D0E7C0B9C}" type="slidenum">
              <a:rPr lang="en-JM" smtClean="0">
                <a:solidFill>
                  <a:schemeClr val="bg1"/>
                </a:solidFill>
              </a:rPr>
              <a:pPr fontAlgn="base">
                <a:spcBef>
                  <a:spcPct val="0"/>
                </a:spcBef>
                <a:spcAft>
                  <a:spcPct val="0"/>
                </a:spcAft>
                <a:defRPr/>
              </a:pPr>
              <a:t>101</a:t>
            </a:fld>
            <a:endParaRPr lang="en-JM">
              <a:solidFill>
                <a:schemeClr val="bg1"/>
              </a:solidFill>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Notions d'objet</a:t>
            </a:r>
          </a:p>
        </p:txBody>
      </p:sp>
      <p:sp>
        <p:nvSpPr>
          <p:cNvPr id="75779" name="Content Placeholder 2"/>
          <p:cNvSpPr>
            <a:spLocks noGrp="1"/>
          </p:cNvSpPr>
          <p:nvPr>
            <p:ph idx="1"/>
          </p:nvPr>
        </p:nvSpPr>
        <p:spPr/>
        <p:txBody>
          <a:bodyPr>
            <a:normAutofit fontScale="70000" lnSpcReduction="20000"/>
          </a:bodyPr>
          <a:lstStyle/>
          <a:p>
            <a:pPr marL="0" indent="0" eaLnBrk="1" hangingPunct="1">
              <a:buFont typeface="Arial" charset="0"/>
              <a:buNone/>
            </a:pPr>
            <a:r>
              <a:rPr lang="fr-FR" b="1" dirty="0"/>
              <a:t>Simuler l’héritage</a:t>
            </a:r>
          </a:p>
          <a:p>
            <a:pPr lvl="1" eaLnBrk="1" hangingPunct="1"/>
            <a:r>
              <a:rPr lang="fr-FR" dirty="0">
                <a:ea typeface="MS Mincho" pitchFamily="49" charset="-128"/>
              </a:rPr>
              <a:t>Une classe peut hériter par « </a:t>
            </a:r>
            <a:r>
              <a:rPr lang="fr-FR" dirty="0" err="1">
                <a:solidFill>
                  <a:srgbClr val="009AD0"/>
                </a:solidFill>
                <a:ea typeface="MS Mincho" pitchFamily="49" charset="-128"/>
              </a:rPr>
              <a:t>ChildClassName.prototype</a:t>
            </a:r>
            <a:r>
              <a:rPr lang="fr-FR" dirty="0">
                <a:solidFill>
                  <a:srgbClr val="009AD0"/>
                </a:solidFill>
                <a:ea typeface="MS Mincho" pitchFamily="49" charset="-128"/>
              </a:rPr>
              <a:t> = new </a:t>
            </a:r>
            <a:r>
              <a:rPr lang="fr-FR" dirty="0" err="1">
                <a:solidFill>
                  <a:srgbClr val="009AD0"/>
                </a:solidFill>
                <a:ea typeface="MS Mincho" pitchFamily="49" charset="-128"/>
              </a:rPr>
              <a:t>ParentClass</a:t>
            </a:r>
            <a:r>
              <a:rPr lang="fr-FR" dirty="0">
                <a:solidFill>
                  <a:srgbClr val="009AD0"/>
                </a:solidFill>
                <a:ea typeface="MS Mincho" pitchFamily="49" charset="-128"/>
              </a:rPr>
              <a:t>(); </a:t>
            </a:r>
            <a:r>
              <a:rPr lang="fr-FR" dirty="0">
                <a:ea typeface="MS Mincho" pitchFamily="49" charset="-128"/>
              </a:rPr>
              <a:t>»</a:t>
            </a:r>
          </a:p>
          <a:p>
            <a:pPr lvl="1" eaLnBrk="1" hangingPunct="1"/>
            <a:r>
              <a:rPr lang="fr-FR" dirty="0">
                <a:ea typeface="MS Mincho" pitchFamily="49" charset="-128"/>
              </a:rPr>
              <a:t>Il faut penser à rétablir immédiatement le constructeur, par :</a:t>
            </a:r>
            <a:br>
              <a:rPr lang="fr-FR" dirty="0">
                <a:ea typeface="MS Mincho" pitchFamily="49" charset="-128"/>
              </a:rPr>
            </a:br>
            <a:r>
              <a:rPr lang="fr-FR" dirty="0">
                <a:ea typeface="MS Mincho" pitchFamily="49" charset="-128"/>
              </a:rPr>
              <a:t>« </a:t>
            </a:r>
            <a:r>
              <a:rPr lang="fr-FR" dirty="0" err="1">
                <a:solidFill>
                  <a:srgbClr val="009AD0"/>
                </a:solidFill>
                <a:ea typeface="MS Mincho" pitchFamily="49" charset="-128"/>
              </a:rPr>
              <a:t>ChildClassName.prototype.constructor</a:t>
            </a:r>
            <a:r>
              <a:rPr lang="fr-FR" dirty="0">
                <a:solidFill>
                  <a:srgbClr val="009AD0"/>
                </a:solidFill>
                <a:ea typeface="MS Mincho" pitchFamily="49" charset="-128"/>
              </a:rPr>
              <a:t> = </a:t>
            </a:r>
            <a:r>
              <a:rPr lang="fr-FR" dirty="0" err="1">
                <a:solidFill>
                  <a:srgbClr val="009AD0"/>
                </a:solidFill>
                <a:ea typeface="MS Mincho" pitchFamily="49" charset="-128"/>
              </a:rPr>
              <a:t>ChildClassName</a:t>
            </a:r>
            <a:r>
              <a:rPr lang="fr-FR" dirty="0">
                <a:solidFill>
                  <a:srgbClr val="009AD0"/>
                </a:solidFill>
                <a:ea typeface="MS Mincho" pitchFamily="49" charset="-128"/>
              </a:rPr>
              <a:t>;</a:t>
            </a:r>
            <a:r>
              <a:rPr lang="fr-FR" dirty="0">
                <a:ea typeface="MS Mincho" pitchFamily="49" charset="-128"/>
              </a:rPr>
              <a:t> »</a:t>
            </a:r>
          </a:p>
          <a:p>
            <a:pPr lvl="1" eaLnBrk="1" hangingPunct="1"/>
            <a:r>
              <a:rPr lang="fr-FR" dirty="0">
                <a:ea typeface="MS Mincho" pitchFamily="49" charset="-128"/>
              </a:rPr>
              <a:t>On peut appeler les méthodes des ancêtres (pas leurs propriétés privées) que vous avez surchargées à l’aide de la méthode </a:t>
            </a:r>
            <a:r>
              <a:rPr lang="fr-FR" dirty="0" err="1">
                <a:ea typeface="MS Mincho" pitchFamily="49" charset="-128"/>
              </a:rPr>
              <a:t>Function.call</a:t>
            </a:r>
            <a:r>
              <a:rPr lang="fr-FR" dirty="0">
                <a:ea typeface="MS Mincho" pitchFamily="49" charset="-128"/>
              </a:rPr>
              <a:t>(), ex :</a:t>
            </a:r>
            <a:br>
              <a:rPr lang="fr-FR" dirty="0">
                <a:ea typeface="MS Mincho" pitchFamily="49" charset="-128"/>
              </a:rPr>
            </a:br>
            <a:r>
              <a:rPr lang="fr-FR" dirty="0">
                <a:ea typeface="MS Mincho" pitchFamily="49" charset="-128"/>
              </a:rPr>
              <a:t>« </a:t>
            </a:r>
            <a:r>
              <a:rPr lang="fr-FR" dirty="0" err="1">
                <a:solidFill>
                  <a:srgbClr val="009AD0"/>
                </a:solidFill>
                <a:ea typeface="MS Mincho" pitchFamily="49" charset="-128"/>
              </a:rPr>
              <a:t>Chat.prototype</a:t>
            </a:r>
            <a:r>
              <a:rPr lang="fr-FR" dirty="0">
                <a:solidFill>
                  <a:srgbClr val="009AD0"/>
                </a:solidFill>
                <a:ea typeface="MS Mincho" pitchFamily="49" charset="-128"/>
              </a:rPr>
              <a:t>.dors = </a:t>
            </a:r>
            <a:r>
              <a:rPr lang="fr-FR" dirty="0" err="1">
                <a:solidFill>
                  <a:srgbClr val="009AD0"/>
                </a:solidFill>
                <a:ea typeface="MS Mincho" pitchFamily="49" charset="-128"/>
              </a:rPr>
              <a:t>function</a:t>
            </a:r>
            <a:r>
              <a:rPr lang="fr-FR" dirty="0">
                <a:solidFill>
                  <a:srgbClr val="009AD0"/>
                </a:solidFill>
                <a:ea typeface="MS Mincho" pitchFamily="49" charset="-128"/>
              </a:rPr>
              <a:t>(){ </a:t>
            </a:r>
            <a:r>
              <a:rPr lang="fr-FR" dirty="0" err="1">
                <a:solidFill>
                  <a:srgbClr val="009AD0"/>
                </a:solidFill>
                <a:ea typeface="MS Mincho" pitchFamily="49" charset="-128"/>
              </a:rPr>
              <a:t>Mammifere.prototype.dors.call</a:t>
            </a:r>
            <a:r>
              <a:rPr lang="fr-FR" dirty="0">
                <a:solidFill>
                  <a:srgbClr val="009AD0"/>
                </a:solidFill>
                <a:ea typeface="MS Mincho" pitchFamily="49" charset="-128"/>
              </a:rPr>
              <a:t>( </a:t>
            </a:r>
            <a:r>
              <a:rPr lang="fr-FR" dirty="0" err="1">
                <a:solidFill>
                  <a:srgbClr val="009AD0"/>
                </a:solidFill>
                <a:ea typeface="MS Mincho" pitchFamily="49" charset="-128"/>
              </a:rPr>
              <a:t>this</a:t>
            </a:r>
            <a:r>
              <a:rPr lang="fr-FR" dirty="0">
                <a:solidFill>
                  <a:srgbClr val="009AD0"/>
                </a:solidFill>
                <a:ea typeface="MS Mincho" pitchFamily="49" charset="-128"/>
              </a:rPr>
              <a:t>);…}</a:t>
            </a:r>
            <a:r>
              <a:rPr lang="fr-FR" dirty="0">
                <a:ea typeface="MS Mincho" pitchFamily="49" charset="-128"/>
              </a:rPr>
              <a:t> »</a:t>
            </a:r>
          </a:p>
          <a:p>
            <a:pPr lvl="1" eaLnBrk="1" hangingPunct="1"/>
            <a:r>
              <a:rPr lang="fr-FR" dirty="0">
                <a:ea typeface="MS Mincho" pitchFamily="49" charset="-128"/>
              </a:rPr>
              <a:t>Pour garder une trace du parent (afin de ne pas avoir à se souvenir de tous les parents / enfants) on peut créer une propriété privée « parent », ex :</a:t>
            </a:r>
            <a:br>
              <a:rPr lang="fr-FR" dirty="0">
                <a:ea typeface="MS Mincho" pitchFamily="49" charset="-128"/>
              </a:rPr>
            </a:br>
            <a:r>
              <a:rPr lang="fr-FR" dirty="0">
                <a:ea typeface="MS Mincho" pitchFamily="49" charset="-128"/>
              </a:rPr>
              <a:t>« </a:t>
            </a:r>
            <a:r>
              <a:rPr lang="fr-FR" dirty="0" err="1">
                <a:solidFill>
                  <a:srgbClr val="009AD0"/>
                </a:solidFill>
                <a:ea typeface="MS Mincho" pitchFamily="49" charset="-128"/>
              </a:rPr>
              <a:t>Chat.prototype</a:t>
            </a:r>
            <a:r>
              <a:rPr lang="fr-FR" dirty="0">
                <a:solidFill>
                  <a:srgbClr val="009AD0"/>
                </a:solidFill>
                <a:ea typeface="MS Mincho" pitchFamily="49" charset="-128"/>
              </a:rPr>
              <a:t>.parent = </a:t>
            </a:r>
            <a:r>
              <a:rPr lang="fr-FR" dirty="0" err="1">
                <a:solidFill>
                  <a:srgbClr val="009AD0"/>
                </a:solidFill>
                <a:ea typeface="MS Mincho" pitchFamily="49" charset="-128"/>
              </a:rPr>
              <a:t>Mammifere.prototype</a:t>
            </a:r>
            <a:r>
              <a:rPr lang="fr-FR" dirty="0">
                <a:solidFill>
                  <a:srgbClr val="009AD0"/>
                </a:solidFill>
                <a:ea typeface="MS Mincho" pitchFamily="49" charset="-128"/>
              </a:rPr>
              <a:t>;… </a:t>
            </a:r>
            <a:r>
              <a:rPr lang="fr-FR" dirty="0" err="1">
                <a:solidFill>
                  <a:srgbClr val="009AD0"/>
                </a:solidFill>
                <a:ea typeface="MS Mincho" pitchFamily="49" charset="-128"/>
              </a:rPr>
              <a:t>this.parent.dors.call</a:t>
            </a:r>
            <a:r>
              <a:rPr lang="fr-FR" dirty="0">
                <a:solidFill>
                  <a:srgbClr val="009AD0"/>
                </a:solidFill>
                <a:ea typeface="MS Mincho" pitchFamily="49" charset="-128"/>
              </a:rPr>
              <a:t>(</a:t>
            </a:r>
            <a:r>
              <a:rPr lang="fr-FR" dirty="0" err="1">
                <a:solidFill>
                  <a:srgbClr val="009AD0"/>
                </a:solidFill>
                <a:ea typeface="MS Mincho" pitchFamily="49" charset="-128"/>
              </a:rPr>
              <a:t>this</a:t>
            </a:r>
            <a:r>
              <a:rPr lang="fr-FR" dirty="0">
                <a:solidFill>
                  <a:srgbClr val="009AD0"/>
                </a:solidFill>
                <a:ea typeface="MS Mincho" pitchFamily="49" charset="-128"/>
              </a:rPr>
              <a:t>); </a:t>
            </a:r>
            <a:r>
              <a:rPr lang="fr-FR" dirty="0">
                <a:ea typeface="MS Mincho" pitchFamily="49" charset="-128"/>
              </a:rPr>
              <a:t>»</a:t>
            </a:r>
          </a:p>
          <a:p>
            <a:pPr lvl="1" eaLnBrk="1" hangingPunct="1"/>
            <a:r>
              <a:rPr lang="fr-FR" dirty="0">
                <a:ea typeface="MS Mincho" pitchFamily="49" charset="-128"/>
              </a:rPr>
              <a:t>On peut simplifier la notation en créant une fonction par prototypage sur le type </a:t>
            </a:r>
            <a:r>
              <a:rPr lang="fr-FR" dirty="0" err="1">
                <a:ea typeface="MS Mincho" pitchFamily="49" charset="-128"/>
              </a:rPr>
              <a:t>Function</a:t>
            </a:r>
            <a:r>
              <a:rPr lang="fr-FR" dirty="0">
                <a:ea typeface="MS Mincho" pitchFamily="49" charset="-128"/>
              </a:rPr>
              <a:t> (ex: </a:t>
            </a:r>
            <a:r>
              <a:rPr lang="fr-FR" dirty="0" err="1">
                <a:ea typeface="MS Mincho" pitchFamily="49" charset="-128"/>
              </a:rPr>
              <a:t>heriteDe</a:t>
            </a:r>
            <a:r>
              <a:rPr lang="fr-FR" dirty="0">
                <a:ea typeface="MS Mincho" pitchFamily="49" charset="-128"/>
              </a:rPr>
              <a:t>) et en instanciant les objets comme des fonctions.</a:t>
            </a: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39F27A85-8CCC-4A14-963A-83AABCD9E1AF}" type="slidenum">
              <a:rPr lang="en-JM" smtClean="0">
                <a:solidFill>
                  <a:schemeClr val="bg1"/>
                </a:solidFill>
              </a:rPr>
              <a:pPr fontAlgn="base">
                <a:spcBef>
                  <a:spcPct val="0"/>
                </a:spcBef>
                <a:spcAft>
                  <a:spcPct val="0"/>
                </a:spcAft>
                <a:defRPr/>
              </a:pPr>
              <a:t>102</a:t>
            </a:fld>
            <a:endParaRPr lang="en-JM">
              <a:solidFill>
                <a:schemeClr val="bg1"/>
              </a:solidFill>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Principaux objets</a:t>
            </a:r>
          </a:p>
        </p:txBody>
      </p:sp>
      <p:sp>
        <p:nvSpPr>
          <p:cNvPr id="3" name="Content Placeholder 2"/>
          <p:cNvSpPr>
            <a:spLocks noGrp="1"/>
          </p:cNvSpPr>
          <p:nvPr>
            <p:ph idx="1"/>
          </p:nvPr>
        </p:nvSpPr>
        <p:spPr/>
        <p:txBody>
          <a:bodyPr rtlCol="0">
            <a:noAutofit/>
          </a:bodyPr>
          <a:lstStyle/>
          <a:p>
            <a:pPr marL="0" indent="0">
              <a:buNone/>
              <a:defRPr/>
            </a:pPr>
            <a:r>
              <a:rPr lang="fr-FR" sz="2400" b="1" dirty="0"/>
              <a:t>Fonctions/Classes globales (native ou </a:t>
            </a:r>
            <a:r>
              <a:rPr lang="fr-FR" sz="2400" b="1" dirty="0" err="1"/>
              <a:t>built</a:t>
            </a:r>
            <a:r>
              <a:rPr lang="fr-FR" sz="2400" b="1" dirty="0"/>
              <a:t>-in)</a:t>
            </a:r>
          </a:p>
          <a:p>
            <a:pPr>
              <a:buNone/>
              <a:defRPr/>
            </a:pPr>
            <a:r>
              <a:rPr lang="fr-FR" sz="2400" dirty="0">
                <a:ea typeface="MS Mincho" pitchFamily="49" charset="-128"/>
              </a:rPr>
              <a:t>   - </a:t>
            </a:r>
            <a:r>
              <a:rPr lang="fr-FR" sz="2400" dirty="0" err="1">
                <a:ea typeface="MS Mincho" pitchFamily="49" charset="-128"/>
              </a:rPr>
              <a:t>built</a:t>
            </a:r>
            <a:r>
              <a:rPr lang="fr-FR" sz="2400" dirty="0">
                <a:ea typeface="MS Mincho" pitchFamily="49" charset="-128"/>
              </a:rPr>
              <a:t>-in = intégrées nativement (ex: </a:t>
            </a:r>
            <a:r>
              <a:rPr lang="fr-FR" sz="2400" dirty="0" err="1">
                <a:solidFill>
                  <a:srgbClr val="009AD0"/>
                </a:solidFill>
                <a:ea typeface="MS Mincho" pitchFamily="49" charset="-128"/>
              </a:rPr>
              <a:t>Boolean</a:t>
            </a:r>
            <a:r>
              <a:rPr lang="fr-FR" sz="2400" dirty="0">
                <a:solidFill>
                  <a:srgbClr val="009AD0"/>
                </a:solidFill>
                <a:ea typeface="MS Mincho" pitchFamily="49" charset="-128"/>
              </a:rPr>
              <a:t>, </a:t>
            </a:r>
            <a:r>
              <a:rPr lang="fr-FR" sz="2400" dirty="0" err="1">
                <a:solidFill>
                  <a:srgbClr val="009AD0"/>
                </a:solidFill>
                <a:ea typeface="MS Mincho" pitchFamily="49" charset="-128"/>
              </a:rPr>
              <a:t>Number</a:t>
            </a:r>
            <a:r>
              <a:rPr lang="fr-FR" sz="2400" dirty="0">
                <a:solidFill>
                  <a:srgbClr val="009AD0"/>
                </a:solidFill>
                <a:ea typeface="MS Mincho" pitchFamily="49" charset="-128"/>
              </a:rPr>
              <a:t>, String, </a:t>
            </a:r>
            <a:r>
              <a:rPr lang="fr-FR" sz="2400" dirty="0" err="1">
                <a:solidFill>
                  <a:srgbClr val="009AD0"/>
                </a:solidFill>
                <a:ea typeface="MS Mincho" pitchFamily="49" charset="-128"/>
              </a:rPr>
              <a:t>undefined</a:t>
            </a:r>
            <a:r>
              <a:rPr lang="fr-FR" sz="2400" dirty="0">
                <a:ea typeface="MS Mincho" pitchFamily="49" charset="-128"/>
              </a:rPr>
              <a:t>…). Accessibles partout et sans propriétaire.</a:t>
            </a:r>
          </a:p>
          <a:p>
            <a:pPr marL="0" indent="0">
              <a:buNone/>
              <a:defRPr/>
            </a:pPr>
            <a:endParaRPr lang="fr-FR" sz="2400" b="1" dirty="0"/>
          </a:p>
          <a:p>
            <a:pPr marL="0" indent="0">
              <a:buNone/>
              <a:defRPr/>
            </a:pPr>
            <a:r>
              <a:rPr lang="fr-FR" sz="2400" b="1" dirty="0"/>
              <a:t>Les chaînes de caractères (String)</a:t>
            </a:r>
          </a:p>
          <a:p>
            <a:pPr>
              <a:buNone/>
              <a:defRPr/>
            </a:pPr>
            <a:r>
              <a:rPr lang="fr-FR" sz="2400" dirty="0">
                <a:ea typeface="MS Mincho" pitchFamily="49" charset="-128"/>
              </a:rPr>
              <a:t>Quelques propriétés et méthodes des chaînes de caractères:</a:t>
            </a:r>
          </a:p>
          <a:p>
            <a:pPr>
              <a:buNone/>
              <a:defRPr/>
            </a:pPr>
            <a:r>
              <a:rPr lang="fr-FR" sz="2400" dirty="0">
                <a:ea typeface="MS Mincho" pitchFamily="49" charset="-128"/>
              </a:rPr>
              <a:t>   - </a:t>
            </a:r>
            <a:r>
              <a:rPr lang="fr-FR" sz="2400" b="1" dirty="0">
                <a:solidFill>
                  <a:srgbClr val="009AD0"/>
                </a:solidFill>
                <a:ea typeface="MS Mincho" pitchFamily="49" charset="-128"/>
              </a:rPr>
              <a:t>String() </a:t>
            </a:r>
            <a:r>
              <a:rPr lang="fr-FR" sz="2400" dirty="0">
                <a:ea typeface="MS Mincho" pitchFamily="49" charset="-128"/>
              </a:rPr>
              <a:t>son constructeur, </a:t>
            </a:r>
            <a:r>
              <a:rPr lang="fr-FR" sz="2400" u="sng" dirty="0">
                <a:ea typeface="MS Mincho" pitchFamily="49" charset="-128"/>
              </a:rPr>
              <a:t>ex:</a:t>
            </a:r>
            <a:r>
              <a:rPr lang="fr-FR" sz="2400" dirty="0">
                <a:ea typeface="MS Mincho" pitchFamily="49" charset="-128"/>
              </a:rPr>
              <a:t> «</a:t>
            </a:r>
            <a:r>
              <a:rPr lang="fr-FR" sz="2400" dirty="0">
                <a:solidFill>
                  <a:srgbClr val="009AD0"/>
                </a:solidFill>
                <a:ea typeface="MS Mincho" pitchFamily="49" charset="-128"/>
              </a:rPr>
              <a:t> var </a:t>
            </a:r>
            <a:r>
              <a:rPr lang="fr-FR" sz="2400" dirty="0" err="1">
                <a:solidFill>
                  <a:srgbClr val="009AD0"/>
                </a:solidFill>
                <a:ea typeface="MS Mincho" pitchFamily="49" charset="-128"/>
              </a:rPr>
              <a:t>strTxt</a:t>
            </a:r>
            <a:r>
              <a:rPr lang="fr-FR" sz="2400" dirty="0">
                <a:solidFill>
                  <a:srgbClr val="009AD0"/>
                </a:solidFill>
                <a:ea typeface="MS Mincho" pitchFamily="49" charset="-128"/>
              </a:rPr>
              <a:t> = new String();</a:t>
            </a:r>
            <a:r>
              <a:rPr lang="fr-FR" sz="2400" dirty="0">
                <a:ea typeface="MS Mincho" pitchFamily="49" charset="-128"/>
              </a:rPr>
              <a:t> »</a:t>
            </a:r>
          </a:p>
          <a:p>
            <a:pPr>
              <a:buNone/>
              <a:defRPr/>
            </a:pPr>
            <a:r>
              <a:rPr lang="fr-FR" sz="2400" dirty="0">
                <a:ea typeface="MS Mincho" pitchFamily="49" charset="-128"/>
              </a:rPr>
              <a:t>   - </a:t>
            </a:r>
            <a:r>
              <a:rPr lang="fr-FR" sz="2400" b="1" dirty="0" err="1">
                <a:solidFill>
                  <a:srgbClr val="009AD0"/>
                </a:solidFill>
                <a:ea typeface="MS Mincho" pitchFamily="49" charset="-128"/>
              </a:rPr>
              <a:t>indexOf</a:t>
            </a:r>
            <a:r>
              <a:rPr lang="fr-FR" sz="2400" dirty="0">
                <a:ea typeface="MS Mincho" pitchFamily="49" charset="-128"/>
              </a:rPr>
              <a:t> position d’une sous-chaîne </a:t>
            </a:r>
            <a:r>
              <a:rPr lang="fr-FR" sz="2400" u="sng" dirty="0">
                <a:ea typeface="MS Mincho" pitchFamily="49" charset="-128"/>
              </a:rPr>
              <a:t>ex:</a:t>
            </a:r>
            <a:r>
              <a:rPr lang="fr-FR" sz="2400" dirty="0">
                <a:ea typeface="MS Mincho" pitchFamily="49" charset="-128"/>
              </a:rPr>
              <a:t> « </a:t>
            </a:r>
            <a:r>
              <a:rPr lang="fr-FR" sz="2400" dirty="0" err="1">
                <a:solidFill>
                  <a:srgbClr val="009AD0"/>
                </a:solidFill>
                <a:ea typeface="MS Mincho" pitchFamily="49" charset="-128"/>
              </a:rPr>
              <a:t>strTxt.indexOf</a:t>
            </a:r>
            <a:r>
              <a:rPr lang="fr-FR" sz="2400" dirty="0">
                <a:solidFill>
                  <a:srgbClr val="009AD0"/>
                </a:solidFill>
                <a:ea typeface="MS Mincho" pitchFamily="49" charset="-128"/>
              </a:rPr>
              <a:t>('?');</a:t>
            </a:r>
            <a:r>
              <a:rPr lang="fr-FR" sz="2400" dirty="0">
                <a:ea typeface="MS Mincho" pitchFamily="49" charset="-128"/>
              </a:rPr>
              <a:t> »</a:t>
            </a:r>
          </a:p>
          <a:p>
            <a:pPr>
              <a:buNone/>
              <a:defRPr/>
            </a:pPr>
            <a:r>
              <a:rPr lang="fr-FR" sz="2400" dirty="0">
                <a:ea typeface="MS Mincho" pitchFamily="49" charset="-128"/>
              </a:rPr>
              <a:t>   - </a:t>
            </a:r>
            <a:r>
              <a:rPr lang="fr-FR" sz="2400" b="1" dirty="0" err="1">
                <a:solidFill>
                  <a:srgbClr val="009AD0"/>
                </a:solidFill>
                <a:ea typeface="MS Mincho" pitchFamily="49" charset="-128"/>
              </a:rPr>
              <a:t>charAt</a:t>
            </a:r>
            <a:r>
              <a:rPr lang="fr-FR" sz="2400" b="1" dirty="0">
                <a:solidFill>
                  <a:srgbClr val="009AD0"/>
                </a:solidFill>
                <a:ea typeface="MS Mincho" pitchFamily="49" charset="-128"/>
              </a:rPr>
              <a:t>()</a:t>
            </a:r>
            <a:r>
              <a:rPr lang="fr-FR" sz="2400" dirty="0">
                <a:ea typeface="MS Mincho" pitchFamily="49" charset="-128"/>
              </a:rPr>
              <a:t> le caractère situé à une position (index) </a:t>
            </a:r>
            <a:r>
              <a:rPr lang="fr-FR" sz="2400" u="sng" dirty="0">
                <a:ea typeface="MS Mincho" pitchFamily="49" charset="-128"/>
              </a:rPr>
              <a:t>ex:</a:t>
            </a:r>
            <a:r>
              <a:rPr lang="fr-FR" sz="2400" dirty="0">
                <a:ea typeface="MS Mincho" pitchFamily="49" charset="-128"/>
              </a:rPr>
              <a:t> « </a:t>
            </a:r>
            <a:r>
              <a:rPr lang="fr-FR" sz="2400" dirty="0" err="1">
                <a:solidFill>
                  <a:srgbClr val="009AD0"/>
                </a:solidFill>
                <a:ea typeface="MS Mincho" pitchFamily="49" charset="-128"/>
              </a:rPr>
              <a:t>strTxt.charAt</a:t>
            </a:r>
            <a:r>
              <a:rPr lang="fr-FR" sz="2400" dirty="0">
                <a:solidFill>
                  <a:srgbClr val="009AD0"/>
                </a:solidFill>
                <a:ea typeface="MS Mincho" pitchFamily="49" charset="-128"/>
              </a:rPr>
              <a:t>(3);</a:t>
            </a:r>
            <a:r>
              <a:rPr lang="fr-FR" sz="2400" dirty="0">
                <a:ea typeface="MS Mincho" pitchFamily="49" charset="-128"/>
              </a:rPr>
              <a:t> »</a:t>
            </a:r>
          </a:p>
          <a:p>
            <a:pPr>
              <a:buNone/>
              <a:defRPr/>
            </a:pPr>
            <a:r>
              <a:rPr lang="fr-FR" sz="2400" dirty="0">
                <a:ea typeface="MS Mincho" pitchFamily="49" charset="-128"/>
              </a:rPr>
              <a:t>   - </a:t>
            </a:r>
            <a:r>
              <a:rPr lang="fr-FR" sz="2400" b="1" dirty="0" err="1">
                <a:solidFill>
                  <a:srgbClr val="009AD0"/>
                </a:solidFill>
                <a:ea typeface="MS Mincho" pitchFamily="49" charset="-128"/>
              </a:rPr>
              <a:t>length</a:t>
            </a:r>
            <a:r>
              <a:rPr lang="fr-FR" sz="2400" dirty="0">
                <a:ea typeface="MS Mincho" pitchFamily="49" charset="-128"/>
              </a:rPr>
              <a:t> propriété indiquant la longueur de la chaîne</a:t>
            </a: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BE21855F-E9D9-4A4D-B5EC-F7F33A571A70}" type="slidenum">
              <a:rPr lang="en-JM" smtClean="0">
                <a:solidFill>
                  <a:schemeClr val="bg1"/>
                </a:solidFill>
              </a:rPr>
              <a:pPr fontAlgn="base">
                <a:spcBef>
                  <a:spcPct val="0"/>
                </a:spcBef>
                <a:spcAft>
                  <a:spcPct val="0"/>
                </a:spcAft>
                <a:defRPr/>
              </a:pPr>
              <a:t>103</a:t>
            </a:fld>
            <a:endParaRPr lang="en-JM">
              <a:solidFill>
                <a:schemeClr val="bg1"/>
              </a:solidFill>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Principaux objets</a:t>
            </a:r>
          </a:p>
        </p:txBody>
      </p:sp>
      <p:sp>
        <p:nvSpPr>
          <p:cNvPr id="3" name="Content Placeholder 2"/>
          <p:cNvSpPr>
            <a:spLocks noGrp="1"/>
          </p:cNvSpPr>
          <p:nvPr>
            <p:ph idx="1"/>
          </p:nvPr>
        </p:nvSpPr>
        <p:spPr/>
        <p:txBody>
          <a:bodyPr rtlCol="0">
            <a:noAutofit/>
          </a:bodyPr>
          <a:lstStyle/>
          <a:p>
            <a:pPr marL="0" indent="0" eaLnBrk="1" hangingPunct="1">
              <a:buFont typeface="Arial" charset="0"/>
              <a:buNone/>
              <a:defRPr/>
            </a:pPr>
            <a:r>
              <a:rPr lang="fr-FR" sz="2000" b="1" dirty="0"/>
              <a:t>La classe statique Math</a:t>
            </a:r>
          </a:p>
          <a:p>
            <a:pPr eaLnBrk="1" hangingPunct="1">
              <a:buFont typeface="Wingdings" pitchFamily="2" charset="2"/>
              <a:buNone/>
              <a:defRPr/>
            </a:pPr>
            <a:r>
              <a:rPr lang="fr-FR" sz="2000" dirty="0">
                <a:ea typeface="MS Mincho" pitchFamily="49" charset="-128"/>
              </a:rPr>
              <a:t>La classe Math est particulière et utile pour des calculs, ex:</a:t>
            </a:r>
          </a:p>
          <a:p>
            <a:pPr eaLnBrk="1" hangingPunct="1">
              <a:buFont typeface="Wingdings" pitchFamily="2" charset="2"/>
              <a:buNone/>
              <a:defRPr/>
            </a:pPr>
            <a:r>
              <a:rPr lang="fr-FR" sz="2000" dirty="0">
                <a:ea typeface="MS Mincho" pitchFamily="49" charset="-128"/>
              </a:rPr>
              <a:t>   - </a:t>
            </a:r>
            <a:r>
              <a:rPr lang="fr-FR" sz="2000" b="1" dirty="0" err="1">
                <a:solidFill>
                  <a:srgbClr val="009AD0"/>
                </a:solidFill>
                <a:ea typeface="MS Mincho" pitchFamily="49" charset="-128"/>
              </a:rPr>
              <a:t>Math.floor</a:t>
            </a:r>
            <a:r>
              <a:rPr lang="fr-FR" sz="2000" b="1" dirty="0">
                <a:solidFill>
                  <a:srgbClr val="009AD0"/>
                </a:solidFill>
                <a:ea typeface="MS Mincho" pitchFamily="49" charset="-128"/>
              </a:rPr>
              <a:t>(</a:t>
            </a:r>
            <a:r>
              <a:rPr lang="fr-FR" sz="2000" b="1" u="sng" dirty="0">
                <a:solidFill>
                  <a:srgbClr val="009AD0"/>
                </a:solidFill>
                <a:ea typeface="MS Mincho" pitchFamily="49" charset="-128"/>
              </a:rPr>
              <a:t>valeur</a:t>
            </a:r>
            <a:r>
              <a:rPr lang="fr-FR" sz="2000" b="1" dirty="0">
                <a:solidFill>
                  <a:srgbClr val="009AD0"/>
                </a:solidFill>
                <a:ea typeface="MS Mincho" pitchFamily="49" charset="-128"/>
              </a:rPr>
              <a:t>) </a:t>
            </a:r>
            <a:r>
              <a:rPr lang="fr-FR" sz="2000" dirty="0">
                <a:ea typeface="MS Mincho" pitchFamily="49" charset="-128"/>
              </a:rPr>
              <a:t>renvoie l’entier inférieur (pas la partie entière !)</a:t>
            </a:r>
          </a:p>
          <a:p>
            <a:pPr eaLnBrk="1" hangingPunct="1">
              <a:buFont typeface="Wingdings" pitchFamily="2" charset="2"/>
              <a:buNone/>
              <a:defRPr/>
            </a:pPr>
            <a:r>
              <a:rPr lang="fr-FR" sz="2000" dirty="0">
                <a:ea typeface="MS Mincho" pitchFamily="49" charset="-128"/>
              </a:rPr>
              <a:t>   - </a:t>
            </a:r>
            <a:r>
              <a:rPr lang="fr-FR" sz="2000" b="1" dirty="0" err="1">
                <a:solidFill>
                  <a:srgbClr val="009AD0"/>
                </a:solidFill>
                <a:ea typeface="MS Mincho" pitchFamily="49" charset="-128"/>
              </a:rPr>
              <a:t>Math.random</a:t>
            </a:r>
            <a:r>
              <a:rPr lang="fr-FR" sz="2000" b="1" dirty="0">
                <a:solidFill>
                  <a:srgbClr val="009AD0"/>
                </a:solidFill>
                <a:ea typeface="MS Mincho" pitchFamily="49" charset="-128"/>
              </a:rPr>
              <a:t>() </a:t>
            </a:r>
            <a:r>
              <a:rPr lang="fr-FR" sz="2000" dirty="0">
                <a:ea typeface="MS Mincho" pitchFamily="49" charset="-128"/>
              </a:rPr>
              <a:t>renvoie un chiffre à virgule aléatoire entre 0 et 1</a:t>
            </a:r>
          </a:p>
          <a:p>
            <a:pPr eaLnBrk="1" hangingPunct="1">
              <a:buFont typeface="Wingdings" pitchFamily="2" charset="2"/>
              <a:buNone/>
              <a:defRPr/>
            </a:pPr>
            <a:endParaRPr lang="fr-FR" sz="2000" dirty="0">
              <a:ea typeface="MS Mincho" pitchFamily="49" charset="-128"/>
            </a:endParaRPr>
          </a:p>
          <a:p>
            <a:pPr marL="0" indent="0" eaLnBrk="1" hangingPunct="1">
              <a:buFont typeface="Arial" charset="0"/>
              <a:buNone/>
              <a:defRPr/>
            </a:pPr>
            <a:r>
              <a:rPr lang="fr-FR" sz="2000" b="1" dirty="0"/>
              <a:t>Gestion du temps (Date)</a:t>
            </a:r>
          </a:p>
          <a:p>
            <a:pPr eaLnBrk="1" hangingPunct="1">
              <a:buFont typeface="Wingdings" pitchFamily="2" charset="2"/>
              <a:buNone/>
              <a:defRPr/>
            </a:pPr>
            <a:r>
              <a:rPr lang="fr-FR" sz="2000" dirty="0">
                <a:ea typeface="MS Mincho" pitchFamily="49" charset="-128"/>
              </a:rPr>
              <a:t>Quelques informations, propriétés et méthodes pour bien gérer les dates:</a:t>
            </a:r>
          </a:p>
          <a:p>
            <a:pPr eaLnBrk="1" hangingPunct="1">
              <a:buFont typeface="Wingdings" pitchFamily="2" charset="2"/>
              <a:buNone/>
              <a:defRPr/>
            </a:pPr>
            <a:r>
              <a:rPr lang="fr-FR" sz="2000" dirty="0">
                <a:ea typeface="MS Mincho" pitchFamily="49" charset="-128"/>
              </a:rPr>
              <a:t>   - Rappels sur les dates (GMT, US vs FR, Julian, </a:t>
            </a:r>
            <a:r>
              <a:rPr lang="fr-FR" sz="2000" dirty="0" err="1">
                <a:ea typeface="MS Mincho" pitchFamily="49" charset="-128"/>
              </a:rPr>
              <a:t>DateStamp</a:t>
            </a:r>
            <a:r>
              <a:rPr lang="fr-FR" sz="2000" dirty="0">
                <a:ea typeface="MS Mincho" pitchFamily="49" charset="-128"/>
              </a:rPr>
              <a:t>…)</a:t>
            </a:r>
          </a:p>
          <a:p>
            <a:pPr eaLnBrk="1" hangingPunct="1">
              <a:buFont typeface="Wingdings" pitchFamily="2" charset="2"/>
              <a:buNone/>
              <a:defRPr/>
            </a:pPr>
            <a:r>
              <a:rPr lang="fr-FR" sz="2000" dirty="0">
                <a:ea typeface="MS Mincho" pitchFamily="49" charset="-128"/>
              </a:rPr>
              <a:t>   - </a:t>
            </a:r>
            <a:r>
              <a:rPr lang="fr-FR" sz="2000" b="1" dirty="0">
                <a:solidFill>
                  <a:srgbClr val="009AD0"/>
                </a:solidFill>
                <a:ea typeface="MS Mincho" pitchFamily="49" charset="-128"/>
              </a:rPr>
              <a:t>Date() </a:t>
            </a:r>
            <a:r>
              <a:rPr lang="fr-FR" sz="2000" dirty="0">
                <a:ea typeface="MS Mincho" pitchFamily="49" charset="-128"/>
              </a:rPr>
              <a:t>constructeur, </a:t>
            </a:r>
            <a:r>
              <a:rPr lang="fr-FR" sz="2000" u="sng" dirty="0">
                <a:ea typeface="MS Mincho" pitchFamily="49" charset="-128"/>
              </a:rPr>
              <a:t>ex:</a:t>
            </a:r>
            <a:r>
              <a:rPr lang="fr-FR" sz="2000" dirty="0">
                <a:ea typeface="MS Mincho" pitchFamily="49" charset="-128"/>
              </a:rPr>
              <a:t> « </a:t>
            </a:r>
            <a:r>
              <a:rPr lang="fr-FR" sz="2000" dirty="0" err="1">
                <a:solidFill>
                  <a:srgbClr val="009AD0"/>
                </a:solidFill>
                <a:ea typeface="MS Mincho" pitchFamily="49" charset="-128"/>
              </a:rPr>
              <a:t>datTmp</a:t>
            </a:r>
            <a:r>
              <a:rPr lang="fr-FR" sz="2000" dirty="0">
                <a:solidFill>
                  <a:srgbClr val="009AD0"/>
                </a:solidFill>
                <a:ea typeface="MS Mincho" pitchFamily="49" charset="-128"/>
              </a:rPr>
              <a:t> = new Date(); </a:t>
            </a:r>
            <a:r>
              <a:rPr lang="fr-FR" sz="2000" dirty="0">
                <a:ea typeface="MS Mincho" pitchFamily="49" charset="-128"/>
              </a:rPr>
              <a:t>» (date affectée ici)</a:t>
            </a:r>
          </a:p>
          <a:p>
            <a:pPr eaLnBrk="1" hangingPunct="1">
              <a:buFont typeface="Wingdings" pitchFamily="2" charset="2"/>
              <a:buNone/>
              <a:defRPr/>
            </a:pPr>
            <a:r>
              <a:rPr lang="fr-FR" sz="2000" dirty="0">
                <a:ea typeface="MS Mincho" pitchFamily="49" charset="-128"/>
              </a:rPr>
              <a:t>   - les méthodes </a:t>
            </a:r>
            <a:r>
              <a:rPr lang="fr-FR" sz="2000" dirty="0">
                <a:solidFill>
                  <a:srgbClr val="009AD0"/>
                </a:solidFill>
                <a:ea typeface="MS Mincho" pitchFamily="49" charset="-128"/>
              </a:rPr>
              <a:t>set/</a:t>
            </a:r>
            <a:r>
              <a:rPr lang="fr-FR" sz="2000" dirty="0" err="1">
                <a:solidFill>
                  <a:srgbClr val="009AD0"/>
                </a:solidFill>
                <a:ea typeface="MS Mincho" pitchFamily="49" charset="-128"/>
              </a:rPr>
              <a:t>getTime</a:t>
            </a:r>
            <a:r>
              <a:rPr lang="fr-FR" sz="2000" dirty="0">
                <a:solidFill>
                  <a:srgbClr val="009AD0"/>
                </a:solidFill>
                <a:ea typeface="MS Mincho" pitchFamily="49" charset="-128"/>
              </a:rPr>
              <a:t>(</a:t>
            </a:r>
            <a:r>
              <a:rPr lang="fr-FR" sz="2000" u="sng" dirty="0">
                <a:solidFill>
                  <a:srgbClr val="009AD0"/>
                </a:solidFill>
                <a:ea typeface="MS Mincho" pitchFamily="49" charset="-128"/>
              </a:rPr>
              <a:t>tps en sec</a:t>
            </a:r>
            <a:r>
              <a:rPr lang="fr-FR" sz="2000" dirty="0">
                <a:solidFill>
                  <a:srgbClr val="009AD0"/>
                </a:solidFill>
                <a:ea typeface="MS Mincho" pitchFamily="49" charset="-128"/>
              </a:rPr>
              <a:t>) </a:t>
            </a:r>
            <a:r>
              <a:rPr lang="fr-FR" sz="2000" dirty="0">
                <a:ea typeface="MS Mincho" pitchFamily="49" charset="-128"/>
              </a:rPr>
              <a:t>permettent de lire et de fixer l’heure</a:t>
            </a:r>
          </a:p>
          <a:p>
            <a:pPr eaLnBrk="1" hangingPunct="1">
              <a:buFont typeface="Wingdings" pitchFamily="2" charset="2"/>
              <a:buNone/>
              <a:defRPr/>
            </a:pPr>
            <a:r>
              <a:rPr lang="fr-FR" sz="2000" dirty="0">
                <a:ea typeface="MS Mincho" pitchFamily="49" charset="-128"/>
              </a:rPr>
              <a:t>   - la méthode </a:t>
            </a:r>
            <a:r>
              <a:rPr lang="fr-FR" sz="2000" dirty="0" err="1">
                <a:solidFill>
                  <a:srgbClr val="009AD0"/>
                </a:solidFill>
                <a:ea typeface="MS Mincho" pitchFamily="49" charset="-128"/>
              </a:rPr>
              <a:t>toGMTString</a:t>
            </a:r>
            <a:r>
              <a:rPr lang="fr-FR" sz="2000" dirty="0">
                <a:solidFill>
                  <a:srgbClr val="009AD0"/>
                </a:solidFill>
                <a:ea typeface="MS Mincho" pitchFamily="49" charset="-128"/>
              </a:rPr>
              <a:t>() c</a:t>
            </a:r>
            <a:r>
              <a:rPr lang="fr-FR" sz="2000" dirty="0">
                <a:ea typeface="MS Mincho" pitchFamily="49" charset="-128"/>
              </a:rPr>
              <a:t>onvertit une heure en heure GMT (décalage)</a:t>
            </a: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BF996E7E-FB7D-4173-ABC5-EBBD43374A26}" type="slidenum">
              <a:rPr lang="en-JM" smtClean="0">
                <a:solidFill>
                  <a:schemeClr val="bg1"/>
                </a:solidFill>
              </a:rPr>
              <a:pPr fontAlgn="base">
                <a:spcBef>
                  <a:spcPct val="0"/>
                </a:spcBef>
                <a:spcAft>
                  <a:spcPct val="0"/>
                </a:spcAft>
                <a:defRPr/>
              </a:pPr>
              <a:t>104</a:t>
            </a:fld>
            <a:endParaRPr lang="en-JM">
              <a:solidFill>
                <a:schemeClr val="bg1"/>
              </a:solidFill>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Principaux objets</a:t>
            </a:r>
          </a:p>
        </p:txBody>
      </p:sp>
      <p:sp>
        <p:nvSpPr>
          <p:cNvPr id="3" name="Content Placeholder 2"/>
          <p:cNvSpPr>
            <a:spLocks noGrp="1"/>
          </p:cNvSpPr>
          <p:nvPr>
            <p:ph idx="1"/>
          </p:nvPr>
        </p:nvSpPr>
        <p:spPr>
          <a:xfrm>
            <a:off x="457200" y="1493838"/>
            <a:ext cx="8229600" cy="4864120"/>
          </a:xfrm>
        </p:spPr>
        <p:txBody>
          <a:bodyPr rtlCol="0">
            <a:noAutofit/>
          </a:bodyPr>
          <a:lstStyle/>
          <a:p>
            <a:pPr marL="0" indent="0" eaLnBrk="1" hangingPunct="1">
              <a:buFont typeface="Arial" charset="0"/>
              <a:buNone/>
              <a:defRPr/>
            </a:pPr>
            <a:r>
              <a:rPr lang="fr-FR" sz="1800" b="1" dirty="0" err="1"/>
              <a:t>screen,window</a:t>
            </a:r>
            <a:r>
              <a:rPr lang="fr-FR" sz="1800" b="1" dirty="0"/>
              <a:t>, </a:t>
            </a:r>
            <a:r>
              <a:rPr lang="fr-FR" sz="1800" b="1" dirty="0" err="1"/>
              <a:t>navigator</a:t>
            </a:r>
            <a:endParaRPr lang="fr-FR" sz="1800" b="1" dirty="0"/>
          </a:p>
          <a:p>
            <a:pPr eaLnBrk="1" hangingPunct="1">
              <a:buFont typeface="Wingdings" pitchFamily="2" charset="2"/>
              <a:buNone/>
              <a:defRPr/>
            </a:pPr>
            <a:endParaRPr lang="fr-FR" sz="1800" dirty="0">
              <a:ea typeface="MS Mincho" pitchFamily="49" charset="-128"/>
            </a:endParaRPr>
          </a:p>
          <a:p>
            <a:pPr eaLnBrk="1" hangingPunct="1">
              <a:buFont typeface="Wingdings" pitchFamily="2" charset="2"/>
              <a:buNone/>
              <a:defRPr/>
            </a:pPr>
            <a:r>
              <a:rPr lang="fr-FR" sz="1800" dirty="0">
                <a:ea typeface="MS Mincho" pitchFamily="49" charset="-128"/>
              </a:rPr>
              <a:t>   - </a:t>
            </a:r>
            <a:r>
              <a:rPr lang="fr-FR" sz="1800" b="1" dirty="0" err="1">
                <a:solidFill>
                  <a:srgbClr val="009AD0"/>
                </a:solidFill>
                <a:ea typeface="MS Mincho" pitchFamily="49" charset="-128"/>
              </a:rPr>
              <a:t>screen</a:t>
            </a:r>
            <a:r>
              <a:rPr lang="fr-FR" sz="1800" dirty="0">
                <a:solidFill>
                  <a:srgbClr val="009AD0"/>
                </a:solidFill>
                <a:ea typeface="MS Mincho" pitchFamily="49" charset="-128"/>
              </a:rPr>
              <a:t> </a:t>
            </a:r>
            <a:r>
              <a:rPr lang="fr-FR" sz="1800" dirty="0">
                <a:ea typeface="MS Mincho" pitchFamily="49" charset="-128"/>
              </a:rPr>
              <a:t>= écran de l’internaute (</a:t>
            </a:r>
            <a:r>
              <a:rPr lang="fr-FR" sz="1800" dirty="0" err="1">
                <a:ea typeface="MS Mincho" pitchFamily="49" charset="-128"/>
              </a:rPr>
              <a:t>réso</a:t>
            </a:r>
            <a:r>
              <a:rPr lang="fr-FR" sz="1800" dirty="0">
                <a:ea typeface="MS Mincho" pitchFamily="49" charset="-128"/>
              </a:rPr>
              <a:t>: </a:t>
            </a:r>
            <a:r>
              <a:rPr lang="fr-FR" sz="1800" dirty="0" err="1">
                <a:ea typeface="MS Mincho" pitchFamily="49" charset="-128"/>
              </a:rPr>
              <a:t>width</a:t>
            </a:r>
            <a:r>
              <a:rPr lang="fr-FR" sz="1800" dirty="0">
                <a:ea typeface="MS Mincho" pitchFamily="49" charset="-128"/>
              </a:rPr>
              <a:t> / </a:t>
            </a:r>
            <a:r>
              <a:rPr lang="fr-FR" sz="1800" dirty="0" err="1">
                <a:ea typeface="MS Mincho" pitchFamily="49" charset="-128"/>
              </a:rPr>
              <a:t>height</a:t>
            </a:r>
            <a:r>
              <a:rPr lang="fr-FR" sz="1800" dirty="0">
                <a:ea typeface="MS Mincho" pitchFamily="49" charset="-128"/>
              </a:rPr>
              <a:t>)</a:t>
            </a:r>
          </a:p>
          <a:p>
            <a:pPr eaLnBrk="1" hangingPunct="1">
              <a:buFont typeface="Wingdings" pitchFamily="2" charset="2"/>
              <a:buNone/>
              <a:defRPr/>
            </a:pPr>
            <a:r>
              <a:rPr lang="fr-FR" sz="1800" dirty="0">
                <a:ea typeface="MS Mincho" pitchFamily="49" charset="-128"/>
              </a:rPr>
              <a:t>   - </a:t>
            </a:r>
            <a:r>
              <a:rPr lang="fr-FR" sz="1800" b="1" dirty="0" err="1">
                <a:solidFill>
                  <a:srgbClr val="009AD0"/>
                </a:solidFill>
                <a:ea typeface="MS Mincho" pitchFamily="49" charset="-128"/>
              </a:rPr>
              <a:t>navigator</a:t>
            </a:r>
            <a:r>
              <a:rPr lang="fr-FR" sz="1800" dirty="0">
                <a:solidFill>
                  <a:srgbClr val="009AD0"/>
                </a:solidFill>
                <a:ea typeface="MS Mincho" pitchFamily="49" charset="-128"/>
              </a:rPr>
              <a:t> </a:t>
            </a:r>
            <a:r>
              <a:rPr lang="fr-FR" sz="1800" dirty="0">
                <a:ea typeface="MS Mincho" pitchFamily="49" charset="-128"/>
              </a:rPr>
              <a:t>= navigateur de l’internaute (MSIE, </a:t>
            </a:r>
            <a:r>
              <a:rPr lang="fr-FR" sz="1800" dirty="0" err="1">
                <a:ea typeface="MS Mincho" pitchFamily="49" charset="-128"/>
              </a:rPr>
              <a:t>MFF</a:t>
            </a:r>
            <a:r>
              <a:rPr lang="fr-FR" sz="1800" dirty="0">
                <a:ea typeface="MS Mincho" pitchFamily="49" charset="-128"/>
              </a:rPr>
              <a:t>), (info de </a:t>
            </a:r>
            <a:r>
              <a:rPr lang="fr-FR" sz="1800" dirty="0" err="1">
                <a:ea typeface="MS Mincho" pitchFamily="49" charset="-128"/>
              </a:rPr>
              <a:t>param</a:t>
            </a:r>
            <a:r>
              <a:rPr lang="fr-FR" sz="1800" dirty="0">
                <a:ea typeface="MS Mincho" pitchFamily="49" charset="-128"/>
              </a:rPr>
              <a:t>)</a:t>
            </a:r>
          </a:p>
          <a:p>
            <a:pPr eaLnBrk="1" hangingPunct="1">
              <a:buFont typeface="Wingdings" pitchFamily="2" charset="2"/>
              <a:buNone/>
              <a:defRPr/>
            </a:pPr>
            <a:r>
              <a:rPr lang="fr-FR" sz="1800" dirty="0">
                <a:ea typeface="MS Mincho" pitchFamily="49" charset="-128"/>
              </a:rPr>
              <a:t>   - </a:t>
            </a:r>
            <a:r>
              <a:rPr lang="fr-FR" sz="1800" b="1" dirty="0" err="1">
                <a:solidFill>
                  <a:srgbClr val="009AD0"/>
                </a:solidFill>
                <a:ea typeface="MS Mincho" pitchFamily="49" charset="-128"/>
              </a:rPr>
              <a:t>window</a:t>
            </a:r>
            <a:r>
              <a:rPr lang="fr-FR" sz="1800" dirty="0">
                <a:solidFill>
                  <a:srgbClr val="009AD0"/>
                </a:solidFill>
                <a:ea typeface="MS Mincho" pitchFamily="49" charset="-128"/>
              </a:rPr>
              <a:t> </a:t>
            </a:r>
            <a:r>
              <a:rPr lang="fr-FR" sz="1800" dirty="0">
                <a:ea typeface="MS Mincho" pitchFamily="49" charset="-128"/>
              </a:rPr>
              <a:t>= fenêtre courante (frame si </a:t>
            </a:r>
            <a:r>
              <a:rPr lang="fr-FR" sz="1800" dirty="0" err="1">
                <a:ea typeface="MS Mincho" pitchFamily="49" charset="-128"/>
              </a:rPr>
              <a:t>frameset</a:t>
            </a:r>
            <a:r>
              <a:rPr lang="fr-FR" sz="1800" dirty="0">
                <a:ea typeface="MS Mincho" pitchFamily="49" charset="-128"/>
              </a:rPr>
              <a:t>)</a:t>
            </a:r>
          </a:p>
          <a:p>
            <a:pPr eaLnBrk="1" hangingPunct="1">
              <a:buFont typeface="Wingdings" pitchFamily="2" charset="2"/>
              <a:buNone/>
              <a:defRPr/>
            </a:pPr>
            <a:endParaRPr lang="fr-FR" sz="1800" dirty="0">
              <a:ea typeface="MS Mincho" pitchFamily="49" charset="-128"/>
            </a:endParaRPr>
          </a:p>
          <a:p>
            <a:pPr marL="0" indent="0" eaLnBrk="1" hangingPunct="1">
              <a:buFont typeface="Arial" charset="0"/>
              <a:buNone/>
              <a:defRPr/>
            </a:pPr>
            <a:r>
              <a:rPr lang="fr-FR" sz="1800" b="1" dirty="0"/>
              <a:t>document</a:t>
            </a:r>
          </a:p>
          <a:p>
            <a:pPr eaLnBrk="1" hangingPunct="1">
              <a:buFont typeface="Wingdings" pitchFamily="2" charset="2"/>
              <a:buNone/>
              <a:defRPr/>
            </a:pPr>
            <a:endParaRPr lang="fr-FR" sz="1800" dirty="0">
              <a:ea typeface="MS Mincho" pitchFamily="49" charset="-128"/>
            </a:endParaRPr>
          </a:p>
          <a:p>
            <a:pPr eaLnBrk="1" hangingPunct="1">
              <a:buFont typeface="Wingdings" pitchFamily="2" charset="2"/>
              <a:buNone/>
              <a:defRPr/>
            </a:pPr>
            <a:r>
              <a:rPr lang="fr-FR" sz="1800" dirty="0">
                <a:ea typeface="MS Mincho" pitchFamily="49" charset="-128"/>
              </a:rPr>
              <a:t>   - </a:t>
            </a:r>
            <a:r>
              <a:rPr lang="fr-FR" sz="1800" b="1" dirty="0">
                <a:solidFill>
                  <a:srgbClr val="009AD0"/>
                </a:solidFill>
                <a:ea typeface="MS Mincho" pitchFamily="49" charset="-128"/>
              </a:rPr>
              <a:t>document</a:t>
            </a:r>
            <a:r>
              <a:rPr lang="fr-FR" sz="1800" dirty="0">
                <a:solidFill>
                  <a:srgbClr val="009AD0"/>
                </a:solidFill>
                <a:ea typeface="MS Mincho" pitchFamily="49" charset="-128"/>
              </a:rPr>
              <a:t> </a:t>
            </a:r>
            <a:r>
              <a:rPr lang="fr-FR" sz="1800" dirty="0">
                <a:ea typeface="MS Mincho" pitchFamily="49" charset="-128"/>
              </a:rPr>
              <a:t>= page actuelle (</a:t>
            </a:r>
            <a:r>
              <a:rPr lang="fr-FR" sz="1800" dirty="0" err="1">
                <a:ea typeface="MS Mincho" pitchFamily="49" charset="-128"/>
              </a:rPr>
              <a:t>write</a:t>
            </a:r>
            <a:r>
              <a:rPr lang="fr-FR" sz="1800" dirty="0">
                <a:ea typeface="MS Mincho" pitchFamily="49" charset="-128"/>
              </a:rPr>
              <a:t>, </a:t>
            </a:r>
            <a:r>
              <a:rPr lang="fr-FR" sz="1800" dirty="0" err="1">
                <a:ea typeface="MS Mincho" pitchFamily="49" charset="-128"/>
              </a:rPr>
              <a:t>clientWidth</a:t>
            </a:r>
            <a:r>
              <a:rPr lang="fr-FR" sz="1800" dirty="0">
                <a:ea typeface="MS Mincho" pitchFamily="49" charset="-128"/>
              </a:rPr>
              <a:t>/</a:t>
            </a:r>
            <a:r>
              <a:rPr lang="fr-FR" sz="1800" dirty="0" err="1">
                <a:ea typeface="MS Mincho" pitchFamily="49" charset="-128"/>
              </a:rPr>
              <a:t>Height</a:t>
            </a:r>
            <a:r>
              <a:rPr lang="fr-FR" sz="1800" dirty="0">
                <a:ea typeface="MS Mincho" pitchFamily="49" charset="-128"/>
              </a:rPr>
              <a:t>, arbre DOM)</a:t>
            </a:r>
          </a:p>
          <a:p>
            <a:pPr eaLnBrk="1" hangingPunct="1">
              <a:buFont typeface="Wingdings" pitchFamily="2" charset="2"/>
              <a:buNone/>
              <a:defRPr/>
            </a:pPr>
            <a:endParaRPr lang="fr-FR" sz="1800" dirty="0">
              <a:ea typeface="MS Mincho" pitchFamily="49" charset="-128"/>
            </a:endParaRPr>
          </a:p>
          <a:p>
            <a:pPr marL="0" indent="0" eaLnBrk="1" hangingPunct="1">
              <a:buFont typeface="Arial" charset="0"/>
              <a:buNone/>
              <a:defRPr/>
            </a:pPr>
            <a:r>
              <a:rPr lang="fr-FR" sz="1800" b="1" dirty="0"/>
              <a:t>e-mails (« </a:t>
            </a:r>
            <a:r>
              <a:rPr lang="fr-FR" sz="1800" b="1" dirty="0" err="1"/>
              <a:t>mailto</a:t>
            </a:r>
            <a:r>
              <a:rPr lang="fr-FR" sz="1800" b="1" dirty="0"/>
              <a:t> » pas </a:t>
            </a:r>
            <a:r>
              <a:rPr lang="fr-FR" sz="1800" b="1" dirty="0" err="1"/>
              <a:t>js</a:t>
            </a:r>
            <a:r>
              <a:rPr lang="fr-FR" sz="1800" b="1" dirty="0"/>
              <a:t> mais assimilée)</a:t>
            </a:r>
          </a:p>
          <a:p>
            <a:pPr eaLnBrk="1" hangingPunct="1">
              <a:buFont typeface="Wingdings" pitchFamily="2" charset="2"/>
              <a:buNone/>
              <a:defRPr/>
            </a:pPr>
            <a:endParaRPr lang="fr-FR" sz="1800" dirty="0">
              <a:ea typeface="MS Mincho" pitchFamily="49" charset="-128"/>
            </a:endParaRPr>
          </a:p>
          <a:p>
            <a:pPr eaLnBrk="1" hangingPunct="1">
              <a:buFont typeface="Wingdings" pitchFamily="2" charset="2"/>
              <a:buNone/>
              <a:defRPr/>
            </a:pPr>
            <a:r>
              <a:rPr lang="fr-FR" sz="1800" dirty="0">
                <a:ea typeface="MS Mincho" pitchFamily="49" charset="-128"/>
              </a:rPr>
              <a:t>   - </a:t>
            </a:r>
            <a:r>
              <a:rPr lang="fr-FR" sz="1800" dirty="0" err="1">
                <a:ea typeface="MS Mincho" pitchFamily="49" charset="-128"/>
              </a:rPr>
              <a:t>mailto</a:t>
            </a:r>
            <a:r>
              <a:rPr lang="fr-FR" sz="1800" dirty="0">
                <a:ea typeface="MS Mincho" pitchFamily="49" charset="-128"/>
              </a:rPr>
              <a:t> commande HTML assimilée JS pour ouvrir le </a:t>
            </a:r>
            <a:r>
              <a:rPr lang="fr-FR" sz="1800" dirty="0" err="1">
                <a:ea typeface="MS Mincho" pitchFamily="49" charset="-128"/>
              </a:rPr>
              <a:t>maileur</a:t>
            </a:r>
            <a:r>
              <a:rPr lang="fr-FR" sz="1800" dirty="0">
                <a:ea typeface="MS Mincho" pitchFamily="49" charset="-128"/>
              </a:rPr>
              <a:t> paramètres : adresse, </a:t>
            </a:r>
            <a:r>
              <a:rPr lang="fr-FR" sz="1800" dirty="0" err="1">
                <a:ea typeface="MS Mincho" pitchFamily="49" charset="-128"/>
              </a:rPr>
              <a:t>subject</a:t>
            </a:r>
            <a:r>
              <a:rPr lang="fr-FR" sz="1800" dirty="0">
                <a:ea typeface="MS Mincho" pitchFamily="49" charset="-128"/>
              </a:rPr>
              <a:t>, body…</a:t>
            </a:r>
          </a:p>
          <a:p>
            <a:pPr eaLnBrk="1" hangingPunct="1">
              <a:buFont typeface="Wingdings" pitchFamily="2" charset="2"/>
              <a:buNone/>
              <a:defRPr/>
            </a:pPr>
            <a:r>
              <a:rPr lang="fr-FR" sz="1800" dirty="0">
                <a:ea typeface="MS Mincho" pitchFamily="49" charset="-128"/>
              </a:rPr>
              <a:t>   - tel, </a:t>
            </a:r>
            <a:r>
              <a:rPr lang="fr-FR" sz="1800" dirty="0" err="1">
                <a:ea typeface="MS Mincho" pitchFamily="49" charset="-128"/>
              </a:rPr>
              <a:t>sms</a:t>
            </a:r>
            <a:r>
              <a:rPr lang="fr-FR" sz="1800" dirty="0">
                <a:ea typeface="MS Mincho" pitchFamily="49" charset="-128"/>
              </a:rPr>
              <a:t> fournit par html5</a:t>
            </a:r>
          </a:p>
        </p:txBody>
      </p:sp>
      <p:sp>
        <p:nvSpPr>
          <p:cNvPr id="22532" name="Slide Number Placeholder 8"/>
          <p:cNvSpPr>
            <a:spLocks noGrp="1"/>
          </p:cNvSpPr>
          <p:nvPr>
            <p:ph type="sldNum" sz="quarter" idx="12"/>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2BDC4A2A-B00B-4E9E-9FED-8277E8888558}" type="slidenum">
              <a:rPr lang="en-JM" smtClean="0">
                <a:solidFill>
                  <a:schemeClr val="bg1"/>
                </a:solidFill>
              </a:rPr>
              <a:pPr fontAlgn="base">
                <a:spcBef>
                  <a:spcPct val="0"/>
                </a:spcBef>
                <a:spcAft>
                  <a:spcPct val="0"/>
                </a:spcAft>
                <a:defRPr/>
              </a:pPr>
              <a:t>105</a:t>
            </a:fld>
            <a:endParaRPr lang="en-JM">
              <a:solidFill>
                <a:schemeClr val="bg1"/>
              </a:solidFill>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3EE637-1EF2-4554-830C-02299D146F7D}"/>
              </a:ext>
            </a:extLst>
          </p:cNvPr>
          <p:cNvSpPr>
            <a:spLocks noGrp="1"/>
          </p:cNvSpPr>
          <p:nvPr>
            <p:ph type="title"/>
          </p:nvPr>
        </p:nvSpPr>
        <p:spPr/>
        <p:txBody>
          <a:bodyPr/>
          <a:lstStyle/>
          <a:p>
            <a:r>
              <a:rPr lang="fr-FR" dirty="0"/>
              <a:t>Rappels architecture</a:t>
            </a:r>
          </a:p>
        </p:txBody>
      </p:sp>
      <p:sp>
        <p:nvSpPr>
          <p:cNvPr id="3" name="Espace réservé du texte 2">
            <a:extLst>
              <a:ext uri="{FF2B5EF4-FFF2-40B4-BE49-F238E27FC236}">
                <a16:creationId xmlns:a16="http://schemas.microsoft.com/office/drawing/2014/main" id="{71FA469B-BD25-4A73-B4BF-9BD7177521B4}"/>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110658475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94413E-BF53-47E1-870A-023D39291151}"/>
              </a:ext>
            </a:extLst>
          </p:cNvPr>
          <p:cNvSpPr>
            <a:spLocks noGrp="1"/>
          </p:cNvSpPr>
          <p:nvPr>
            <p:ph type="title"/>
          </p:nvPr>
        </p:nvSpPr>
        <p:spPr/>
        <p:txBody>
          <a:bodyPr/>
          <a:lstStyle/>
          <a:p>
            <a:r>
              <a:rPr lang="fr-FR" dirty="0"/>
              <a:t>Qui fais quoi ?</a:t>
            </a:r>
          </a:p>
        </p:txBody>
      </p:sp>
      <p:sp>
        <p:nvSpPr>
          <p:cNvPr id="5" name="Espace réservé du contenu 4">
            <a:extLst>
              <a:ext uri="{FF2B5EF4-FFF2-40B4-BE49-F238E27FC236}">
                <a16:creationId xmlns:a16="http://schemas.microsoft.com/office/drawing/2014/main" id="{F09CD172-88F9-4A5C-9BF8-8350D8050003}"/>
              </a:ext>
            </a:extLst>
          </p:cNvPr>
          <p:cNvSpPr>
            <a:spLocks noGrp="1"/>
          </p:cNvSpPr>
          <p:nvPr>
            <p:ph idx="1"/>
          </p:nvPr>
        </p:nvSpPr>
        <p:spPr>
          <a:xfrm>
            <a:off x="285720" y="1714488"/>
            <a:ext cx="3814642" cy="3964809"/>
          </a:xfrm>
        </p:spPr>
        <p:txBody>
          <a:bodyPr>
            <a:normAutofit fontScale="77500" lnSpcReduction="20000"/>
          </a:bodyPr>
          <a:lstStyle/>
          <a:p>
            <a:r>
              <a:rPr lang="fr-FR" dirty="0"/>
              <a:t>Qui à besoin de quoi ?</a:t>
            </a:r>
          </a:p>
          <a:p>
            <a:pPr lvl="1"/>
            <a:r>
              <a:rPr lang="fr-FR" dirty="0"/>
              <a:t>Le client, Un navigateur</a:t>
            </a:r>
          </a:p>
          <a:p>
            <a:pPr lvl="2"/>
            <a:r>
              <a:rPr lang="fr-FR" dirty="0"/>
              <a:t>Charge le site et met en action le JS</a:t>
            </a:r>
          </a:p>
          <a:p>
            <a:pPr lvl="2"/>
            <a:r>
              <a:rPr lang="fr-FR" dirty="0"/>
              <a:t>Il géra grâce au js les interactions IHM</a:t>
            </a:r>
          </a:p>
          <a:p>
            <a:pPr lvl="2"/>
            <a:r>
              <a:rPr lang="fr-FR" dirty="0"/>
              <a:t>Chargera une version du site html/css/js</a:t>
            </a:r>
          </a:p>
          <a:p>
            <a:pPr lvl="3"/>
            <a:r>
              <a:rPr lang="fr-FR" dirty="0"/>
              <a:t>Et les librairies js associes</a:t>
            </a:r>
          </a:p>
          <a:p>
            <a:pPr lvl="3"/>
            <a:endParaRPr lang="fr-FR" dirty="0"/>
          </a:p>
          <a:p>
            <a:pPr lvl="2"/>
            <a:r>
              <a:rPr lang="fr-FR" dirty="0"/>
              <a:t>Il géra les échanges http </a:t>
            </a:r>
          </a:p>
          <a:p>
            <a:pPr lvl="3"/>
            <a:r>
              <a:rPr lang="fr-FR" dirty="0"/>
              <a:t>Accès à des données par</a:t>
            </a:r>
          </a:p>
          <a:p>
            <a:pPr marL="1028700" lvl="3" indent="0">
              <a:buNone/>
            </a:pPr>
            <a:r>
              <a:rPr lang="fr-FR" dirty="0"/>
              <a:t>Webservice (REST, json)</a:t>
            </a:r>
          </a:p>
          <a:p>
            <a:pPr marL="1028700" lvl="3" indent="0">
              <a:buNone/>
            </a:pPr>
            <a:endParaRPr lang="fr-FR" dirty="0"/>
          </a:p>
          <a:p>
            <a:pPr lvl="3"/>
            <a:endParaRPr lang="fr-FR" dirty="0"/>
          </a:p>
          <a:p>
            <a:endParaRPr lang="fr-FR" dirty="0"/>
          </a:p>
        </p:txBody>
      </p:sp>
      <p:graphicFrame>
        <p:nvGraphicFramePr>
          <p:cNvPr id="6" name="Diagramme 5">
            <a:extLst>
              <a:ext uri="{FF2B5EF4-FFF2-40B4-BE49-F238E27FC236}">
                <a16:creationId xmlns:a16="http://schemas.microsoft.com/office/drawing/2014/main" id="{8772E3A1-CDF1-44EC-AD41-6E7D09A9D7FF}"/>
              </a:ext>
            </a:extLst>
          </p:cNvPr>
          <p:cNvGraphicFramePr/>
          <p:nvPr/>
        </p:nvGraphicFramePr>
        <p:xfrm>
          <a:off x="4230304" y="3701515"/>
          <a:ext cx="4551950" cy="17306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8" name="Connecteur droit avec flèche 7">
            <a:extLst>
              <a:ext uri="{FF2B5EF4-FFF2-40B4-BE49-F238E27FC236}">
                <a16:creationId xmlns:a16="http://schemas.microsoft.com/office/drawing/2014/main" id="{AFFB188F-F13E-4430-A9A2-B06EF833F74A}"/>
              </a:ext>
            </a:extLst>
          </p:cNvPr>
          <p:cNvCxnSpPr/>
          <p:nvPr/>
        </p:nvCxnSpPr>
        <p:spPr>
          <a:xfrm>
            <a:off x="7125101" y="4437848"/>
            <a:ext cx="418700" cy="0"/>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cteur droit avec flèche 9">
            <a:extLst>
              <a:ext uri="{FF2B5EF4-FFF2-40B4-BE49-F238E27FC236}">
                <a16:creationId xmlns:a16="http://schemas.microsoft.com/office/drawing/2014/main" id="{A54CEBBE-D254-49C6-A728-28C642D9305C}"/>
              </a:ext>
            </a:extLst>
          </p:cNvPr>
          <p:cNvCxnSpPr>
            <a:cxnSpLocks/>
          </p:cNvCxnSpPr>
          <p:nvPr/>
        </p:nvCxnSpPr>
        <p:spPr>
          <a:xfrm>
            <a:off x="6973503" y="4928737"/>
            <a:ext cx="526984" cy="108284"/>
          </a:xfrm>
          <a:prstGeom prst="straightConnector1">
            <a:avLst/>
          </a:prstGeom>
          <a:ln w="76200">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Connecteur droit avec flèche 11">
            <a:extLst>
              <a:ext uri="{FF2B5EF4-FFF2-40B4-BE49-F238E27FC236}">
                <a16:creationId xmlns:a16="http://schemas.microsoft.com/office/drawing/2014/main" id="{0B4ADF17-7D3B-4670-99A8-5DD8BB7E2BF9}"/>
              </a:ext>
            </a:extLst>
          </p:cNvPr>
          <p:cNvCxnSpPr>
            <a:cxnSpLocks/>
          </p:cNvCxnSpPr>
          <p:nvPr/>
        </p:nvCxnSpPr>
        <p:spPr>
          <a:xfrm flipV="1">
            <a:off x="5139890" y="4979269"/>
            <a:ext cx="360948" cy="160736"/>
          </a:xfrm>
          <a:prstGeom prst="straightConnector1">
            <a:avLst/>
          </a:prstGeom>
          <a:ln w="76200">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Connecteur droit avec flèche 15">
            <a:extLst>
              <a:ext uri="{FF2B5EF4-FFF2-40B4-BE49-F238E27FC236}">
                <a16:creationId xmlns:a16="http://schemas.microsoft.com/office/drawing/2014/main" id="{668FB339-D8D0-4662-A2FB-40829F7DBF64}"/>
              </a:ext>
            </a:extLst>
          </p:cNvPr>
          <p:cNvCxnSpPr>
            <a:cxnSpLocks/>
          </p:cNvCxnSpPr>
          <p:nvPr/>
        </p:nvCxnSpPr>
        <p:spPr>
          <a:xfrm>
            <a:off x="5139890" y="4642630"/>
            <a:ext cx="360948" cy="185042"/>
          </a:xfrm>
          <a:prstGeom prst="straightConnector1">
            <a:avLst/>
          </a:prstGeom>
          <a:ln w="76200">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Espace réservé du contenu 4">
            <a:extLst>
              <a:ext uri="{FF2B5EF4-FFF2-40B4-BE49-F238E27FC236}">
                <a16:creationId xmlns:a16="http://schemas.microsoft.com/office/drawing/2014/main" id="{68BB5DAB-87AC-4420-BCFB-09E603344A1A}"/>
              </a:ext>
            </a:extLst>
          </p:cNvPr>
          <p:cNvSpPr txBox="1">
            <a:spLocks/>
          </p:cNvSpPr>
          <p:nvPr/>
        </p:nvSpPr>
        <p:spPr>
          <a:xfrm>
            <a:off x="4230303" y="1714488"/>
            <a:ext cx="4728411" cy="1914838"/>
          </a:xfrm>
          <a:prstGeom prst="rect">
            <a:avLst/>
          </a:prstGeom>
          <a:solidFill>
            <a:schemeClr val="bg1">
              <a:alpha val="74000"/>
            </a:schemeClr>
          </a:solidFill>
          <a:ln>
            <a:solidFill>
              <a:schemeClr val="bg1">
                <a:lumMod val="85000"/>
              </a:schemeClr>
            </a:solidFill>
          </a:ln>
        </p:spPr>
        <p:txBody>
          <a:bodyPr vert="horz" lIns="68580" tIns="34290" rIns="68580" bIns="34290" rtlCol="0">
            <a:normAutofit fontScale="925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625475" indent="-228600" algn="l" defTabSz="914400" rtl="0" eaLnBrk="1" latinLnBrk="0" hangingPunct="1">
              <a:spcBef>
                <a:spcPct val="20000"/>
              </a:spcBef>
              <a:buFont typeface="Wingdings" pitchFamily="2" charset="2"/>
              <a:buChar char="2"/>
              <a:defRPr sz="2000" kern="1200">
                <a:solidFill>
                  <a:schemeClr val="tx1"/>
                </a:solidFill>
                <a:latin typeface="+mn-lt"/>
                <a:ea typeface="+mn-ea"/>
                <a:cs typeface="+mn-cs"/>
              </a:defRPr>
            </a:lvl8pPr>
            <a:lvl9pPr marL="625475" indent="-228600" algn="l" defTabSz="914400" rtl="0" eaLnBrk="1" latinLnBrk="0" hangingPunct="1">
              <a:spcBef>
                <a:spcPct val="20000"/>
              </a:spcBef>
              <a:buSzPct val="150000"/>
              <a:buFont typeface="Wingdings" pitchFamily="2" charset="2"/>
              <a:buChar char="C"/>
              <a:defRPr sz="2000" kern="1200" baseline="0">
                <a:solidFill>
                  <a:schemeClr val="tx1"/>
                </a:solidFill>
                <a:latin typeface="+mn-lt"/>
                <a:ea typeface="+mn-ea"/>
                <a:cs typeface="+mn-cs"/>
              </a:defRPr>
            </a:lvl9pPr>
          </a:lstStyle>
          <a:p>
            <a:pPr lvl="1"/>
            <a:r>
              <a:rPr lang="fr-FR" sz="2100" dirty="0"/>
              <a:t>Le serveur</a:t>
            </a:r>
          </a:p>
          <a:p>
            <a:pPr lvl="2"/>
            <a:r>
              <a:rPr lang="fr-FR" sz="1800" dirty="0"/>
              <a:t>Il Répondra aux requêtes http pour accéder aux fichiers du site </a:t>
            </a:r>
          </a:p>
          <a:p>
            <a:pPr lvl="2"/>
            <a:r>
              <a:rPr lang="fr-FR" sz="1800" dirty="0"/>
              <a:t>Il répondra aux requêtes liées aux données (webservice tel que REST)</a:t>
            </a:r>
          </a:p>
          <a:p>
            <a:pPr lvl="2"/>
            <a:r>
              <a:rPr lang="fr-FR" sz="1800" dirty="0"/>
              <a:t>Il géra des échanges internes pour l’accès au </a:t>
            </a:r>
            <a:r>
              <a:rPr lang="fr-FR" sz="1800" dirty="0" err="1"/>
              <a:t>sgbdr</a:t>
            </a:r>
            <a:r>
              <a:rPr lang="fr-FR" sz="1800" dirty="0"/>
              <a:t>, aux </a:t>
            </a:r>
            <a:r>
              <a:rPr lang="fr-FR" sz="1800" dirty="0" err="1"/>
              <a:t>sensors</a:t>
            </a:r>
            <a:r>
              <a:rPr lang="fr-FR" sz="1800" dirty="0"/>
              <a:t>, …</a:t>
            </a:r>
          </a:p>
        </p:txBody>
      </p:sp>
    </p:spTree>
    <p:extLst>
      <p:ext uri="{BB962C8B-B14F-4D97-AF65-F5344CB8AC3E}">
        <p14:creationId xmlns:p14="http://schemas.microsoft.com/office/powerpoint/2010/main" val="129750649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Un web service </a:t>
            </a:r>
          </a:p>
        </p:txBody>
      </p:sp>
      <p:sp>
        <p:nvSpPr>
          <p:cNvPr id="3" name="Espace réservé du contenu 2"/>
          <p:cNvSpPr>
            <a:spLocks noGrp="1"/>
          </p:cNvSpPr>
          <p:nvPr>
            <p:ph idx="1"/>
          </p:nvPr>
        </p:nvSpPr>
        <p:spPr/>
        <p:txBody>
          <a:bodyPr>
            <a:normAutofit fontScale="92500" lnSpcReduction="20000"/>
          </a:bodyPr>
          <a:lstStyle/>
          <a:p>
            <a:r>
              <a:rPr lang="fr-FR" dirty="0"/>
              <a:t>Web Services : </a:t>
            </a:r>
          </a:p>
          <a:p>
            <a:pPr lvl="2"/>
            <a:r>
              <a:rPr lang="fr-FR" dirty="0"/>
              <a:t>client, </a:t>
            </a:r>
          </a:p>
          <a:p>
            <a:pPr lvl="3"/>
            <a:r>
              <a:rPr lang="fr-FR" dirty="0"/>
              <a:t>celui qui accède</a:t>
            </a:r>
          </a:p>
          <a:p>
            <a:pPr lvl="2"/>
            <a:endParaRPr lang="fr-FR" dirty="0"/>
          </a:p>
          <a:p>
            <a:pPr lvl="2"/>
            <a:r>
              <a:rPr lang="fr-FR" dirty="0"/>
              <a:t>fournisseur, </a:t>
            </a:r>
          </a:p>
          <a:p>
            <a:pPr lvl="3"/>
            <a:r>
              <a:rPr lang="fr-FR" dirty="0"/>
              <a:t>celui qui diffuse</a:t>
            </a:r>
          </a:p>
          <a:p>
            <a:pPr lvl="2"/>
            <a:endParaRPr lang="fr-FR" dirty="0"/>
          </a:p>
          <a:p>
            <a:pPr lvl="2"/>
            <a:r>
              <a:rPr lang="fr-FR" dirty="0"/>
              <a:t>annuaire de services </a:t>
            </a:r>
          </a:p>
          <a:p>
            <a:pPr lvl="3"/>
            <a:r>
              <a:rPr lang="fr-FR" dirty="0"/>
              <a:t>celui qui recense ex UDDI pour les WSDL *</a:t>
            </a:r>
            <a:r>
              <a:rPr lang="fr-FR" sz="1125" dirty="0"/>
              <a:t>(SOAP)</a:t>
            </a:r>
            <a:endParaRPr lang="fr-FR" dirty="0"/>
          </a:p>
          <a:p>
            <a:pPr lvl="2"/>
            <a:endParaRPr lang="fr-FR" dirty="0"/>
          </a:p>
          <a:p>
            <a:pPr lvl="2"/>
            <a:r>
              <a:rPr lang="fr-FR" dirty="0"/>
              <a:t>intégration d'applications</a:t>
            </a:r>
          </a:p>
          <a:p>
            <a:pPr lvl="3"/>
            <a:r>
              <a:rPr lang="fr-FR" dirty="0"/>
              <a:t>Des API</a:t>
            </a:r>
          </a:p>
          <a:p>
            <a:r>
              <a:rPr lang="fr-FR" dirty="0"/>
              <a:t>Métaphore : </a:t>
            </a:r>
          </a:p>
          <a:p>
            <a:pPr algn="ctr">
              <a:buNone/>
            </a:pPr>
            <a:r>
              <a:rPr lang="fr-FR" dirty="0"/>
              <a:t>le serveur du restaurant et sa "carte du menu", on se sers pas directement en cuisine</a:t>
            </a: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F67612B-4520-4BF9-909C-AB816F7A41EC}"/>
              </a:ext>
            </a:extLst>
          </p:cNvPr>
          <p:cNvSpPr>
            <a:spLocks noGrp="1"/>
          </p:cNvSpPr>
          <p:nvPr>
            <p:ph type="title"/>
          </p:nvPr>
        </p:nvSpPr>
        <p:spPr/>
        <p:txBody>
          <a:bodyPr/>
          <a:lstStyle/>
          <a:p>
            <a:r>
              <a:rPr lang="fr-FR" dirty="0"/>
              <a:t>Un bistro service ?</a:t>
            </a:r>
          </a:p>
        </p:txBody>
      </p:sp>
      <p:sp>
        <p:nvSpPr>
          <p:cNvPr id="3" name="Espace réservé du contenu 2">
            <a:extLst>
              <a:ext uri="{FF2B5EF4-FFF2-40B4-BE49-F238E27FC236}">
                <a16:creationId xmlns:a16="http://schemas.microsoft.com/office/drawing/2014/main" id="{1F7C0DA1-69E2-4C5F-9488-ED4C2A0B4218}"/>
              </a:ext>
            </a:extLst>
          </p:cNvPr>
          <p:cNvSpPr>
            <a:spLocks noGrp="1"/>
          </p:cNvSpPr>
          <p:nvPr>
            <p:ph idx="1"/>
          </p:nvPr>
        </p:nvSpPr>
        <p:spPr/>
        <p:txBody>
          <a:bodyPr>
            <a:normAutofit fontScale="77500" lnSpcReduction="20000"/>
          </a:bodyPr>
          <a:lstStyle/>
          <a:p>
            <a:r>
              <a:rPr lang="fr-FR" dirty="0"/>
              <a:t>Un web service c’est comme </a:t>
            </a:r>
          </a:p>
          <a:p>
            <a:pPr marL="0" indent="0">
              <a:buNone/>
            </a:pPr>
            <a:r>
              <a:rPr lang="fr-FR" dirty="0"/>
              <a:t>Un bistrot</a:t>
            </a:r>
          </a:p>
          <a:p>
            <a:pPr marL="0" indent="0">
              <a:buNone/>
            </a:pPr>
            <a:r>
              <a:rPr lang="fr-FR" dirty="0"/>
              <a:t>	</a:t>
            </a:r>
          </a:p>
          <a:p>
            <a:pPr lvl="1"/>
            <a:r>
              <a:rPr lang="fr-FR" dirty="0"/>
              <a:t>Il est de bon ton d’adopter le protocole adéquat</a:t>
            </a:r>
          </a:p>
          <a:p>
            <a:pPr lvl="2"/>
            <a:r>
              <a:rPr lang="fr-FR" dirty="0"/>
              <a:t> Bonjour</a:t>
            </a:r>
          </a:p>
          <a:p>
            <a:pPr lvl="1"/>
            <a:endParaRPr lang="fr-FR" dirty="0"/>
          </a:p>
          <a:p>
            <a:pPr lvl="1"/>
            <a:r>
              <a:rPr lang="fr-FR" dirty="0"/>
              <a:t>Un serveur prend ma commande</a:t>
            </a:r>
          </a:p>
          <a:p>
            <a:pPr lvl="2"/>
            <a:r>
              <a:rPr lang="fr-FR" dirty="0"/>
              <a:t>Une bière pression</a:t>
            </a:r>
          </a:p>
          <a:p>
            <a:pPr lvl="2"/>
            <a:r>
              <a:rPr lang="fr-FR" dirty="0"/>
              <a:t>L’hydromel du patron est une bouteille</a:t>
            </a:r>
          </a:p>
          <a:p>
            <a:pPr marL="685800" lvl="2" indent="0">
              <a:buNone/>
            </a:pPr>
            <a:r>
              <a:rPr lang="fr-FR" dirty="0"/>
              <a:t>Qui ne peut être servis aux clients</a:t>
            </a:r>
          </a:p>
          <a:p>
            <a:pPr marL="685800" lvl="2" indent="0">
              <a:buNone/>
            </a:pPr>
            <a:endParaRPr lang="fr-FR" dirty="0"/>
          </a:p>
          <a:p>
            <a:pPr lvl="1"/>
            <a:r>
              <a:rPr lang="fr-FR" dirty="0"/>
              <a:t>Le serveur me sers ma commande </a:t>
            </a:r>
          </a:p>
          <a:p>
            <a:pPr marL="342900" lvl="1" indent="0">
              <a:buNone/>
            </a:pPr>
            <a:r>
              <a:rPr lang="fr-FR" dirty="0"/>
              <a:t>si cela est possible.</a:t>
            </a:r>
          </a:p>
          <a:p>
            <a:pPr lvl="2"/>
            <a:r>
              <a:rPr lang="fr-FR" dirty="0"/>
              <a:t>Je consomme ce qui m’a été servi dans </a:t>
            </a:r>
          </a:p>
          <a:p>
            <a:pPr lvl="3"/>
            <a:r>
              <a:rPr lang="fr-FR" dirty="0"/>
              <a:t>le verre adéquat </a:t>
            </a:r>
          </a:p>
          <a:p>
            <a:pPr lvl="3"/>
            <a:r>
              <a:rPr lang="fr-FR" dirty="0"/>
              <a:t>le volume parfait</a:t>
            </a:r>
          </a:p>
          <a:p>
            <a:pPr lvl="1"/>
            <a:endParaRPr lang="fr-FR" dirty="0"/>
          </a:p>
        </p:txBody>
      </p:sp>
      <p:grpSp>
        <p:nvGrpSpPr>
          <p:cNvPr id="5" name="Groupe 4">
            <a:extLst>
              <a:ext uri="{FF2B5EF4-FFF2-40B4-BE49-F238E27FC236}">
                <a16:creationId xmlns:a16="http://schemas.microsoft.com/office/drawing/2014/main" id="{8BEE808E-4C71-43B8-9537-EB12305D2CC3}"/>
              </a:ext>
            </a:extLst>
          </p:cNvPr>
          <p:cNvGrpSpPr/>
          <p:nvPr/>
        </p:nvGrpSpPr>
        <p:grpSpPr>
          <a:xfrm>
            <a:off x="5814139" y="3753036"/>
            <a:ext cx="2195443" cy="1751024"/>
            <a:chOff x="4499992" y="2708920"/>
            <a:chExt cx="4367417" cy="3702850"/>
          </a:xfrm>
        </p:grpSpPr>
        <p:pic>
          <p:nvPicPr>
            <p:cNvPr id="1026" name="Picture 2" descr="LENNE Création - Créateur et fabricant de colonnes à bière ...">
              <a:extLst>
                <a:ext uri="{FF2B5EF4-FFF2-40B4-BE49-F238E27FC236}">
                  <a16:creationId xmlns:a16="http://schemas.microsoft.com/office/drawing/2014/main" id="{09B841E7-BBEA-436F-953E-7340D671D8A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99992" y="2708920"/>
              <a:ext cx="2582993" cy="357301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inte de Bière en main PNG transparents - StickPNG">
              <a:extLst>
                <a:ext uri="{FF2B5EF4-FFF2-40B4-BE49-F238E27FC236}">
                  <a16:creationId xmlns:a16="http://schemas.microsoft.com/office/drawing/2014/main" id="{D3B978A1-4012-4646-92A6-B5A6EDE9CB9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12985" y="4446874"/>
              <a:ext cx="2654424" cy="196489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 name="Groupe 5">
            <a:extLst>
              <a:ext uri="{FF2B5EF4-FFF2-40B4-BE49-F238E27FC236}">
                <a16:creationId xmlns:a16="http://schemas.microsoft.com/office/drawing/2014/main" id="{DA1CD2AE-FBE7-4218-9AA1-FEED5F28B244}"/>
              </a:ext>
            </a:extLst>
          </p:cNvPr>
          <p:cNvGrpSpPr/>
          <p:nvPr/>
        </p:nvGrpSpPr>
        <p:grpSpPr>
          <a:xfrm>
            <a:off x="5976156" y="1790043"/>
            <a:ext cx="1765944" cy="929171"/>
            <a:chOff x="6079366" y="1281429"/>
            <a:chExt cx="2684967" cy="1369002"/>
          </a:xfrm>
        </p:grpSpPr>
        <p:sp>
          <p:nvSpPr>
            <p:cNvPr id="4" name="Rectangle : coins arrondis 3">
              <a:extLst>
                <a:ext uri="{FF2B5EF4-FFF2-40B4-BE49-F238E27FC236}">
                  <a16:creationId xmlns:a16="http://schemas.microsoft.com/office/drawing/2014/main" id="{56FA0935-7A4A-45C6-80F5-49187ECC382A}"/>
                </a:ext>
              </a:extLst>
            </p:cNvPr>
            <p:cNvSpPr/>
            <p:nvPr/>
          </p:nvSpPr>
          <p:spPr>
            <a:xfrm>
              <a:off x="6156177" y="1281429"/>
              <a:ext cx="2608156" cy="1368152"/>
            </a:xfrm>
            <a:prstGeom prst="roundRect">
              <a:avLst/>
            </a:prstGeom>
            <a:solidFill>
              <a:schemeClr val="bg1">
                <a:lumMod val="6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fr-FR" sz="1350" dirty="0"/>
                <a:t>Réserve</a:t>
              </a:r>
            </a:p>
          </p:txBody>
        </p:sp>
        <p:pic>
          <p:nvPicPr>
            <p:cNvPr id="1030" name="Picture 6" descr="Acheter des fûts Beertender en magasin - Choisir sa machine à bière">
              <a:extLst>
                <a:ext uri="{FF2B5EF4-FFF2-40B4-BE49-F238E27FC236}">
                  <a16:creationId xmlns:a16="http://schemas.microsoft.com/office/drawing/2014/main" id="{40EAFF53-7BAE-46B6-8607-113A4BB340B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38657" y="1700808"/>
              <a:ext cx="1219255" cy="88703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ydromel doux bouteille en gres 75cl">
              <a:extLst>
                <a:ext uri="{FF2B5EF4-FFF2-40B4-BE49-F238E27FC236}">
                  <a16:creationId xmlns:a16="http://schemas.microsoft.com/office/drawing/2014/main" id="{624791B5-6E4A-4CBF-B51F-61315027CF82}"/>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079366" y="1570311"/>
              <a:ext cx="1080120" cy="108012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317887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clients web </a:t>
            </a:r>
          </a:p>
        </p:txBody>
      </p:sp>
      <p:sp>
        <p:nvSpPr>
          <p:cNvPr id="3" name="Espace réservé du contenu 2"/>
          <p:cNvSpPr>
            <a:spLocks noGrp="1"/>
          </p:cNvSpPr>
          <p:nvPr>
            <p:ph idx="1"/>
          </p:nvPr>
        </p:nvSpPr>
        <p:spPr/>
        <p:txBody>
          <a:bodyPr>
            <a:normAutofit lnSpcReduction="10000"/>
          </a:bodyPr>
          <a:lstStyle/>
          <a:p>
            <a:r>
              <a:rPr lang="fr-FR" dirty="0"/>
              <a:t>On appelle client </a:t>
            </a:r>
          </a:p>
          <a:p>
            <a:pPr lvl="1"/>
            <a:r>
              <a:rPr lang="fr-FR" dirty="0"/>
              <a:t>une application  qui </a:t>
            </a:r>
          </a:p>
          <a:p>
            <a:pPr lvl="2"/>
            <a:r>
              <a:rPr lang="fr-FR" dirty="0"/>
              <a:t>comprend le html </a:t>
            </a:r>
          </a:p>
          <a:p>
            <a:pPr lvl="2"/>
            <a:r>
              <a:rPr lang="fr-FR" dirty="0"/>
              <a:t>comprend le </a:t>
            </a:r>
            <a:r>
              <a:rPr lang="fr-FR" dirty="0" err="1"/>
              <a:t>css</a:t>
            </a:r>
            <a:endParaRPr lang="fr-FR" dirty="0"/>
          </a:p>
          <a:p>
            <a:pPr lvl="2"/>
            <a:r>
              <a:rPr lang="fr-FR" dirty="0"/>
              <a:t>et  des langages de scripts</a:t>
            </a:r>
          </a:p>
          <a:p>
            <a:pPr lvl="2"/>
            <a:r>
              <a:rPr lang="fr-FR" dirty="0"/>
              <a:t>assemble le tout pour afficher une page et gérer son fonctionnement </a:t>
            </a:r>
          </a:p>
          <a:p>
            <a:pPr lvl="2"/>
            <a:endParaRPr lang="fr-FR" dirty="0"/>
          </a:p>
          <a:p>
            <a:pPr lvl="2"/>
            <a:r>
              <a:rPr lang="fr-FR" dirty="0"/>
              <a:t>les plus courants :</a:t>
            </a:r>
          </a:p>
          <a:p>
            <a:pPr lvl="3"/>
            <a:r>
              <a:rPr lang="fr-FR" dirty="0"/>
              <a:t>Microsoft IE5/6/7/8/9, EDGE</a:t>
            </a:r>
          </a:p>
          <a:p>
            <a:pPr lvl="3"/>
            <a:r>
              <a:rPr lang="fr-FR" dirty="0" err="1"/>
              <a:t>Mozilla</a:t>
            </a:r>
            <a:r>
              <a:rPr lang="fr-FR" dirty="0"/>
              <a:t> </a:t>
            </a:r>
            <a:r>
              <a:rPr lang="fr-FR" dirty="0" err="1"/>
              <a:t>Firefox</a:t>
            </a:r>
            <a:endParaRPr lang="fr-FR" dirty="0"/>
          </a:p>
          <a:p>
            <a:pPr lvl="3"/>
            <a:r>
              <a:rPr lang="fr-FR" dirty="0"/>
              <a:t>Google Chrome , </a:t>
            </a:r>
            <a:r>
              <a:rPr lang="fr-FR" dirty="0" err="1"/>
              <a:t>chronium</a:t>
            </a:r>
            <a:endParaRPr lang="fr-FR" dirty="0"/>
          </a:p>
          <a:p>
            <a:pPr lvl="3"/>
            <a:r>
              <a:rPr lang="fr-FR" dirty="0"/>
              <a:t>Apple safari</a:t>
            </a: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0F30A8E-998D-4D46-A1D7-657360B7CB87}"/>
              </a:ext>
            </a:extLst>
          </p:cNvPr>
          <p:cNvSpPr>
            <a:spLocks noGrp="1"/>
          </p:cNvSpPr>
          <p:nvPr>
            <p:ph type="title"/>
          </p:nvPr>
        </p:nvSpPr>
        <p:spPr/>
        <p:txBody>
          <a:bodyPr/>
          <a:lstStyle/>
          <a:p>
            <a:r>
              <a:rPr lang="fr-FR" dirty="0"/>
              <a:t>Un bistro service?</a:t>
            </a:r>
          </a:p>
        </p:txBody>
      </p:sp>
      <p:sp>
        <p:nvSpPr>
          <p:cNvPr id="3" name="Espace réservé du contenu 2">
            <a:extLst>
              <a:ext uri="{FF2B5EF4-FFF2-40B4-BE49-F238E27FC236}">
                <a16:creationId xmlns:a16="http://schemas.microsoft.com/office/drawing/2014/main" id="{3CD769D8-15EB-4C9B-BE5D-01401EC15948}"/>
              </a:ext>
            </a:extLst>
          </p:cNvPr>
          <p:cNvSpPr>
            <a:spLocks noGrp="1"/>
          </p:cNvSpPr>
          <p:nvPr>
            <p:ph idx="1"/>
          </p:nvPr>
        </p:nvSpPr>
        <p:spPr/>
        <p:txBody>
          <a:bodyPr/>
          <a:lstStyle/>
          <a:p>
            <a:r>
              <a:rPr lang="fr-FR" dirty="0"/>
              <a:t>Dans certaines enseignes il est possible de savoir ce qui est possible de commander</a:t>
            </a:r>
          </a:p>
          <a:p>
            <a:endParaRPr lang="fr-FR" dirty="0"/>
          </a:p>
          <a:p>
            <a:r>
              <a:rPr lang="fr-FR" dirty="0"/>
              <a:t>Il est même expliquer que </a:t>
            </a:r>
          </a:p>
          <a:p>
            <a:pPr lvl="1"/>
            <a:r>
              <a:rPr lang="fr-FR" dirty="0"/>
              <a:t>Sur présentation d’un coupon</a:t>
            </a:r>
          </a:p>
          <a:p>
            <a:pPr marL="342900" lvl="1" indent="0">
              <a:buNone/>
            </a:pPr>
            <a:r>
              <a:rPr lang="fr-FR" dirty="0"/>
              <a:t>Promo une réduction spéciale </a:t>
            </a:r>
          </a:p>
          <a:p>
            <a:pPr marL="342900" lvl="1" indent="0">
              <a:buNone/>
            </a:pPr>
            <a:r>
              <a:rPr lang="fr-FR" dirty="0"/>
              <a:t>sera faite</a:t>
            </a:r>
          </a:p>
          <a:p>
            <a:pPr lvl="1"/>
            <a:endParaRPr lang="fr-FR" dirty="0"/>
          </a:p>
          <a:p>
            <a:pPr lvl="1"/>
            <a:endParaRPr lang="fr-FR" dirty="0"/>
          </a:p>
        </p:txBody>
      </p:sp>
      <p:pic>
        <p:nvPicPr>
          <p:cNvPr id="2050" name="Picture 2" descr="Le Bistrot D'Alice à Carcassonne, carte-menu et photos">
            <a:extLst>
              <a:ext uri="{FF2B5EF4-FFF2-40B4-BE49-F238E27FC236}">
                <a16:creationId xmlns:a16="http://schemas.microsoft.com/office/drawing/2014/main" id="{5808B683-1A68-4A8B-A280-512C92E504C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74079" y="2402886"/>
            <a:ext cx="2196995" cy="3111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919969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2946" name="AutoShape 2"/>
          <p:cNvSpPr>
            <a:spLocks noGrp="1" noChangeArrowheads="1"/>
          </p:cNvSpPr>
          <p:nvPr>
            <p:ph type="title"/>
          </p:nvPr>
        </p:nvSpPr>
        <p:spPr/>
        <p:txBody>
          <a:bodyPr/>
          <a:lstStyle/>
          <a:p>
            <a:pPr eaLnBrk="1" hangingPunct="1"/>
            <a:r>
              <a:rPr lang="fr-FR"/>
              <a:t>Les services Web</a:t>
            </a:r>
          </a:p>
        </p:txBody>
      </p:sp>
      <p:sp>
        <p:nvSpPr>
          <p:cNvPr id="2002947" name="Rectangle 3"/>
          <p:cNvSpPr>
            <a:spLocks noGrp="1" noChangeArrowheads="1"/>
          </p:cNvSpPr>
          <p:nvPr>
            <p:ph idx="1"/>
          </p:nvPr>
        </p:nvSpPr>
        <p:spPr/>
        <p:txBody>
          <a:bodyPr>
            <a:normAutofit fontScale="70000" lnSpcReduction="20000"/>
          </a:bodyPr>
          <a:lstStyle/>
          <a:p>
            <a:r>
              <a:rPr lang="fr-FR" dirty="0"/>
              <a:t>Définition</a:t>
            </a:r>
          </a:p>
          <a:p>
            <a:pPr lvl="1">
              <a:buFontTx/>
              <a:buNone/>
            </a:pPr>
            <a:r>
              <a:rPr lang="fr-FR" dirty="0"/>
              <a:t>Un service Web est un programme informatique inter-opérable permettant la communication et l'échange de données sans intervention humaine et en temps réel (</a:t>
            </a:r>
            <a:r>
              <a:rPr lang="fr-FR" dirty="0" err="1"/>
              <a:t>Wikipedia</a:t>
            </a:r>
            <a:r>
              <a:rPr lang="fr-FR" dirty="0"/>
              <a:t>). Basé sur des standards et protocoles ouverts (</a:t>
            </a:r>
            <a:r>
              <a:rPr lang="fr-FR" dirty="0" err="1"/>
              <a:t>cf</a:t>
            </a:r>
            <a:r>
              <a:rPr lang="fr-FR" dirty="0"/>
              <a:t> XML)</a:t>
            </a:r>
          </a:p>
          <a:p>
            <a:r>
              <a:rPr lang="fr-FR" dirty="0"/>
              <a:t>Dans la pratique</a:t>
            </a:r>
          </a:p>
          <a:p>
            <a:pPr lvl="1"/>
            <a:r>
              <a:rPr lang="fr-FR" dirty="0"/>
              <a:t>Un service Web est une fonctionnalité (ou un ensemble de fonctionnalités)</a:t>
            </a:r>
          </a:p>
          <a:p>
            <a:pPr lvl="1"/>
            <a:r>
              <a:rPr lang="fr-FR" dirty="0"/>
              <a:t>Mise à disposition via une interface (ressource) si possible unique</a:t>
            </a:r>
          </a:p>
          <a:p>
            <a:pPr lvl="1"/>
            <a:r>
              <a:rPr lang="fr-FR" dirty="0"/>
              <a:t>Un service peut fournir :</a:t>
            </a:r>
          </a:p>
          <a:p>
            <a:pPr lvl="2"/>
            <a:r>
              <a:rPr lang="fr-FR" dirty="0"/>
              <a:t>du contenu (éventuellement dynamique) mis à disposition (ex: liste de produits)</a:t>
            </a:r>
          </a:p>
          <a:p>
            <a:pPr lvl="2"/>
            <a:r>
              <a:rPr lang="fr-FR" dirty="0"/>
              <a:t>une interface d'enregistrement (ajout, suppression, modification dans une base de données)</a:t>
            </a:r>
          </a:p>
          <a:p>
            <a:pPr lvl="2"/>
            <a:r>
              <a:rPr lang="fr-FR" dirty="0"/>
              <a:t>des fonctionnalités métier (ex: calculs de TVA par pays, des taxes d'une fiche de paye…)</a:t>
            </a:r>
          </a:p>
          <a:p>
            <a:r>
              <a:rPr lang="fr-FR" dirty="0"/>
              <a:t>Les formes du service Web</a:t>
            </a:r>
          </a:p>
          <a:p>
            <a:pPr lvl="1"/>
            <a:r>
              <a:rPr lang="fr-FR" dirty="0"/>
              <a:t>SOAP (WS-*), REST (</a:t>
            </a:r>
            <a:r>
              <a:rPr lang="fr-FR" dirty="0" err="1"/>
              <a:t>RESTFull</a:t>
            </a:r>
            <a:r>
              <a:rPr lang="fr-FR" dirty="0"/>
              <a:t>), appel RPC (version plus ancienne)</a:t>
            </a:r>
          </a:p>
        </p:txBody>
      </p:sp>
      <p:sp>
        <p:nvSpPr>
          <p:cNvPr id="5" name="Rectangle 13"/>
          <p:cNvSpPr>
            <a:spLocks noGrp="1" noChangeArrowheads="1"/>
          </p:cNvSpPr>
          <p:nvPr>
            <p:ph type="sldNum" sz="quarter" idx="12"/>
          </p:nvPr>
        </p:nvSpPr>
        <p:spPr>
          <a:ln/>
        </p:spPr>
        <p:txBody>
          <a:bodyPr/>
          <a:lstStyle/>
          <a:p>
            <a:pPr>
              <a:defRPr/>
            </a:pPr>
            <a:fld id="{4A3E4D9B-A193-4FC2-AD1D-75A640FC0332}" type="slidenum">
              <a:rPr lang="fr-FR"/>
              <a:pPr>
                <a:defRPr/>
              </a:pPr>
              <a:t>111</a:t>
            </a:fld>
            <a:endParaRPr lang="fr-F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1B382C1-ABFB-4299-BD64-25F284149D94}"/>
              </a:ext>
            </a:extLst>
          </p:cNvPr>
          <p:cNvSpPr>
            <a:spLocks noGrp="1"/>
          </p:cNvSpPr>
          <p:nvPr>
            <p:ph type="title"/>
          </p:nvPr>
        </p:nvSpPr>
        <p:spPr/>
        <p:txBody>
          <a:bodyPr/>
          <a:lstStyle/>
          <a:p>
            <a:r>
              <a:rPr lang="fr-FR" dirty="0"/>
              <a:t>Un bistrot sur le web?</a:t>
            </a:r>
          </a:p>
        </p:txBody>
      </p:sp>
      <p:sp>
        <p:nvSpPr>
          <p:cNvPr id="3" name="Espace réservé du contenu 2">
            <a:extLst>
              <a:ext uri="{FF2B5EF4-FFF2-40B4-BE49-F238E27FC236}">
                <a16:creationId xmlns:a16="http://schemas.microsoft.com/office/drawing/2014/main" id="{A2F525A0-E523-4F69-A3A8-0A8FB99B813E}"/>
              </a:ext>
            </a:extLst>
          </p:cNvPr>
          <p:cNvSpPr>
            <a:spLocks noGrp="1"/>
          </p:cNvSpPr>
          <p:nvPr>
            <p:ph idx="1"/>
          </p:nvPr>
        </p:nvSpPr>
        <p:spPr/>
        <p:txBody>
          <a:bodyPr>
            <a:normAutofit fontScale="85000" lnSpcReduction="20000"/>
          </a:bodyPr>
          <a:lstStyle/>
          <a:p>
            <a:r>
              <a:rPr lang="fr-FR" dirty="0"/>
              <a:t>Le bar symbolise:</a:t>
            </a:r>
          </a:p>
          <a:p>
            <a:pPr lvl="1"/>
            <a:r>
              <a:rPr lang="fr-FR" dirty="0"/>
              <a:t>Réserve</a:t>
            </a:r>
          </a:p>
          <a:p>
            <a:pPr lvl="2"/>
            <a:r>
              <a:rPr lang="fr-FR" dirty="0">
                <a:sym typeface="Wingdings" panose="05000000000000000000" pitchFamily="2" charset="2"/>
              </a:rPr>
              <a:t>les données, </a:t>
            </a:r>
            <a:r>
              <a:rPr lang="fr-FR" dirty="0" err="1">
                <a:sym typeface="Wingdings" panose="05000000000000000000" pitchFamily="2" charset="2"/>
              </a:rPr>
              <a:t>sgbdr</a:t>
            </a:r>
            <a:r>
              <a:rPr lang="fr-FR" dirty="0">
                <a:sym typeface="Wingdings" panose="05000000000000000000" pitchFamily="2" charset="2"/>
              </a:rPr>
              <a:t>, </a:t>
            </a:r>
            <a:r>
              <a:rPr lang="fr-FR" dirty="0" err="1">
                <a:sym typeface="Wingdings" panose="05000000000000000000" pitchFamily="2" charset="2"/>
              </a:rPr>
              <a:t>sensor</a:t>
            </a:r>
            <a:r>
              <a:rPr lang="fr-FR" dirty="0">
                <a:sym typeface="Wingdings" panose="05000000000000000000" pitchFamily="2" charset="2"/>
              </a:rPr>
              <a:t>, …</a:t>
            </a:r>
            <a:endParaRPr lang="fr-FR" dirty="0"/>
          </a:p>
          <a:p>
            <a:pPr lvl="1"/>
            <a:endParaRPr lang="fr-FR" dirty="0"/>
          </a:p>
          <a:p>
            <a:pPr lvl="1"/>
            <a:r>
              <a:rPr lang="fr-FR" dirty="0"/>
              <a:t>Serveur du bar </a:t>
            </a:r>
          </a:p>
          <a:p>
            <a:pPr lvl="2"/>
            <a:r>
              <a:rPr lang="fr-FR" dirty="0">
                <a:sym typeface="Wingdings" panose="05000000000000000000" pitchFamily="2" charset="2"/>
              </a:rPr>
              <a:t>comprendre une demande</a:t>
            </a:r>
          </a:p>
          <a:p>
            <a:pPr lvl="2"/>
            <a:r>
              <a:rPr lang="fr-FR" dirty="0">
                <a:sym typeface="Wingdings" panose="05000000000000000000" pitchFamily="2" charset="2"/>
              </a:rPr>
              <a:t>Vérifier que le protocole &amp; la demande sont bien formulés</a:t>
            </a:r>
          </a:p>
          <a:p>
            <a:pPr lvl="2"/>
            <a:r>
              <a:rPr lang="fr-FR" dirty="0">
                <a:sym typeface="Wingdings" panose="05000000000000000000" pitchFamily="2" charset="2"/>
              </a:rPr>
              <a:t>Servir, traiter, assembler en fonction de la demande</a:t>
            </a:r>
          </a:p>
          <a:p>
            <a:pPr lvl="2"/>
            <a:endParaRPr lang="fr-FR" dirty="0">
              <a:sym typeface="Wingdings" panose="05000000000000000000" pitchFamily="2" charset="2"/>
            </a:endParaRPr>
          </a:p>
          <a:p>
            <a:pPr lvl="1"/>
            <a:r>
              <a:rPr lang="fr-FR" dirty="0">
                <a:sym typeface="Wingdings" panose="05000000000000000000" pitchFamily="2" charset="2"/>
              </a:rPr>
              <a:t>Le client, nous humain, </a:t>
            </a:r>
          </a:p>
          <a:p>
            <a:pPr lvl="2"/>
            <a:r>
              <a:rPr lang="fr-FR" dirty="0">
                <a:sym typeface="Wingdings" panose="05000000000000000000" pitchFamily="2" charset="2"/>
              </a:rPr>
              <a:t>machine consommant ce qui est servie en fonction du context</a:t>
            </a:r>
          </a:p>
          <a:p>
            <a:pPr lvl="1"/>
            <a:endParaRPr lang="fr-FR" dirty="0">
              <a:sym typeface="Wingdings" panose="05000000000000000000" pitchFamily="2" charset="2"/>
            </a:endParaRPr>
          </a:p>
          <a:p>
            <a:pPr lvl="1"/>
            <a:r>
              <a:rPr lang="fr-FR" dirty="0">
                <a:sym typeface="Wingdings" panose="05000000000000000000" pitchFamily="2" charset="2"/>
              </a:rPr>
              <a:t>Quand à la carte</a:t>
            </a:r>
          </a:p>
          <a:p>
            <a:pPr lvl="2"/>
            <a:r>
              <a:rPr lang="fr-FR" dirty="0">
                <a:sym typeface="Wingdings" panose="05000000000000000000" pitchFamily="2" charset="2"/>
              </a:rPr>
              <a:t>On parle ici de couche de </a:t>
            </a:r>
            <a:r>
              <a:rPr lang="fr-FR" b="1" dirty="0">
                <a:sym typeface="Wingdings" panose="05000000000000000000" pitchFamily="2" charset="2"/>
              </a:rPr>
              <a:t>définition</a:t>
            </a:r>
            <a:r>
              <a:rPr lang="fr-FR" dirty="0">
                <a:sym typeface="Wingdings" panose="05000000000000000000" pitchFamily="2" charset="2"/>
              </a:rPr>
              <a:t> de ce qui est </a:t>
            </a:r>
            <a:r>
              <a:rPr lang="fr-FR" b="1" dirty="0">
                <a:sym typeface="Wingdings" panose="05000000000000000000" pitchFamily="2" charset="2"/>
              </a:rPr>
              <a:t>mis à </a:t>
            </a:r>
          </a:p>
          <a:p>
            <a:pPr marL="685800" lvl="2" indent="0">
              <a:buNone/>
            </a:pPr>
            <a:r>
              <a:rPr lang="fr-FR" b="1" dirty="0">
                <a:sym typeface="Wingdings" panose="05000000000000000000" pitchFamily="2" charset="2"/>
              </a:rPr>
              <a:t>disposition </a:t>
            </a:r>
            <a:r>
              <a:rPr lang="fr-FR" dirty="0">
                <a:sym typeface="Wingdings" panose="05000000000000000000" pitchFamily="2" charset="2"/>
              </a:rPr>
              <a:t>ainsi que le </a:t>
            </a:r>
            <a:r>
              <a:rPr lang="fr-FR" b="1" dirty="0">
                <a:sym typeface="Wingdings" panose="05000000000000000000" pitchFamily="2" charset="2"/>
              </a:rPr>
              <a:t>formalisme</a:t>
            </a:r>
            <a:r>
              <a:rPr lang="fr-FR" dirty="0">
                <a:sym typeface="Wingdings" panose="05000000000000000000" pitchFamily="2" charset="2"/>
              </a:rPr>
              <a:t> pour le demander</a:t>
            </a:r>
            <a:endParaRPr lang="fr-FR" dirty="0"/>
          </a:p>
        </p:txBody>
      </p:sp>
      <p:pic>
        <p:nvPicPr>
          <p:cNvPr id="4" name="Picture 2" descr="Le Bistrot D'Alice à Carcassonne, carte-menu et photos">
            <a:extLst>
              <a:ext uri="{FF2B5EF4-FFF2-40B4-BE49-F238E27FC236}">
                <a16:creationId xmlns:a16="http://schemas.microsoft.com/office/drawing/2014/main" id="{5808B683-1A68-4A8B-A280-512C92E504C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02271" y="4691301"/>
            <a:ext cx="638539" cy="904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397736"/>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E4B50BD-5434-4830-B9CE-4D27BDDB443E}"/>
              </a:ext>
            </a:extLst>
          </p:cNvPr>
          <p:cNvSpPr>
            <a:spLocks noGrp="1"/>
          </p:cNvSpPr>
          <p:nvPr>
            <p:ph type="title"/>
          </p:nvPr>
        </p:nvSpPr>
        <p:spPr/>
        <p:txBody>
          <a:bodyPr/>
          <a:lstStyle/>
          <a:p>
            <a:r>
              <a:rPr lang="fr-FR" dirty="0"/>
              <a:t>REST</a:t>
            </a:r>
          </a:p>
        </p:txBody>
      </p:sp>
      <p:sp>
        <p:nvSpPr>
          <p:cNvPr id="3" name="Espace réservé du contenu 2">
            <a:extLst>
              <a:ext uri="{FF2B5EF4-FFF2-40B4-BE49-F238E27FC236}">
                <a16:creationId xmlns:a16="http://schemas.microsoft.com/office/drawing/2014/main" id="{9FDAC885-BD44-4854-AFBB-C94267E51957}"/>
              </a:ext>
            </a:extLst>
          </p:cNvPr>
          <p:cNvSpPr>
            <a:spLocks noGrp="1"/>
          </p:cNvSpPr>
          <p:nvPr>
            <p:ph idx="1"/>
          </p:nvPr>
        </p:nvSpPr>
        <p:spPr/>
        <p:txBody>
          <a:bodyPr>
            <a:normAutofit lnSpcReduction="10000"/>
          </a:bodyPr>
          <a:lstStyle/>
          <a:p>
            <a:r>
              <a:rPr lang="fr-FR" b="1" dirty="0"/>
              <a:t>RE</a:t>
            </a:r>
            <a:r>
              <a:rPr lang="fr-FR" dirty="0"/>
              <a:t>presentational </a:t>
            </a:r>
            <a:r>
              <a:rPr lang="fr-FR" b="1" dirty="0"/>
              <a:t>S</a:t>
            </a:r>
            <a:r>
              <a:rPr lang="fr-FR" dirty="0"/>
              <a:t>tate </a:t>
            </a:r>
            <a:r>
              <a:rPr lang="fr-FR" b="1" dirty="0" err="1"/>
              <a:t>T</a:t>
            </a:r>
            <a:r>
              <a:rPr lang="fr-FR" dirty="0" err="1"/>
              <a:t>ranfert</a:t>
            </a:r>
            <a:endParaRPr lang="fr-FR" dirty="0"/>
          </a:p>
          <a:p>
            <a:pPr lvl="1"/>
            <a:r>
              <a:rPr lang="fr-FR" dirty="0"/>
              <a:t>Transfert de représentation d’état</a:t>
            </a:r>
          </a:p>
          <a:p>
            <a:pPr lvl="2"/>
            <a:r>
              <a:rPr lang="fr-FR" dirty="0"/>
              <a:t>CRUD</a:t>
            </a:r>
          </a:p>
          <a:p>
            <a:pPr lvl="1"/>
            <a:endParaRPr lang="fr-FR" dirty="0"/>
          </a:p>
          <a:p>
            <a:pPr lvl="1"/>
            <a:r>
              <a:rPr lang="fr-FR" dirty="0"/>
              <a:t>Permet l’échange de données</a:t>
            </a:r>
          </a:p>
          <a:p>
            <a:pPr lvl="3"/>
            <a:r>
              <a:rPr lang="fr-FR" dirty="0"/>
              <a:t>Couple ressource / </a:t>
            </a:r>
            <a:r>
              <a:rPr lang="fr-FR" dirty="0" err="1"/>
              <a:t>uri</a:t>
            </a:r>
            <a:endParaRPr lang="fr-FR" dirty="0"/>
          </a:p>
          <a:p>
            <a:pPr lvl="3"/>
            <a:r>
              <a:rPr lang="fr-FR" dirty="0"/>
              <a:t>Appelé </a:t>
            </a:r>
            <a:r>
              <a:rPr lang="fr-FR" i="1" dirty="0" err="1"/>
              <a:t>endpoint</a:t>
            </a:r>
            <a:endParaRPr lang="fr-FR" dirty="0"/>
          </a:p>
          <a:p>
            <a:pPr lvl="1"/>
            <a:endParaRPr lang="fr-FR" dirty="0"/>
          </a:p>
          <a:p>
            <a:pPr lvl="1"/>
            <a:r>
              <a:rPr lang="fr-FR" dirty="0"/>
              <a:t>S’appuie fortement sur le protocole HTTP</a:t>
            </a:r>
          </a:p>
          <a:p>
            <a:pPr lvl="1"/>
            <a:endParaRPr lang="fr-FR" dirty="0"/>
          </a:p>
          <a:p>
            <a:pPr lvl="1"/>
            <a:r>
              <a:rPr lang="fr-FR" dirty="0"/>
              <a:t>Transfert de ressource xml ou json (json est privilégié pour le js)</a:t>
            </a:r>
          </a:p>
        </p:txBody>
      </p:sp>
    </p:spTree>
    <p:extLst>
      <p:ext uri="{BB962C8B-B14F-4D97-AF65-F5344CB8AC3E}">
        <p14:creationId xmlns:p14="http://schemas.microsoft.com/office/powerpoint/2010/main" val="215450424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REST</a:t>
            </a:r>
          </a:p>
        </p:txBody>
      </p:sp>
      <p:sp>
        <p:nvSpPr>
          <p:cNvPr id="3" name="Espace réservé du contenu 2"/>
          <p:cNvSpPr>
            <a:spLocks noGrp="1"/>
          </p:cNvSpPr>
          <p:nvPr>
            <p:ph idx="1"/>
          </p:nvPr>
        </p:nvSpPr>
        <p:spPr/>
        <p:txBody>
          <a:bodyPr>
            <a:normAutofit fontScale="92500" lnSpcReduction="10000"/>
          </a:bodyPr>
          <a:lstStyle/>
          <a:p>
            <a:r>
              <a:rPr lang="fr-FR" dirty="0"/>
              <a:t>Accès CRUD</a:t>
            </a:r>
          </a:p>
          <a:p>
            <a:pPr lvl="1"/>
            <a:r>
              <a:rPr lang="fr-FR" sz="2400" b="1" dirty="0" err="1"/>
              <a:t>C</a:t>
            </a:r>
            <a:r>
              <a:rPr lang="fr-FR" dirty="0" err="1"/>
              <a:t>reate</a:t>
            </a:r>
            <a:r>
              <a:rPr lang="fr-FR" dirty="0"/>
              <a:t> </a:t>
            </a:r>
          </a:p>
          <a:p>
            <a:pPr lvl="1"/>
            <a:r>
              <a:rPr lang="fr-FR" sz="2400" b="1" dirty="0"/>
              <a:t>R</a:t>
            </a:r>
            <a:r>
              <a:rPr lang="fr-FR" dirty="0"/>
              <a:t>ead</a:t>
            </a:r>
          </a:p>
          <a:p>
            <a:pPr lvl="1"/>
            <a:r>
              <a:rPr lang="fr-FR" sz="2400" b="1" dirty="0"/>
              <a:t>U</a:t>
            </a:r>
            <a:r>
              <a:rPr lang="fr-FR" dirty="0"/>
              <a:t>pdate</a:t>
            </a:r>
          </a:p>
          <a:p>
            <a:pPr lvl="1"/>
            <a:r>
              <a:rPr lang="fr-FR" sz="2400" b="1" dirty="0" err="1"/>
              <a:t>D</a:t>
            </a:r>
            <a:r>
              <a:rPr lang="fr-FR" dirty="0" err="1"/>
              <a:t>elete</a:t>
            </a:r>
            <a:endParaRPr lang="fr-FR" dirty="0"/>
          </a:p>
          <a:p>
            <a:pPr lvl="1"/>
            <a:endParaRPr lang="fr-FR" dirty="0"/>
          </a:p>
          <a:p>
            <a:r>
              <a:rPr lang="fr-FR" dirty="0"/>
              <a:t>Accès à une ressource par HTTP</a:t>
            </a:r>
          </a:p>
          <a:p>
            <a:pPr lvl="1"/>
            <a:r>
              <a:rPr lang="fr-FR" dirty="0"/>
              <a:t>Méthodes HTTP</a:t>
            </a:r>
          </a:p>
          <a:p>
            <a:pPr lvl="2"/>
            <a:r>
              <a:rPr lang="fr-FR" dirty="0"/>
              <a:t>POST      (</a:t>
            </a:r>
            <a:r>
              <a:rPr lang="fr-FR" sz="1950" b="1" dirty="0" err="1"/>
              <a:t>c</a:t>
            </a:r>
            <a:r>
              <a:rPr lang="fr-FR" dirty="0" err="1"/>
              <a:t>reate</a:t>
            </a:r>
            <a:r>
              <a:rPr lang="fr-FR" dirty="0"/>
              <a:t>) </a:t>
            </a:r>
          </a:p>
          <a:p>
            <a:pPr lvl="2"/>
            <a:r>
              <a:rPr lang="fr-FR" dirty="0"/>
              <a:t>GET 	     </a:t>
            </a:r>
            <a:r>
              <a:rPr lang="fr-FR" sz="1425" dirty="0"/>
              <a:t>(</a:t>
            </a:r>
            <a:r>
              <a:rPr lang="fr-FR" sz="1650" b="1" dirty="0" err="1"/>
              <a:t>r</a:t>
            </a:r>
            <a:r>
              <a:rPr lang="fr-FR" sz="1425" dirty="0" err="1"/>
              <a:t>ead</a:t>
            </a:r>
            <a:r>
              <a:rPr lang="fr-FR" sz="1425" dirty="0"/>
              <a:t>)</a:t>
            </a:r>
            <a:endParaRPr lang="fr-FR" dirty="0"/>
          </a:p>
          <a:p>
            <a:pPr lvl="2"/>
            <a:r>
              <a:rPr lang="fr-FR" dirty="0"/>
              <a:t>PUT</a:t>
            </a:r>
            <a:r>
              <a:rPr lang="fr-FR" sz="1425" dirty="0"/>
              <a:t> 	     (</a:t>
            </a:r>
            <a:r>
              <a:rPr lang="fr-FR" sz="1650" b="1" dirty="0"/>
              <a:t>u</a:t>
            </a:r>
            <a:r>
              <a:rPr lang="fr-FR" sz="1425" dirty="0"/>
              <a:t>pdate)</a:t>
            </a:r>
          </a:p>
          <a:p>
            <a:pPr lvl="2"/>
            <a:r>
              <a:rPr lang="fr-FR" dirty="0"/>
              <a:t>DELETE  </a:t>
            </a:r>
            <a:r>
              <a:rPr lang="fr-FR" sz="1425" dirty="0"/>
              <a:t>(</a:t>
            </a:r>
            <a:r>
              <a:rPr lang="fr-FR" sz="1650" b="1" dirty="0" err="1"/>
              <a:t>d</a:t>
            </a:r>
            <a:r>
              <a:rPr lang="fr-FR" sz="1425" dirty="0" err="1"/>
              <a:t>elete</a:t>
            </a:r>
            <a:r>
              <a:rPr lang="fr-FR" sz="1425" dirty="0"/>
              <a:t>)</a:t>
            </a:r>
          </a:p>
          <a:p>
            <a:pPr lvl="1"/>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114</a:t>
            </a:fld>
            <a:endParaRPr lang="fr-FR"/>
          </a:p>
        </p:txBody>
      </p:sp>
      <p:sp>
        <p:nvSpPr>
          <p:cNvPr id="7" name="ZoneTexte 6"/>
          <p:cNvSpPr txBox="1"/>
          <p:nvPr/>
        </p:nvSpPr>
        <p:spPr>
          <a:xfrm>
            <a:off x="4412268" y="4127976"/>
            <a:ext cx="3052971" cy="1814343"/>
          </a:xfrm>
          <a:prstGeom prst="rect">
            <a:avLst/>
          </a:prstGeom>
          <a:noFill/>
        </p:spPr>
        <p:txBody>
          <a:bodyPr wrap="square" rtlCol="0">
            <a:spAutoFit/>
          </a:bodyPr>
          <a:lstStyle/>
          <a:p>
            <a:pPr marL="557213" lvl="1" indent="-214313">
              <a:spcBef>
                <a:spcPct val="20000"/>
              </a:spcBef>
              <a:buFont typeface="Arial" pitchFamily="34" charset="0"/>
              <a:buChar char="–"/>
            </a:pPr>
            <a:r>
              <a:rPr lang="fr-FR" sz="1950" dirty="0">
                <a:solidFill>
                  <a:prstClr val="black"/>
                </a:solidFill>
              </a:rPr>
              <a:t>Erreurs HTTP</a:t>
            </a:r>
          </a:p>
          <a:p>
            <a:pPr marL="857250" lvl="2" indent="-171450">
              <a:spcBef>
                <a:spcPct val="20000"/>
              </a:spcBef>
              <a:buFont typeface="Arial" pitchFamily="34" charset="0"/>
              <a:buChar char="•"/>
            </a:pPr>
            <a:r>
              <a:rPr lang="fr-FR" sz="1650" dirty="0">
                <a:solidFill>
                  <a:prstClr val="black"/>
                </a:solidFill>
              </a:rPr>
              <a:t>2xx 	OK</a:t>
            </a:r>
          </a:p>
          <a:p>
            <a:pPr marL="857250" lvl="2" indent="-171450">
              <a:spcBef>
                <a:spcPct val="20000"/>
              </a:spcBef>
              <a:buFont typeface="Arial" pitchFamily="34" charset="0"/>
              <a:buChar char="•"/>
            </a:pPr>
            <a:r>
              <a:rPr lang="fr-FR" sz="1650" dirty="0">
                <a:solidFill>
                  <a:prstClr val="black"/>
                </a:solidFill>
              </a:rPr>
              <a:t>4xx	Erreur accès</a:t>
            </a:r>
          </a:p>
          <a:p>
            <a:pPr marL="857250" lvl="2" indent="-171450">
              <a:spcBef>
                <a:spcPct val="20000"/>
              </a:spcBef>
              <a:buFont typeface="Arial" pitchFamily="34" charset="0"/>
              <a:buChar char="•"/>
            </a:pPr>
            <a:r>
              <a:rPr lang="fr-FR" sz="1650" dirty="0">
                <a:solidFill>
                  <a:prstClr val="black"/>
                </a:solidFill>
              </a:rPr>
              <a:t>5xx	Erreur Serveur</a:t>
            </a:r>
            <a:endParaRPr lang="fr-FR" sz="1350" dirty="0">
              <a:solidFill>
                <a:prstClr val="black"/>
              </a:solidFill>
            </a:endParaRPr>
          </a:p>
        </p:txBody>
      </p:sp>
      <p:sp>
        <p:nvSpPr>
          <p:cNvPr id="8" name="Rectangle 7"/>
          <p:cNvSpPr/>
          <p:nvPr/>
        </p:nvSpPr>
        <p:spPr>
          <a:xfrm>
            <a:off x="4572024" y="1660910"/>
            <a:ext cx="3214686" cy="1989775"/>
          </a:xfrm>
          <a:prstGeom prst="rect">
            <a:avLst/>
          </a:prstGeom>
        </p:spPr>
        <p:txBody>
          <a:bodyPr wrap="square">
            <a:spAutoFit/>
          </a:bodyPr>
          <a:lstStyle/>
          <a:p>
            <a:pPr marL="257175" indent="-257175">
              <a:spcBef>
                <a:spcPct val="20000"/>
              </a:spcBef>
              <a:buFont typeface="Arial" pitchFamily="34" charset="0"/>
              <a:buChar char="•"/>
            </a:pPr>
            <a:r>
              <a:rPr lang="fr-FR" sz="2250" dirty="0">
                <a:solidFill>
                  <a:prstClr val="black"/>
                </a:solidFill>
              </a:rPr>
              <a:t>Capacités</a:t>
            </a:r>
          </a:p>
          <a:p>
            <a:pPr marL="557213" lvl="1" indent="-214313">
              <a:spcBef>
                <a:spcPct val="20000"/>
              </a:spcBef>
              <a:buFont typeface="Arial" pitchFamily="34" charset="0"/>
              <a:buChar char="–"/>
            </a:pPr>
            <a:r>
              <a:rPr lang="fr-FR" dirty="0">
                <a:solidFill>
                  <a:prstClr val="black"/>
                </a:solidFill>
              </a:rPr>
              <a:t>Filtrage</a:t>
            </a:r>
          </a:p>
          <a:p>
            <a:pPr marL="900113" lvl="2" indent="-214313">
              <a:spcBef>
                <a:spcPct val="20000"/>
              </a:spcBef>
              <a:buFont typeface="Arial" pitchFamily="34" charset="0"/>
              <a:buChar char="–"/>
            </a:pPr>
            <a:r>
              <a:rPr lang="fr-FR" sz="1500" dirty="0">
                <a:solidFill>
                  <a:prstClr val="black"/>
                </a:solidFill>
              </a:rPr>
              <a:t>champs</a:t>
            </a:r>
          </a:p>
          <a:p>
            <a:pPr marL="900113" lvl="2" indent="-214313">
              <a:spcBef>
                <a:spcPct val="20000"/>
              </a:spcBef>
              <a:buFont typeface="Arial" pitchFamily="34" charset="0"/>
              <a:buChar char="–"/>
            </a:pPr>
            <a:r>
              <a:rPr lang="fr-FR" sz="1500" dirty="0">
                <a:solidFill>
                  <a:prstClr val="black"/>
                </a:solidFill>
              </a:rPr>
              <a:t>id</a:t>
            </a:r>
          </a:p>
          <a:p>
            <a:pPr marL="557213" lvl="1" indent="-214313">
              <a:spcBef>
                <a:spcPct val="20000"/>
              </a:spcBef>
              <a:buFont typeface="Arial" pitchFamily="34" charset="0"/>
              <a:buChar char="–"/>
            </a:pPr>
            <a:r>
              <a:rPr lang="fr-FR" dirty="0">
                <a:solidFill>
                  <a:prstClr val="black"/>
                </a:solidFill>
              </a:rPr>
              <a:t>Positionnement</a:t>
            </a:r>
          </a:p>
          <a:p>
            <a:pPr marL="557213" lvl="1" indent="-214313">
              <a:spcBef>
                <a:spcPct val="20000"/>
              </a:spcBef>
              <a:buFont typeface="Arial" pitchFamily="34" charset="0"/>
              <a:buChar char="–"/>
            </a:pPr>
            <a:r>
              <a:rPr lang="fr-FR" dirty="0">
                <a:solidFill>
                  <a:prstClr val="black"/>
                </a:solidFill>
              </a:rPr>
              <a:t>Relationnel *</a:t>
            </a:r>
            <a:endParaRPr lang="fr-FR" sz="1500" dirty="0">
              <a:solidFill>
                <a:prstClr val="black"/>
              </a:solidFill>
            </a:endParaRPr>
          </a:p>
        </p:txBody>
      </p:sp>
      <p:sp>
        <p:nvSpPr>
          <p:cNvPr id="9" name="Étoile à 12 branches 8"/>
          <p:cNvSpPr/>
          <p:nvPr/>
        </p:nvSpPr>
        <p:spPr>
          <a:xfrm rot="21038633">
            <a:off x="6188085" y="3350930"/>
            <a:ext cx="1750585" cy="910076"/>
          </a:xfrm>
          <a:prstGeom prst="star12">
            <a:avLst/>
          </a:prstGeom>
          <a:solidFill>
            <a:srgbClr val="92D050"/>
          </a:solidFill>
          <a:ln>
            <a:noFill/>
          </a:ln>
          <a:effectLst>
            <a:outerShdw blurRad="152400" dist="38100" dir="2700000" sx="104000" sy="104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27000" rIns="0" bIns="27000" rtlCol="0" anchor="ctr"/>
          <a:lstStyle/>
          <a:p>
            <a:pPr algn="ctr"/>
            <a:r>
              <a:rPr lang="fr-FR" sz="2100" b="1" u="sng" dirty="0"/>
              <a:t>Echanges</a:t>
            </a:r>
          </a:p>
          <a:p>
            <a:pPr algn="ctr"/>
            <a:r>
              <a:rPr lang="fr-FR" sz="2100" b="1" u="sng" dirty="0"/>
              <a:t> JSON</a:t>
            </a: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8258A1-F2A1-4BC5-8DCF-D6647261BA2F}"/>
              </a:ext>
            </a:extLst>
          </p:cNvPr>
          <p:cNvSpPr>
            <a:spLocks noGrp="1"/>
          </p:cNvSpPr>
          <p:nvPr>
            <p:ph type="title"/>
          </p:nvPr>
        </p:nvSpPr>
        <p:spPr/>
        <p:txBody>
          <a:bodyPr/>
          <a:lstStyle/>
          <a:p>
            <a:r>
              <a:rPr lang="fr-FR" dirty="0"/>
              <a:t>Un bistrot sur le web !</a:t>
            </a:r>
          </a:p>
        </p:txBody>
      </p:sp>
      <p:sp>
        <p:nvSpPr>
          <p:cNvPr id="3" name="Espace réservé du contenu 2">
            <a:extLst>
              <a:ext uri="{FF2B5EF4-FFF2-40B4-BE49-F238E27FC236}">
                <a16:creationId xmlns:a16="http://schemas.microsoft.com/office/drawing/2014/main" id="{A39FB82E-95C1-41A4-A0C0-6E6878C4F611}"/>
              </a:ext>
            </a:extLst>
          </p:cNvPr>
          <p:cNvSpPr>
            <a:spLocks noGrp="1"/>
          </p:cNvSpPr>
          <p:nvPr>
            <p:ph idx="1"/>
          </p:nvPr>
        </p:nvSpPr>
        <p:spPr/>
        <p:txBody>
          <a:bodyPr>
            <a:normAutofit fontScale="77500" lnSpcReduction="20000"/>
          </a:bodyPr>
          <a:lstStyle/>
          <a:p>
            <a:r>
              <a:rPr lang="fr-FR" dirty="0"/>
              <a:t>On parle </a:t>
            </a:r>
            <a:r>
              <a:rPr lang="fr-FR" sz="2700" b="1" dirty="0"/>
              <a:t>ici</a:t>
            </a:r>
            <a:r>
              <a:rPr lang="fr-FR" dirty="0"/>
              <a:t> de deux type de webservices</a:t>
            </a:r>
          </a:p>
          <a:p>
            <a:pPr lvl="2"/>
            <a:r>
              <a:rPr lang="fr-FR" dirty="0"/>
              <a:t>SOAP</a:t>
            </a:r>
          </a:p>
          <a:p>
            <a:pPr lvl="2"/>
            <a:r>
              <a:rPr lang="fr-FR" dirty="0"/>
              <a:t>REST</a:t>
            </a:r>
          </a:p>
          <a:p>
            <a:r>
              <a:rPr lang="fr-FR" dirty="0"/>
              <a:t>La réserve </a:t>
            </a:r>
          </a:p>
          <a:p>
            <a:pPr lvl="2"/>
            <a:r>
              <a:rPr lang="fr-FR" dirty="0"/>
              <a:t>Votre partie applicatif qui </a:t>
            </a:r>
          </a:p>
          <a:p>
            <a:pPr lvl="2"/>
            <a:r>
              <a:rPr lang="fr-FR" dirty="0"/>
              <a:t>construit les résultats</a:t>
            </a:r>
          </a:p>
          <a:p>
            <a:pPr lvl="2"/>
            <a:r>
              <a:rPr lang="fr-FR" dirty="0"/>
              <a:t>Accède au serveurs internes</a:t>
            </a:r>
          </a:p>
          <a:p>
            <a:pPr lvl="2"/>
            <a:r>
              <a:rPr lang="fr-FR" dirty="0"/>
              <a:t>Le moteur du web service</a:t>
            </a:r>
          </a:p>
          <a:p>
            <a:pPr lvl="2"/>
            <a:r>
              <a:rPr lang="fr-FR" dirty="0"/>
              <a:t>Effectue les contrôles</a:t>
            </a:r>
          </a:p>
          <a:p>
            <a:r>
              <a:rPr lang="fr-FR" dirty="0"/>
              <a:t>Le serveur du bar</a:t>
            </a:r>
          </a:p>
          <a:p>
            <a:pPr lvl="2"/>
            <a:r>
              <a:rPr lang="fr-FR" dirty="0"/>
              <a:t>Le logiciel serveur qui reçoit  les requêtes</a:t>
            </a:r>
          </a:p>
          <a:p>
            <a:pPr lvl="2"/>
            <a:r>
              <a:rPr lang="fr-FR" dirty="0"/>
              <a:t>Redirige les requêtes vers la réserve</a:t>
            </a:r>
          </a:p>
          <a:p>
            <a:r>
              <a:rPr lang="fr-FR" dirty="0"/>
              <a:t>La carte </a:t>
            </a:r>
          </a:p>
          <a:p>
            <a:pPr lvl="2"/>
            <a:r>
              <a:rPr lang="fr-FR" dirty="0"/>
              <a:t>On parle </a:t>
            </a:r>
            <a:r>
              <a:rPr lang="fr-FR" b="1" dirty="0"/>
              <a:t>seulement</a:t>
            </a:r>
            <a:r>
              <a:rPr lang="fr-FR" dirty="0"/>
              <a:t> ici du </a:t>
            </a:r>
            <a:r>
              <a:rPr lang="fr-FR" b="1" dirty="0"/>
              <a:t>SOAP</a:t>
            </a:r>
            <a:r>
              <a:rPr lang="fr-FR" dirty="0"/>
              <a:t> qui permet cette</a:t>
            </a:r>
          </a:p>
          <a:p>
            <a:pPr marL="685800" lvl="2" indent="0">
              <a:buNone/>
            </a:pPr>
            <a:r>
              <a:rPr lang="fr-FR" dirty="0"/>
              <a:t> logique de définition</a:t>
            </a:r>
          </a:p>
          <a:p>
            <a:pPr lvl="2"/>
            <a:r>
              <a:rPr lang="fr-FR" dirty="0"/>
              <a:t>WSDL </a:t>
            </a:r>
            <a:r>
              <a:rPr lang="fr-FR" sz="1425" dirty="0"/>
              <a:t>(</a:t>
            </a:r>
            <a:r>
              <a:rPr lang="fr-FR" sz="1425" dirty="0" err="1"/>
              <a:t>WebServiceDefinitionLayer</a:t>
            </a:r>
            <a:r>
              <a:rPr lang="fr-FR" sz="1425" dirty="0"/>
              <a:t>)</a:t>
            </a:r>
          </a:p>
        </p:txBody>
      </p:sp>
      <p:pic>
        <p:nvPicPr>
          <p:cNvPr id="3074" name="Picture 2">
            <a:extLst>
              <a:ext uri="{FF2B5EF4-FFF2-40B4-BE49-F238E27FC236}">
                <a16:creationId xmlns:a16="http://schemas.microsoft.com/office/drawing/2014/main" id="{0CC97F55-72F2-41D9-9307-8E6BA808FA0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08204" y="4146054"/>
            <a:ext cx="1322459" cy="1335175"/>
          </a:xfrm>
          <a:prstGeom prst="rect">
            <a:avLst/>
          </a:prstGeom>
          <a:noFill/>
          <a:extLst>
            <a:ext uri="{909E8E84-426E-40DD-AFC4-6F175D3DCCD1}">
              <a14:hiddenFill xmlns:a14="http://schemas.microsoft.com/office/drawing/2010/main">
                <a:solidFill>
                  <a:srgbClr val="FFFFFF"/>
                </a:solidFill>
              </a14:hiddenFill>
            </a:ext>
          </a:extLst>
        </p:spPr>
      </p:pic>
      <p:sp>
        <p:nvSpPr>
          <p:cNvPr id="4" name="Phylactère : pensées 3">
            <a:extLst>
              <a:ext uri="{FF2B5EF4-FFF2-40B4-BE49-F238E27FC236}">
                <a16:creationId xmlns:a16="http://schemas.microsoft.com/office/drawing/2014/main" id="{4B0583FA-DD02-4312-ABAD-FB7F6A2B9AA2}"/>
              </a:ext>
            </a:extLst>
          </p:cNvPr>
          <p:cNvSpPr/>
          <p:nvPr/>
        </p:nvSpPr>
        <p:spPr>
          <a:xfrm flipH="1">
            <a:off x="4572000" y="1916832"/>
            <a:ext cx="3158663" cy="2268252"/>
          </a:xfrm>
          <a:prstGeom prst="cloudCallou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lIns="0" tIns="189000" rIns="0" rtlCol="0" anchor="ctr"/>
          <a:lstStyle/>
          <a:p>
            <a:pPr algn="ctr"/>
            <a:r>
              <a:rPr lang="fr-FR" sz="1350" dirty="0">
                <a:solidFill>
                  <a:schemeClr val="tx1"/>
                </a:solidFill>
              </a:rPr>
              <a:t>Il existe </a:t>
            </a:r>
            <a:r>
              <a:rPr lang="fr-FR" sz="1350" b="1" dirty="0">
                <a:solidFill>
                  <a:schemeClr val="tx1"/>
                </a:solidFill>
              </a:rPr>
              <a:t>différentes</a:t>
            </a:r>
            <a:r>
              <a:rPr lang="fr-FR" sz="1350" dirty="0">
                <a:solidFill>
                  <a:schemeClr val="tx1"/>
                </a:solidFill>
              </a:rPr>
              <a:t> types de </a:t>
            </a:r>
            <a:r>
              <a:rPr lang="fr-FR" sz="1350" b="1" dirty="0">
                <a:solidFill>
                  <a:schemeClr val="tx1"/>
                </a:solidFill>
              </a:rPr>
              <a:t>bistrot</a:t>
            </a:r>
            <a:r>
              <a:rPr lang="fr-FR" sz="1350" dirty="0">
                <a:solidFill>
                  <a:schemeClr val="tx1"/>
                </a:solidFill>
              </a:rPr>
              <a:t> REST/SOAP/RPC</a:t>
            </a:r>
          </a:p>
          <a:p>
            <a:pPr algn="ctr"/>
            <a:endParaRPr lang="fr-FR" sz="375" dirty="0">
              <a:solidFill>
                <a:schemeClr val="tx1"/>
              </a:solidFill>
            </a:endParaRPr>
          </a:p>
          <a:p>
            <a:pPr algn="ctr"/>
            <a:r>
              <a:rPr lang="fr-FR" sz="1350" dirty="0">
                <a:solidFill>
                  <a:schemeClr val="tx1"/>
                </a:solidFill>
              </a:rPr>
              <a:t>La </a:t>
            </a:r>
            <a:r>
              <a:rPr lang="fr-FR" sz="1350" b="1" dirty="0">
                <a:solidFill>
                  <a:schemeClr val="tx1"/>
                </a:solidFill>
              </a:rPr>
              <a:t>finalité</a:t>
            </a:r>
            <a:r>
              <a:rPr lang="fr-FR" sz="1350" dirty="0">
                <a:solidFill>
                  <a:schemeClr val="tx1"/>
                </a:solidFill>
              </a:rPr>
              <a:t> est la </a:t>
            </a:r>
            <a:r>
              <a:rPr lang="fr-FR" sz="1350" b="1" dirty="0">
                <a:solidFill>
                  <a:schemeClr val="tx1"/>
                </a:solidFill>
              </a:rPr>
              <a:t>même</a:t>
            </a:r>
            <a:r>
              <a:rPr lang="fr-FR" sz="1350" dirty="0">
                <a:solidFill>
                  <a:schemeClr val="tx1"/>
                </a:solidFill>
              </a:rPr>
              <a:t> </a:t>
            </a:r>
          </a:p>
          <a:p>
            <a:pPr algn="ctr"/>
            <a:endParaRPr lang="fr-FR" sz="450" dirty="0">
              <a:solidFill>
                <a:schemeClr val="tx1"/>
              </a:solidFill>
            </a:endParaRPr>
          </a:p>
          <a:p>
            <a:pPr algn="ctr"/>
            <a:r>
              <a:rPr lang="fr-FR" sz="1350" b="1" dirty="0">
                <a:solidFill>
                  <a:schemeClr val="tx1"/>
                </a:solidFill>
              </a:rPr>
              <a:t>L’ambiance</a:t>
            </a:r>
            <a:r>
              <a:rPr lang="fr-FR" sz="1350" dirty="0">
                <a:solidFill>
                  <a:schemeClr val="tx1"/>
                </a:solidFill>
              </a:rPr>
              <a:t> et le </a:t>
            </a:r>
            <a:r>
              <a:rPr lang="fr-FR" sz="1350" b="1" dirty="0">
                <a:solidFill>
                  <a:schemeClr val="tx1"/>
                </a:solidFill>
              </a:rPr>
              <a:t>process</a:t>
            </a:r>
            <a:r>
              <a:rPr lang="fr-FR" sz="1350" dirty="0">
                <a:solidFill>
                  <a:schemeClr val="tx1"/>
                </a:solidFill>
              </a:rPr>
              <a:t> pour commander sont </a:t>
            </a:r>
            <a:r>
              <a:rPr lang="fr-FR" sz="1350" b="1" dirty="0">
                <a:solidFill>
                  <a:schemeClr val="tx1"/>
                </a:solidFill>
              </a:rPr>
              <a:t>différents</a:t>
            </a:r>
          </a:p>
          <a:p>
            <a:pPr algn="ctr"/>
            <a:r>
              <a:rPr lang="fr-FR" sz="1350" dirty="0">
                <a:solidFill>
                  <a:schemeClr val="tx1"/>
                </a:solidFill>
              </a:rPr>
              <a:t>La </a:t>
            </a:r>
            <a:r>
              <a:rPr lang="fr-FR" sz="1350" b="1" dirty="0">
                <a:solidFill>
                  <a:schemeClr val="tx1"/>
                </a:solidFill>
              </a:rPr>
              <a:t>manière</a:t>
            </a:r>
            <a:r>
              <a:rPr lang="fr-FR" sz="1350" dirty="0">
                <a:solidFill>
                  <a:schemeClr val="tx1"/>
                </a:solidFill>
              </a:rPr>
              <a:t> dont c’est servie peut </a:t>
            </a:r>
            <a:r>
              <a:rPr lang="fr-FR" sz="1350" b="1" dirty="0">
                <a:solidFill>
                  <a:schemeClr val="tx1"/>
                </a:solidFill>
              </a:rPr>
              <a:t>changer</a:t>
            </a:r>
          </a:p>
        </p:txBody>
      </p:sp>
    </p:spTree>
    <p:extLst>
      <p:ext uri="{BB962C8B-B14F-4D97-AF65-F5344CB8AC3E}">
        <p14:creationId xmlns:p14="http://schemas.microsoft.com/office/powerpoint/2010/main" val="3242197331"/>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CB752B3-8775-42FD-9B5C-FAA04CE61F45}"/>
              </a:ext>
            </a:extLst>
          </p:cNvPr>
          <p:cNvSpPr>
            <a:spLocks noGrp="1"/>
          </p:cNvSpPr>
          <p:nvPr>
            <p:ph type="title"/>
          </p:nvPr>
        </p:nvSpPr>
        <p:spPr/>
        <p:txBody>
          <a:bodyPr/>
          <a:lstStyle/>
          <a:p>
            <a:r>
              <a:rPr lang="fr-FR" dirty="0"/>
              <a:t>Tout le reste n’est que JS </a:t>
            </a:r>
          </a:p>
        </p:txBody>
      </p:sp>
      <p:sp>
        <p:nvSpPr>
          <p:cNvPr id="3" name="Espace réservé du contenu 2">
            <a:extLst>
              <a:ext uri="{FF2B5EF4-FFF2-40B4-BE49-F238E27FC236}">
                <a16:creationId xmlns:a16="http://schemas.microsoft.com/office/drawing/2014/main" id="{AA2C9A18-07E7-456F-854B-0A6D18659696}"/>
              </a:ext>
            </a:extLst>
          </p:cNvPr>
          <p:cNvSpPr>
            <a:spLocks noGrp="1"/>
          </p:cNvSpPr>
          <p:nvPr>
            <p:ph idx="1"/>
          </p:nvPr>
        </p:nvSpPr>
        <p:spPr>
          <a:xfrm>
            <a:off x="285720" y="1714488"/>
            <a:ext cx="4753106" cy="3964809"/>
          </a:xfrm>
        </p:spPr>
        <p:txBody>
          <a:bodyPr>
            <a:normAutofit fontScale="92500" lnSpcReduction="20000"/>
          </a:bodyPr>
          <a:lstStyle/>
          <a:p>
            <a:r>
              <a:rPr lang="fr-FR" dirty="0"/>
              <a:t>React ne permet que la confection rapide de l’app </a:t>
            </a:r>
          </a:p>
          <a:p>
            <a:pPr lvl="2"/>
            <a:r>
              <a:rPr lang="fr-FR" dirty="0"/>
              <a:t>Assembler avec des component </a:t>
            </a:r>
          </a:p>
          <a:p>
            <a:pPr lvl="2"/>
            <a:endParaRPr lang="fr-FR" dirty="0"/>
          </a:p>
          <a:p>
            <a:r>
              <a:rPr lang="fr-FR" dirty="0"/>
              <a:t>Qui s’occupera du </a:t>
            </a:r>
            <a:r>
              <a:rPr lang="fr-FR" b="1" i="1" dirty="0" err="1"/>
              <a:t>rest</a:t>
            </a:r>
            <a:r>
              <a:rPr lang="fr-FR" dirty="0"/>
              <a:t> ?</a:t>
            </a:r>
          </a:p>
          <a:p>
            <a:pPr lvl="1"/>
            <a:endParaRPr lang="fr-FR" dirty="0"/>
          </a:p>
          <a:p>
            <a:pPr lvl="1"/>
            <a:r>
              <a:rPr lang="fr-FR" dirty="0"/>
              <a:t>Les appels http</a:t>
            </a:r>
          </a:p>
          <a:p>
            <a:pPr lvl="1"/>
            <a:endParaRPr lang="fr-FR" dirty="0"/>
          </a:p>
          <a:p>
            <a:pPr lvl="1"/>
            <a:r>
              <a:rPr lang="fr-FR" sz="1650" dirty="0" err="1"/>
              <a:t>await</a:t>
            </a:r>
            <a:r>
              <a:rPr lang="fr-FR" sz="1650" dirty="0"/>
              <a:t> / async (es7/</a:t>
            </a:r>
            <a:r>
              <a:rPr lang="fr-FR" sz="1650" dirty="0" err="1"/>
              <a:t>ts</a:t>
            </a:r>
            <a:r>
              <a:rPr lang="fr-FR" sz="1650" dirty="0"/>
              <a:t>)</a:t>
            </a:r>
          </a:p>
          <a:p>
            <a:pPr lvl="2"/>
            <a:r>
              <a:rPr lang="fr-FR" sz="1425" b="1" dirty="0"/>
              <a:t>async</a:t>
            </a:r>
            <a:r>
              <a:rPr lang="fr-FR" sz="1425" dirty="0"/>
              <a:t> </a:t>
            </a:r>
            <a:r>
              <a:rPr lang="fr-FR" sz="1425" dirty="0" err="1"/>
              <a:t>componentDidMount</a:t>
            </a:r>
            <a:endParaRPr lang="fr-FR" sz="1425" dirty="0"/>
          </a:p>
          <a:p>
            <a:pPr marL="342900" lvl="1" indent="0">
              <a:buNone/>
            </a:pPr>
            <a:endParaRPr lang="fr-FR" dirty="0"/>
          </a:p>
        </p:txBody>
      </p:sp>
      <p:pic>
        <p:nvPicPr>
          <p:cNvPr id="19458" name="Picture 2" descr="look son xhr requests - Computer dad | Meme Generator">
            <a:extLst>
              <a:ext uri="{FF2B5EF4-FFF2-40B4-BE49-F238E27FC236}">
                <a16:creationId xmlns:a16="http://schemas.microsoft.com/office/drawing/2014/main" id="{59B102E3-FB29-4527-A74A-C7B781FF24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6590" y="2970520"/>
            <a:ext cx="3012734" cy="2646185"/>
          </a:xfrm>
          <a:prstGeom prst="rect">
            <a:avLst/>
          </a:prstGeom>
          <a:noFill/>
          <a:extLst>
            <a:ext uri="{909E8E84-426E-40DD-AFC4-6F175D3DCCD1}">
              <a14:hiddenFill xmlns:a14="http://schemas.microsoft.com/office/drawing/2010/main">
                <a:solidFill>
                  <a:srgbClr val="FFFFFF"/>
                </a:solidFill>
              </a14:hiddenFill>
            </a:ext>
          </a:extLst>
        </p:spPr>
      </p:pic>
      <p:sp>
        <p:nvSpPr>
          <p:cNvPr id="5" name="Phylactère : pensées 4">
            <a:extLst>
              <a:ext uri="{FF2B5EF4-FFF2-40B4-BE49-F238E27FC236}">
                <a16:creationId xmlns:a16="http://schemas.microsoft.com/office/drawing/2014/main" id="{402F9BD6-92B5-4A26-BFC9-25D9DD5EB526}"/>
              </a:ext>
            </a:extLst>
          </p:cNvPr>
          <p:cNvSpPr/>
          <p:nvPr/>
        </p:nvSpPr>
        <p:spPr>
          <a:xfrm>
            <a:off x="4572000" y="1553753"/>
            <a:ext cx="4572000" cy="1241155"/>
          </a:xfrm>
          <a:prstGeom prst="cloudCallout">
            <a:avLst>
              <a:gd name="adj1" fmla="val -15025"/>
              <a:gd name="adj2" fmla="val 99633"/>
            </a:avLst>
          </a:prstGeom>
          <a:solidFill>
            <a:srgbClr val="4F81BD">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lvl="0" algn="ctr"/>
            <a:r>
              <a:rPr lang="fr-FR" sz="27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Do I tell </a:t>
            </a:r>
            <a:r>
              <a:rPr lang="fr-FR" sz="2700" b="1" dirty="0" err="1">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him</a:t>
            </a:r>
            <a:endParaRPr lang="fr-FR" sz="27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endParaRPr>
          </a:p>
          <a:p>
            <a:pPr lvl="0" algn="ctr"/>
            <a:r>
              <a:rPr lang="fr-FR" sz="2700" b="1" dirty="0" err="1">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fetch</a:t>
            </a:r>
            <a:r>
              <a:rPr lang="fr-FR" sz="27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 and </a:t>
            </a:r>
            <a:r>
              <a:rPr lang="fr-FR" sz="2700" b="1" dirty="0" err="1">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then</a:t>
            </a:r>
            <a:r>
              <a:rPr lang="fr-FR" sz="2700" b="1" dirty="0">
                <a:ln w="28575">
                  <a:solidFill>
                    <a:prstClr val="black"/>
                  </a:solidFill>
                  <a:prstDash val="solid"/>
                </a:ln>
                <a:solidFill>
                  <a:prstClr val="white"/>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a:t>
            </a:r>
          </a:p>
        </p:txBody>
      </p:sp>
    </p:spTree>
    <p:extLst>
      <p:ext uri="{BB962C8B-B14F-4D97-AF65-F5344CB8AC3E}">
        <p14:creationId xmlns:p14="http://schemas.microsoft.com/office/powerpoint/2010/main" val="2168959209"/>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E82836-B759-4E59-8C49-ECC2FD65192B}"/>
              </a:ext>
            </a:extLst>
          </p:cNvPr>
          <p:cNvSpPr>
            <a:spLocks noGrp="1"/>
          </p:cNvSpPr>
          <p:nvPr>
            <p:ph type="title"/>
          </p:nvPr>
        </p:nvSpPr>
        <p:spPr>
          <a:xfrm>
            <a:off x="0" y="108669"/>
            <a:ext cx="9144000" cy="785818"/>
          </a:xfrm>
        </p:spPr>
        <p:txBody>
          <a:bodyPr/>
          <a:lstStyle/>
          <a:p>
            <a:r>
              <a:rPr lang="fr-FR" dirty="0"/>
              <a:t>l’intégration de </a:t>
            </a:r>
            <a:r>
              <a:rPr lang="fr-FR" dirty="0" err="1"/>
              <a:t>rest</a:t>
            </a:r>
            <a:r>
              <a:rPr lang="fr-FR" dirty="0"/>
              <a:t> WS en js</a:t>
            </a:r>
          </a:p>
        </p:txBody>
      </p:sp>
      <p:sp>
        <p:nvSpPr>
          <p:cNvPr id="3" name="Espace réservé du contenu 2">
            <a:extLst>
              <a:ext uri="{FF2B5EF4-FFF2-40B4-BE49-F238E27FC236}">
                <a16:creationId xmlns:a16="http://schemas.microsoft.com/office/drawing/2014/main" id="{B128EB9C-1490-4AF6-A2FD-185B46C5BFA9}"/>
              </a:ext>
            </a:extLst>
          </p:cNvPr>
          <p:cNvSpPr>
            <a:spLocks noGrp="1"/>
          </p:cNvSpPr>
          <p:nvPr>
            <p:ph idx="1"/>
          </p:nvPr>
        </p:nvSpPr>
        <p:spPr>
          <a:xfrm>
            <a:off x="285720" y="1714488"/>
            <a:ext cx="8572560" cy="3964809"/>
          </a:xfrm>
        </p:spPr>
        <p:txBody>
          <a:bodyPr>
            <a:normAutofit fontScale="77500" lnSpcReduction="20000"/>
          </a:bodyPr>
          <a:lstStyle/>
          <a:p>
            <a:r>
              <a:rPr lang="fr-FR" dirty="0"/>
              <a:t>Pour faciliter l’</a:t>
            </a:r>
            <a:r>
              <a:rPr lang="fr-FR" dirty="0" err="1"/>
              <a:t>acces</a:t>
            </a:r>
            <a:r>
              <a:rPr lang="fr-FR" dirty="0"/>
              <a:t> aux données nous privilégierons le </a:t>
            </a:r>
            <a:r>
              <a:rPr lang="fr-FR" dirty="0" err="1"/>
              <a:t>rest</a:t>
            </a:r>
            <a:endParaRPr lang="fr-FR" dirty="0"/>
          </a:p>
          <a:p>
            <a:pPr lvl="2"/>
            <a:r>
              <a:rPr lang="fr-FR" dirty="0"/>
              <a:t>Les échanges XML sont plus durs à  mettre en œuvre et demande plus de ressources que je le JSON</a:t>
            </a:r>
          </a:p>
          <a:p>
            <a:r>
              <a:rPr lang="fr-FR" dirty="0"/>
              <a:t>En js Historiquement les appelles http(</a:t>
            </a:r>
            <a:r>
              <a:rPr lang="fr-FR" dirty="0" err="1"/>
              <a:t>sync</a:t>
            </a:r>
            <a:r>
              <a:rPr lang="fr-FR" dirty="0"/>
              <a:t> et async) étaient fait par xhr (ou </a:t>
            </a:r>
            <a:r>
              <a:rPr lang="fr-FR" dirty="0" err="1"/>
              <a:t>XmlHttpRequest</a:t>
            </a:r>
            <a:r>
              <a:rPr lang="fr-FR" dirty="0"/>
              <a:t>)</a:t>
            </a:r>
          </a:p>
          <a:p>
            <a:pPr lvl="2"/>
            <a:r>
              <a:rPr lang="fr-FR" b="1" dirty="0"/>
              <a:t>Xhr</a:t>
            </a:r>
          </a:p>
          <a:p>
            <a:pPr lvl="3"/>
            <a:r>
              <a:rPr lang="fr-FR" dirty="0"/>
              <a:t>Async grâce à </a:t>
            </a:r>
            <a:r>
              <a:rPr lang="fr-FR" dirty="0" err="1"/>
              <a:t>onreadystatechange</a:t>
            </a:r>
            <a:endParaRPr lang="fr-FR" dirty="0"/>
          </a:p>
          <a:p>
            <a:pPr lvl="3"/>
            <a:r>
              <a:rPr lang="fr-FR" dirty="0"/>
              <a:t>Prise en charge : fortement compatible</a:t>
            </a:r>
          </a:p>
          <a:p>
            <a:pPr lvl="2"/>
            <a:r>
              <a:rPr lang="fr-FR" b="1" dirty="0" err="1"/>
              <a:t>Fetch</a:t>
            </a:r>
            <a:r>
              <a:rPr lang="fr-FR" dirty="0"/>
              <a:t> Une nouvelle approche est disponible </a:t>
            </a:r>
          </a:p>
          <a:p>
            <a:pPr marL="685800" lvl="2" indent="0">
              <a:buNone/>
            </a:pPr>
            <a:r>
              <a:rPr lang="fr-FR" dirty="0"/>
              <a:t>dès es6 </a:t>
            </a:r>
          </a:p>
          <a:p>
            <a:pPr lvl="3"/>
            <a:r>
              <a:rPr lang="fr-FR" dirty="0"/>
              <a:t>Approche async promise avec </a:t>
            </a:r>
            <a:r>
              <a:rPr lang="fr-FR" dirty="0" err="1"/>
              <a:t>then</a:t>
            </a:r>
            <a:r>
              <a:rPr lang="fr-FR" dirty="0"/>
              <a:t>()</a:t>
            </a:r>
          </a:p>
          <a:p>
            <a:pPr lvl="3"/>
            <a:r>
              <a:rPr lang="fr-FR" dirty="0"/>
              <a:t>Prise en charge : moins compatible</a:t>
            </a:r>
          </a:p>
          <a:p>
            <a:pPr lvl="3"/>
            <a:endParaRPr lang="fr-FR" dirty="0"/>
          </a:p>
        </p:txBody>
      </p:sp>
      <p:pic>
        <p:nvPicPr>
          <p:cNvPr id="4" name="Image 3">
            <a:extLst>
              <a:ext uri="{FF2B5EF4-FFF2-40B4-BE49-F238E27FC236}">
                <a16:creationId xmlns:a16="http://schemas.microsoft.com/office/drawing/2014/main" id="{19FCA688-2538-4A27-B8C3-7D804DE00E83}"/>
              </a:ext>
            </a:extLst>
          </p:cNvPr>
          <p:cNvPicPr>
            <a:picLocks noChangeAspect="1"/>
          </p:cNvPicPr>
          <p:nvPr/>
        </p:nvPicPr>
        <p:blipFill>
          <a:blip r:embed="rId3"/>
          <a:stretch>
            <a:fillRect/>
          </a:stretch>
        </p:blipFill>
        <p:spPr>
          <a:xfrm>
            <a:off x="5940152" y="3789826"/>
            <a:ext cx="2881399" cy="1634640"/>
          </a:xfrm>
          <a:prstGeom prst="rect">
            <a:avLst/>
          </a:prstGeom>
        </p:spPr>
      </p:pic>
    </p:spTree>
    <p:extLst>
      <p:ext uri="{BB962C8B-B14F-4D97-AF65-F5344CB8AC3E}">
        <p14:creationId xmlns:p14="http://schemas.microsoft.com/office/powerpoint/2010/main" val="93843314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FDFAEE-D973-4BB8-A6B0-6EE0059B288F}"/>
              </a:ext>
            </a:extLst>
          </p:cNvPr>
          <p:cNvSpPr>
            <a:spLocks noGrp="1"/>
          </p:cNvSpPr>
          <p:nvPr>
            <p:ph type="title"/>
          </p:nvPr>
        </p:nvSpPr>
        <p:spPr/>
        <p:txBody>
          <a:bodyPr/>
          <a:lstStyle/>
          <a:p>
            <a:r>
              <a:rPr lang="fr-FR" dirty="0"/>
              <a:t>Examinons </a:t>
            </a:r>
            <a:r>
              <a:rPr lang="fr-FR" dirty="0" err="1"/>
              <a:t>fetch</a:t>
            </a:r>
            <a:endParaRPr lang="fr-FR" dirty="0"/>
          </a:p>
        </p:txBody>
      </p:sp>
      <p:sp>
        <p:nvSpPr>
          <p:cNvPr id="4" name="Espace réservé du contenu 3">
            <a:extLst>
              <a:ext uri="{FF2B5EF4-FFF2-40B4-BE49-F238E27FC236}">
                <a16:creationId xmlns:a16="http://schemas.microsoft.com/office/drawing/2014/main" id="{347F8EEC-97CD-478F-ABCD-5799EFD1CC34}"/>
              </a:ext>
            </a:extLst>
          </p:cNvPr>
          <p:cNvSpPr>
            <a:spLocks noGrp="1"/>
          </p:cNvSpPr>
          <p:nvPr>
            <p:ph idx="1"/>
          </p:nvPr>
        </p:nvSpPr>
        <p:spPr/>
        <p:txBody>
          <a:bodyPr>
            <a:normAutofit fontScale="77500" lnSpcReduction="20000"/>
          </a:bodyPr>
          <a:lstStyle/>
          <a:p>
            <a:r>
              <a:rPr lang="fr-FR" dirty="0"/>
              <a:t>Method GET par </a:t>
            </a:r>
            <a:r>
              <a:rPr lang="fr-FR" dirty="0" err="1"/>
              <a:t>defaut</a:t>
            </a:r>
            <a:endParaRPr lang="fr-FR" dirty="0"/>
          </a:p>
          <a:p>
            <a:pPr lvl="1"/>
            <a:r>
              <a:rPr lang="fr-FR" dirty="0"/>
              <a:t>1</a:t>
            </a:r>
            <a:r>
              <a:rPr lang="fr-FR" baseline="30000" dirty="0"/>
              <a:t>er</a:t>
            </a:r>
            <a:r>
              <a:rPr lang="fr-FR" dirty="0"/>
              <a:t> </a:t>
            </a:r>
            <a:r>
              <a:rPr lang="fr-FR" dirty="0" err="1"/>
              <a:t>then</a:t>
            </a:r>
            <a:r>
              <a:rPr lang="fr-FR" dirty="0"/>
              <a:t> : pour convertir un </a:t>
            </a:r>
            <a:r>
              <a:rPr lang="fr-FR" dirty="0" err="1"/>
              <a:t>stream</a:t>
            </a:r>
            <a:r>
              <a:rPr lang="fr-FR" dirty="0"/>
              <a:t> de </a:t>
            </a:r>
            <a:r>
              <a:rPr lang="fr-FR" dirty="0" err="1"/>
              <a:t>reponse</a:t>
            </a:r>
            <a:r>
              <a:rPr lang="fr-FR" dirty="0"/>
              <a:t> </a:t>
            </a:r>
            <a:r>
              <a:rPr lang="fr-FR" dirty="0">
                <a:sym typeface="Wingdings" panose="05000000000000000000" pitchFamily="2" charset="2"/>
              </a:rPr>
              <a:t></a:t>
            </a:r>
            <a:r>
              <a:rPr lang="fr-FR" dirty="0"/>
              <a:t> </a:t>
            </a:r>
            <a:r>
              <a:rPr lang="fr-FR" dirty="0" err="1"/>
              <a:t>reponse</a:t>
            </a:r>
            <a:r>
              <a:rPr lang="fr-FR" dirty="0"/>
              <a:t> lisible</a:t>
            </a:r>
          </a:p>
          <a:p>
            <a:pPr lvl="2"/>
            <a:r>
              <a:rPr lang="fr-FR" dirty="0"/>
              <a:t>Différents formats</a:t>
            </a:r>
          </a:p>
          <a:p>
            <a:pPr lvl="2"/>
            <a:r>
              <a:rPr lang="fr-FR" dirty="0"/>
              <a:t>Conversion json -&gt;objet</a:t>
            </a:r>
          </a:p>
          <a:p>
            <a:pPr lvl="1"/>
            <a:endParaRPr lang="fr-FR" dirty="0"/>
          </a:p>
          <a:p>
            <a:pPr lvl="1"/>
            <a:r>
              <a:rPr lang="fr-FR" dirty="0"/>
              <a:t>2eme </a:t>
            </a:r>
            <a:r>
              <a:rPr lang="fr-FR" dirty="0" err="1"/>
              <a:t>then</a:t>
            </a:r>
            <a:r>
              <a:rPr lang="fr-FR" dirty="0"/>
              <a:t> : traitement après conversion</a:t>
            </a:r>
          </a:p>
          <a:p>
            <a:pPr lvl="1"/>
            <a:endParaRPr lang="fr-FR" dirty="0"/>
          </a:p>
          <a:p>
            <a:pPr lvl="1"/>
            <a:r>
              <a:rPr lang="fr-FR" dirty="0"/>
              <a:t>Un objet de configuration de la demande peut être fournit en 2eme arg de </a:t>
            </a:r>
            <a:r>
              <a:rPr lang="fr-FR" dirty="0" err="1"/>
              <a:t>fetch</a:t>
            </a:r>
            <a:endParaRPr lang="fr-FR" dirty="0"/>
          </a:p>
          <a:p>
            <a:pPr lvl="2"/>
            <a:r>
              <a:rPr lang="fr-FR" altLang="fr-FR" dirty="0" err="1">
                <a:solidFill>
                  <a:srgbClr val="000000"/>
                </a:solidFill>
                <a:latin typeface="Inconsolata"/>
              </a:rPr>
              <a:t>fetch</a:t>
            </a:r>
            <a:r>
              <a:rPr lang="fr-FR" altLang="fr-FR" dirty="0">
                <a:solidFill>
                  <a:srgbClr val="000000"/>
                </a:solidFill>
                <a:latin typeface="Inconsolata"/>
              </a:rPr>
              <a:t>('</a:t>
            </a:r>
            <a:r>
              <a:rPr lang="fr-FR" dirty="0">
                <a:hlinkClick r:id="rId3"/>
              </a:rPr>
              <a:t>https://www.reddit.com/r/javascript/.json</a:t>
            </a:r>
            <a:r>
              <a:rPr lang="fr-FR" altLang="fr-FR" dirty="0">
                <a:solidFill>
                  <a:srgbClr val="000000"/>
                </a:solidFill>
                <a:latin typeface="Inconsolata"/>
              </a:rPr>
              <a:t>', { </a:t>
            </a:r>
          </a:p>
          <a:p>
            <a:pPr marL="685800" lvl="2" indent="0">
              <a:buNone/>
            </a:pPr>
            <a:r>
              <a:rPr lang="fr-FR" altLang="fr-FR" dirty="0">
                <a:solidFill>
                  <a:srgbClr val="008080"/>
                </a:solidFill>
                <a:latin typeface="Inconsolata"/>
              </a:rPr>
              <a:t>	</a:t>
            </a:r>
            <a:r>
              <a:rPr lang="fr-FR" altLang="fr-FR" dirty="0" err="1">
                <a:solidFill>
                  <a:srgbClr val="008080"/>
                </a:solidFill>
                <a:latin typeface="Inconsolata"/>
              </a:rPr>
              <a:t>method</a:t>
            </a:r>
            <a:r>
              <a:rPr lang="fr-FR" altLang="fr-FR" dirty="0">
                <a:solidFill>
                  <a:srgbClr val="000000"/>
                </a:solidFill>
                <a:latin typeface="Inconsolata"/>
              </a:rPr>
              <a:t>: '</a:t>
            </a:r>
            <a:r>
              <a:rPr lang="fr-FR" altLang="fr-FR" dirty="0">
                <a:solidFill>
                  <a:srgbClr val="DD1144"/>
                </a:solidFill>
                <a:latin typeface="Inconsolata"/>
              </a:rPr>
              <a:t>post</a:t>
            </a:r>
            <a:r>
              <a:rPr lang="fr-FR" altLang="fr-FR" dirty="0">
                <a:solidFill>
                  <a:srgbClr val="000000"/>
                </a:solidFill>
                <a:latin typeface="Inconsolata"/>
              </a:rPr>
              <a:t>’, </a:t>
            </a:r>
          </a:p>
          <a:p>
            <a:pPr marL="685800" lvl="2" indent="0">
              <a:buNone/>
            </a:pPr>
            <a:r>
              <a:rPr lang="fr-FR" altLang="fr-FR" dirty="0">
                <a:solidFill>
                  <a:srgbClr val="000000"/>
                </a:solidFill>
                <a:latin typeface="Inconsolata"/>
              </a:rPr>
              <a:t>	</a:t>
            </a:r>
            <a:r>
              <a:rPr lang="fr-FR" altLang="fr-FR" dirty="0">
                <a:solidFill>
                  <a:srgbClr val="008080"/>
                </a:solidFill>
                <a:latin typeface="Inconsolata"/>
              </a:rPr>
              <a:t>body</a:t>
            </a:r>
            <a:r>
              <a:rPr lang="fr-FR" altLang="fr-FR" dirty="0">
                <a:solidFill>
                  <a:srgbClr val="000000"/>
                </a:solidFill>
                <a:latin typeface="Inconsolata"/>
              </a:rPr>
              <a:t>: </a:t>
            </a:r>
            <a:r>
              <a:rPr lang="fr-FR" altLang="fr-FR" dirty="0" err="1">
                <a:solidFill>
                  <a:srgbClr val="000000"/>
                </a:solidFill>
                <a:latin typeface="Inconsolata"/>
              </a:rPr>
              <a:t>JSON.stringify</a:t>
            </a:r>
            <a:r>
              <a:rPr lang="fr-FR" altLang="fr-FR" dirty="0">
                <a:solidFill>
                  <a:srgbClr val="000000"/>
                </a:solidFill>
                <a:latin typeface="Inconsolata"/>
              </a:rPr>
              <a:t>(</a:t>
            </a:r>
            <a:r>
              <a:rPr lang="fr-FR" altLang="fr-FR" dirty="0" err="1">
                <a:solidFill>
                  <a:srgbClr val="000000"/>
                </a:solidFill>
                <a:latin typeface="Inconsolata"/>
              </a:rPr>
              <a:t>opts</a:t>
            </a:r>
            <a:r>
              <a:rPr lang="fr-FR" altLang="fr-FR" dirty="0">
                <a:solidFill>
                  <a:srgbClr val="000000"/>
                </a:solidFill>
                <a:latin typeface="Inconsolata"/>
              </a:rPr>
              <a:t>) </a:t>
            </a:r>
          </a:p>
          <a:p>
            <a:pPr marL="685800" lvl="2" indent="0">
              <a:buNone/>
            </a:pPr>
            <a:r>
              <a:rPr lang="fr-FR" altLang="fr-FR" dirty="0">
                <a:solidFill>
                  <a:srgbClr val="000000"/>
                </a:solidFill>
                <a:latin typeface="Inconsolata"/>
              </a:rPr>
              <a:t>   })</a:t>
            </a:r>
            <a:r>
              <a:rPr lang="fr-FR" altLang="fr-FR" sz="1425" dirty="0">
                <a:solidFill>
                  <a:srgbClr val="000000"/>
                </a:solidFill>
                <a:latin typeface="Inconsolata"/>
              </a:rPr>
              <a:t>.</a:t>
            </a:r>
            <a:r>
              <a:rPr lang="fr-FR" altLang="fr-FR" sz="1425" dirty="0" err="1">
                <a:solidFill>
                  <a:srgbClr val="000000"/>
                </a:solidFill>
                <a:latin typeface="Inconsolata"/>
              </a:rPr>
              <a:t>then</a:t>
            </a:r>
            <a:r>
              <a:rPr lang="fr-FR" altLang="fr-FR" sz="975" dirty="0">
                <a:solidFill>
                  <a:srgbClr val="000000"/>
                </a:solidFill>
                <a:latin typeface="Inconsolata"/>
              </a:rPr>
              <a:t>(…)</a:t>
            </a:r>
            <a:r>
              <a:rPr lang="fr-FR" altLang="fr-FR" sz="1125" dirty="0">
                <a:solidFill>
                  <a:srgbClr val="000000"/>
                </a:solidFill>
                <a:latin typeface="Inconsolata"/>
              </a:rPr>
              <a:t>.</a:t>
            </a:r>
            <a:r>
              <a:rPr lang="fr-FR" altLang="fr-FR" sz="1125" dirty="0" err="1">
                <a:solidFill>
                  <a:srgbClr val="000000"/>
                </a:solidFill>
                <a:latin typeface="Inconsolata"/>
              </a:rPr>
              <a:t>then</a:t>
            </a:r>
            <a:r>
              <a:rPr lang="fr-FR" altLang="fr-FR" sz="1125" dirty="0">
                <a:solidFill>
                  <a:srgbClr val="000000"/>
                </a:solidFill>
                <a:latin typeface="Inconsolata"/>
              </a:rPr>
              <a:t>(…)</a:t>
            </a:r>
            <a:endParaRPr lang="fr-FR" altLang="fr-FR" sz="3750" dirty="0">
              <a:latin typeface="Arial" panose="020B0604020202020204" pitchFamily="34" charset="0"/>
            </a:endParaRPr>
          </a:p>
          <a:p>
            <a:pPr lvl="1"/>
            <a:endParaRPr lang="fr-FR" dirty="0"/>
          </a:p>
        </p:txBody>
      </p:sp>
      <p:sp>
        <p:nvSpPr>
          <p:cNvPr id="5" name="Espace réservé du contenu 4">
            <a:extLst>
              <a:ext uri="{FF2B5EF4-FFF2-40B4-BE49-F238E27FC236}">
                <a16:creationId xmlns:a16="http://schemas.microsoft.com/office/drawing/2014/main" id="{21611345-3F74-4F23-84DF-4CEB9A69B514}"/>
              </a:ext>
            </a:extLst>
          </p:cNvPr>
          <p:cNvSpPr>
            <a:spLocks noGrp="1"/>
          </p:cNvSpPr>
          <p:nvPr>
            <p:ph sz="quarter" idx="14"/>
          </p:nvPr>
        </p:nvSpPr>
        <p:spPr/>
        <p:txBody>
          <a:bodyPr/>
          <a:lstStyle/>
          <a:p>
            <a:r>
              <a:rPr lang="fr-FR" dirty="0"/>
              <a:t>Exemple GET :</a:t>
            </a:r>
          </a:p>
        </p:txBody>
      </p:sp>
      <p:sp>
        <p:nvSpPr>
          <p:cNvPr id="7" name="Rectangle 2">
            <a:extLst>
              <a:ext uri="{FF2B5EF4-FFF2-40B4-BE49-F238E27FC236}">
                <a16:creationId xmlns:a16="http://schemas.microsoft.com/office/drawing/2014/main" id="{9BAE9980-C524-4047-9B92-836150B5CD86}"/>
              </a:ext>
            </a:extLst>
          </p:cNvPr>
          <p:cNvSpPr>
            <a:spLocks noChangeArrowheads="1"/>
          </p:cNvSpPr>
          <p:nvPr/>
        </p:nvSpPr>
        <p:spPr bwMode="auto">
          <a:xfrm>
            <a:off x="5681481" y="2279792"/>
            <a:ext cx="2988473" cy="2031325"/>
          </a:xfrm>
          <a:prstGeom prst="rect">
            <a:avLst/>
          </a:prstGeom>
          <a:noFill/>
          <a:ln>
            <a:noFill/>
          </a:ln>
          <a:effectLst/>
        </p:spPr>
        <p:txBody>
          <a:bodyPr vert="horz" wrap="square" lIns="0" tIns="0" rIns="0" bIns="0" numCol="1" anchor="ctr" anchorCtr="0" compatLnSpc="1">
            <a:prstTxWarp prst="textNoShape">
              <a:avLst/>
            </a:prstTxWarp>
            <a:spAutoFit/>
          </a:bodyPr>
          <a:lstStyle/>
          <a:p>
            <a:pPr defTabSz="685800" eaLnBrk="0" fontAlgn="base" hangingPunct="0">
              <a:spcBef>
                <a:spcPct val="0"/>
              </a:spcBef>
              <a:spcAft>
                <a:spcPct val="0"/>
              </a:spcAft>
            </a:pPr>
            <a:r>
              <a:rPr lang="fr-FR" altLang="fr-FR" sz="1200" dirty="0" err="1">
                <a:solidFill>
                  <a:srgbClr val="0077AA"/>
                </a:solidFill>
                <a:latin typeface="Consolas" panose="020B0609020204030204" pitchFamily="49" charset="0"/>
              </a:rPr>
              <a:t>const</a:t>
            </a:r>
            <a:r>
              <a:rPr lang="fr-FR" altLang="fr-FR" sz="1200" dirty="0">
                <a:solidFill>
                  <a:srgbClr val="333333"/>
                </a:solidFill>
                <a:latin typeface="Consolas" panose="020B0609020204030204" pitchFamily="49" charset="0"/>
              </a:rPr>
              <a:t> </a:t>
            </a:r>
            <a:r>
              <a:rPr lang="fr-FR" altLang="fr-FR" sz="1200" dirty="0" err="1">
                <a:solidFill>
                  <a:srgbClr val="333333"/>
                </a:solidFill>
                <a:latin typeface="Consolas" panose="020B0609020204030204" pitchFamily="49" charset="0"/>
              </a:rPr>
              <a:t>myImage</a:t>
            </a:r>
            <a:r>
              <a:rPr lang="fr-FR" altLang="fr-FR" sz="1200" dirty="0">
                <a:solidFill>
                  <a:srgbClr val="333333"/>
                </a:solidFill>
                <a:latin typeface="Consolas" panose="020B0609020204030204" pitchFamily="49" charset="0"/>
              </a:rPr>
              <a:t> </a:t>
            </a:r>
            <a:r>
              <a:rPr lang="fr-FR" altLang="fr-FR" sz="1200" dirty="0">
                <a:solidFill>
                  <a:srgbClr val="9A6E3A"/>
                </a:solidFill>
                <a:latin typeface="Consolas" panose="020B0609020204030204" pitchFamily="49" charset="0"/>
              </a:rPr>
              <a:t>=</a:t>
            </a:r>
            <a:r>
              <a:rPr lang="fr-FR" altLang="fr-FR" sz="1200" dirty="0">
                <a:solidFill>
                  <a:srgbClr val="333333"/>
                </a:solidFill>
                <a:latin typeface="Consolas" panose="020B0609020204030204" pitchFamily="49" charset="0"/>
              </a:rPr>
              <a:t> </a:t>
            </a:r>
            <a:r>
              <a:rPr lang="fr-FR" altLang="fr-FR" sz="1200" dirty="0" err="1">
                <a:solidFill>
                  <a:srgbClr val="333333"/>
                </a:solidFill>
                <a:latin typeface="Consolas" panose="020B0609020204030204" pitchFamily="49" charset="0"/>
              </a:rPr>
              <a:t>document</a:t>
            </a:r>
            <a:r>
              <a:rPr lang="fr-FR" altLang="fr-FR" sz="1200" dirty="0" err="1">
                <a:solidFill>
                  <a:srgbClr val="999999"/>
                </a:solidFill>
                <a:latin typeface="Consolas" panose="020B0609020204030204" pitchFamily="49" charset="0"/>
              </a:rPr>
              <a:t>.</a:t>
            </a:r>
            <a:r>
              <a:rPr lang="fr-FR" altLang="fr-FR" sz="1200" dirty="0" err="1">
                <a:solidFill>
                  <a:srgbClr val="DD4A68"/>
                </a:solidFill>
                <a:latin typeface="Consolas" panose="020B0609020204030204" pitchFamily="49" charset="0"/>
              </a:rPr>
              <a:t>querySelector</a:t>
            </a:r>
            <a:r>
              <a:rPr lang="fr-FR" altLang="fr-FR" sz="1200" dirty="0">
                <a:solidFill>
                  <a:srgbClr val="999999"/>
                </a:solidFill>
                <a:latin typeface="Consolas" panose="020B0609020204030204" pitchFamily="49" charset="0"/>
              </a:rPr>
              <a:t>(</a:t>
            </a:r>
            <a:r>
              <a:rPr lang="fr-FR" altLang="fr-FR" sz="1200" dirty="0">
                <a:solidFill>
                  <a:srgbClr val="669900"/>
                </a:solidFill>
                <a:latin typeface="Consolas" panose="020B0609020204030204" pitchFamily="49" charset="0"/>
              </a:rPr>
              <a:t>'</a:t>
            </a:r>
            <a:r>
              <a:rPr lang="fr-FR" altLang="fr-FR" sz="1200" dirty="0" err="1">
                <a:solidFill>
                  <a:srgbClr val="669900"/>
                </a:solidFill>
                <a:latin typeface="Consolas" panose="020B0609020204030204" pitchFamily="49" charset="0"/>
              </a:rPr>
              <a:t>img</a:t>
            </a:r>
            <a:r>
              <a:rPr lang="fr-FR" altLang="fr-FR" sz="1200" dirty="0">
                <a:solidFill>
                  <a:srgbClr val="669900"/>
                </a:solidFill>
                <a:latin typeface="Consolas" panose="020B0609020204030204" pitchFamily="49" charset="0"/>
              </a:rPr>
              <a:t>’</a:t>
            </a:r>
            <a:r>
              <a:rPr lang="fr-FR" altLang="fr-FR" sz="1200" dirty="0">
                <a:solidFill>
                  <a:srgbClr val="999999"/>
                </a:solidFill>
                <a:latin typeface="Consolas" panose="020B0609020204030204" pitchFamily="49" charset="0"/>
              </a:rPr>
              <a:t>);</a:t>
            </a:r>
            <a:r>
              <a:rPr lang="fr-FR" altLang="fr-FR" sz="1200" dirty="0">
                <a:solidFill>
                  <a:srgbClr val="333333"/>
                </a:solidFill>
                <a:latin typeface="Consolas" panose="020B0609020204030204" pitchFamily="49" charset="0"/>
              </a:rPr>
              <a:t> </a:t>
            </a:r>
          </a:p>
          <a:p>
            <a:pPr defTabSz="685800" eaLnBrk="0" fontAlgn="base" hangingPunct="0">
              <a:spcBef>
                <a:spcPct val="0"/>
              </a:spcBef>
              <a:spcAft>
                <a:spcPct val="0"/>
              </a:spcAft>
            </a:pPr>
            <a:r>
              <a:rPr lang="fr-FR" altLang="fr-FR" sz="1200" dirty="0" err="1">
                <a:solidFill>
                  <a:srgbClr val="DD4A68"/>
                </a:solidFill>
                <a:latin typeface="Consolas" panose="020B0609020204030204" pitchFamily="49" charset="0"/>
              </a:rPr>
              <a:t>fetch</a:t>
            </a:r>
            <a:r>
              <a:rPr lang="fr-FR" altLang="fr-FR" sz="1200" dirty="0">
                <a:solidFill>
                  <a:srgbClr val="999999"/>
                </a:solidFill>
                <a:latin typeface="Consolas" panose="020B0609020204030204" pitchFamily="49" charset="0"/>
              </a:rPr>
              <a:t>(</a:t>
            </a:r>
            <a:r>
              <a:rPr lang="fr-FR" altLang="fr-FR" sz="1200" dirty="0">
                <a:solidFill>
                  <a:srgbClr val="669900"/>
                </a:solidFill>
                <a:latin typeface="Consolas" panose="020B0609020204030204" pitchFamily="49" charset="0"/>
              </a:rPr>
              <a:t>'flowers.jpg’</a:t>
            </a:r>
            <a:r>
              <a:rPr lang="fr-FR" altLang="fr-FR" sz="1200" dirty="0">
                <a:solidFill>
                  <a:srgbClr val="999999"/>
                </a:solidFill>
                <a:latin typeface="Consolas" panose="020B0609020204030204" pitchFamily="49" charset="0"/>
              </a:rPr>
              <a:t>)</a:t>
            </a:r>
            <a:r>
              <a:rPr lang="fr-FR" altLang="fr-FR" sz="1200" dirty="0">
                <a:solidFill>
                  <a:srgbClr val="333333"/>
                </a:solidFill>
                <a:latin typeface="Consolas" panose="020B0609020204030204" pitchFamily="49" charset="0"/>
              </a:rPr>
              <a:t> </a:t>
            </a:r>
          </a:p>
          <a:p>
            <a:pPr defTabSz="685800" eaLnBrk="0" fontAlgn="base" hangingPunct="0">
              <a:spcBef>
                <a:spcPct val="0"/>
              </a:spcBef>
              <a:spcAft>
                <a:spcPct val="0"/>
              </a:spcAft>
            </a:pPr>
            <a:r>
              <a:rPr lang="fr-FR" altLang="fr-FR" sz="1200" dirty="0">
                <a:solidFill>
                  <a:srgbClr val="333333"/>
                </a:solidFill>
                <a:latin typeface="Consolas" panose="020B0609020204030204" pitchFamily="49" charset="0"/>
              </a:rPr>
              <a:t>  </a:t>
            </a:r>
            <a:r>
              <a:rPr lang="fr-FR" altLang="fr-FR" sz="1200" dirty="0">
                <a:solidFill>
                  <a:srgbClr val="999999"/>
                </a:solidFill>
                <a:latin typeface="Consolas" panose="020B0609020204030204" pitchFamily="49" charset="0"/>
              </a:rPr>
              <a:t>.</a:t>
            </a:r>
            <a:r>
              <a:rPr lang="fr-FR" altLang="fr-FR" sz="1200" dirty="0" err="1">
                <a:solidFill>
                  <a:srgbClr val="DD4A68"/>
                </a:solidFill>
                <a:latin typeface="Consolas" panose="020B0609020204030204" pitchFamily="49" charset="0"/>
              </a:rPr>
              <a:t>then</a:t>
            </a:r>
            <a:r>
              <a:rPr lang="fr-FR" altLang="fr-FR" sz="1200" dirty="0">
                <a:solidFill>
                  <a:srgbClr val="999999"/>
                </a:solidFill>
                <a:latin typeface="Consolas" panose="020B0609020204030204" pitchFamily="49" charset="0"/>
              </a:rPr>
              <a:t>(</a:t>
            </a:r>
            <a:r>
              <a:rPr lang="fr-FR" altLang="fr-FR" sz="1200" dirty="0">
                <a:solidFill>
                  <a:srgbClr val="0077AA"/>
                </a:solidFill>
                <a:latin typeface="Consolas" panose="020B0609020204030204" pitchFamily="49" charset="0"/>
              </a:rPr>
              <a:t>function</a:t>
            </a:r>
            <a:r>
              <a:rPr lang="fr-FR" altLang="fr-FR" sz="1200" dirty="0">
                <a:solidFill>
                  <a:srgbClr val="999999"/>
                </a:solidFill>
                <a:latin typeface="Consolas" panose="020B0609020204030204" pitchFamily="49" charset="0"/>
              </a:rPr>
              <a:t>(</a:t>
            </a:r>
            <a:r>
              <a:rPr lang="fr-FR" altLang="fr-FR" sz="1200" dirty="0" err="1">
                <a:solidFill>
                  <a:srgbClr val="333333"/>
                </a:solidFill>
                <a:latin typeface="Consolas" panose="020B0609020204030204" pitchFamily="49" charset="0"/>
              </a:rPr>
              <a:t>response</a:t>
            </a:r>
            <a:r>
              <a:rPr lang="fr-FR" altLang="fr-FR" sz="1200" dirty="0">
                <a:solidFill>
                  <a:srgbClr val="999999"/>
                </a:solidFill>
                <a:latin typeface="Consolas" panose="020B0609020204030204" pitchFamily="49" charset="0"/>
              </a:rPr>
              <a:t>)</a:t>
            </a:r>
            <a:r>
              <a:rPr lang="fr-FR" altLang="fr-FR" sz="1200" dirty="0">
                <a:solidFill>
                  <a:srgbClr val="333333"/>
                </a:solidFill>
                <a:latin typeface="Consolas" panose="020B0609020204030204" pitchFamily="49" charset="0"/>
              </a:rPr>
              <a:t> </a:t>
            </a:r>
            <a:r>
              <a:rPr lang="fr-FR" altLang="fr-FR" sz="1200" dirty="0">
                <a:solidFill>
                  <a:srgbClr val="999999"/>
                </a:solidFill>
                <a:latin typeface="Consolas" panose="020B0609020204030204" pitchFamily="49" charset="0"/>
              </a:rPr>
              <a:t>{</a:t>
            </a:r>
          </a:p>
          <a:p>
            <a:pPr defTabSz="685800" eaLnBrk="0" fontAlgn="base" hangingPunct="0">
              <a:spcBef>
                <a:spcPct val="0"/>
              </a:spcBef>
              <a:spcAft>
                <a:spcPct val="0"/>
              </a:spcAft>
            </a:pPr>
            <a:r>
              <a:rPr lang="fr-FR" altLang="fr-FR" sz="1200" dirty="0">
                <a:solidFill>
                  <a:srgbClr val="999999"/>
                </a:solidFill>
                <a:latin typeface="Consolas" panose="020B0609020204030204" pitchFamily="49" charset="0"/>
              </a:rPr>
              <a:t>	</a:t>
            </a:r>
            <a:r>
              <a:rPr lang="fr-FR" altLang="fr-FR" sz="1200" dirty="0">
                <a:solidFill>
                  <a:srgbClr val="333333"/>
                </a:solidFill>
                <a:latin typeface="Consolas" panose="020B0609020204030204" pitchFamily="49" charset="0"/>
              </a:rPr>
              <a:t> </a:t>
            </a:r>
            <a:r>
              <a:rPr lang="fr-FR" altLang="fr-FR" sz="1200" dirty="0">
                <a:solidFill>
                  <a:srgbClr val="0077AA"/>
                </a:solidFill>
                <a:latin typeface="Consolas" panose="020B0609020204030204" pitchFamily="49" charset="0"/>
              </a:rPr>
              <a:t>return</a:t>
            </a:r>
            <a:r>
              <a:rPr lang="fr-FR" altLang="fr-FR" sz="1200" dirty="0">
                <a:solidFill>
                  <a:srgbClr val="333333"/>
                </a:solidFill>
                <a:latin typeface="Consolas" panose="020B0609020204030204" pitchFamily="49" charset="0"/>
              </a:rPr>
              <a:t> </a:t>
            </a:r>
            <a:r>
              <a:rPr lang="fr-FR" altLang="fr-FR" sz="1200" dirty="0" err="1">
                <a:solidFill>
                  <a:srgbClr val="333333"/>
                </a:solidFill>
                <a:latin typeface="Consolas" panose="020B0609020204030204" pitchFamily="49" charset="0"/>
              </a:rPr>
              <a:t>response</a:t>
            </a:r>
            <a:r>
              <a:rPr lang="fr-FR" altLang="fr-FR" sz="1200" dirty="0" err="1">
                <a:solidFill>
                  <a:srgbClr val="999999"/>
                </a:solidFill>
                <a:latin typeface="Consolas" panose="020B0609020204030204" pitchFamily="49" charset="0"/>
              </a:rPr>
              <a:t>.</a:t>
            </a:r>
            <a:r>
              <a:rPr lang="fr-FR" altLang="fr-FR" sz="1200" dirty="0" err="1">
                <a:solidFill>
                  <a:srgbClr val="DD4A68"/>
                </a:solidFill>
                <a:latin typeface="Consolas" panose="020B0609020204030204" pitchFamily="49" charset="0"/>
              </a:rPr>
              <a:t>blob</a:t>
            </a:r>
            <a:r>
              <a:rPr lang="fr-FR" altLang="fr-FR" sz="1200" dirty="0">
                <a:solidFill>
                  <a:srgbClr val="999999"/>
                </a:solidFill>
                <a:latin typeface="Consolas" panose="020B0609020204030204" pitchFamily="49" charset="0"/>
              </a:rPr>
              <a:t>();</a:t>
            </a:r>
            <a:r>
              <a:rPr lang="fr-FR" altLang="fr-FR" sz="1200" dirty="0">
                <a:solidFill>
                  <a:srgbClr val="333333"/>
                </a:solidFill>
                <a:latin typeface="Consolas" panose="020B0609020204030204" pitchFamily="49" charset="0"/>
              </a:rPr>
              <a:t> </a:t>
            </a:r>
          </a:p>
          <a:p>
            <a:pPr defTabSz="685800" eaLnBrk="0" fontAlgn="base" hangingPunct="0">
              <a:spcBef>
                <a:spcPct val="0"/>
              </a:spcBef>
              <a:spcAft>
                <a:spcPct val="0"/>
              </a:spcAft>
            </a:pPr>
            <a:r>
              <a:rPr lang="fr-FR" altLang="fr-FR" sz="1200" dirty="0">
                <a:solidFill>
                  <a:srgbClr val="999999"/>
                </a:solidFill>
                <a:latin typeface="Consolas" panose="020B0609020204030204" pitchFamily="49" charset="0"/>
              </a:rPr>
              <a:t>   })</a:t>
            </a:r>
          </a:p>
          <a:p>
            <a:pPr defTabSz="685800" eaLnBrk="0" fontAlgn="base" hangingPunct="0">
              <a:spcBef>
                <a:spcPct val="0"/>
              </a:spcBef>
              <a:spcAft>
                <a:spcPct val="0"/>
              </a:spcAft>
            </a:pPr>
            <a:r>
              <a:rPr lang="fr-FR" altLang="fr-FR" sz="1200" dirty="0">
                <a:solidFill>
                  <a:srgbClr val="999999"/>
                </a:solidFill>
                <a:latin typeface="Consolas" panose="020B0609020204030204" pitchFamily="49" charset="0"/>
              </a:rPr>
              <a:t>   .</a:t>
            </a:r>
            <a:r>
              <a:rPr lang="fr-FR" altLang="fr-FR" sz="1200" dirty="0" err="1">
                <a:solidFill>
                  <a:srgbClr val="DD4A68"/>
                </a:solidFill>
                <a:latin typeface="Consolas" panose="020B0609020204030204" pitchFamily="49" charset="0"/>
              </a:rPr>
              <a:t>then</a:t>
            </a:r>
            <a:r>
              <a:rPr lang="fr-FR" altLang="fr-FR" sz="1200" dirty="0">
                <a:solidFill>
                  <a:srgbClr val="999999"/>
                </a:solidFill>
                <a:latin typeface="Consolas" panose="020B0609020204030204" pitchFamily="49" charset="0"/>
              </a:rPr>
              <a:t>(</a:t>
            </a:r>
            <a:r>
              <a:rPr lang="fr-FR" altLang="fr-FR" sz="1200" dirty="0">
                <a:solidFill>
                  <a:srgbClr val="0077AA"/>
                </a:solidFill>
                <a:latin typeface="Consolas" panose="020B0609020204030204" pitchFamily="49" charset="0"/>
              </a:rPr>
              <a:t>function</a:t>
            </a:r>
            <a:r>
              <a:rPr lang="fr-FR" altLang="fr-FR" sz="1200" dirty="0">
                <a:solidFill>
                  <a:srgbClr val="999999"/>
                </a:solidFill>
                <a:latin typeface="Consolas" panose="020B0609020204030204" pitchFamily="49" charset="0"/>
              </a:rPr>
              <a:t>(</a:t>
            </a:r>
            <a:r>
              <a:rPr lang="fr-FR" altLang="fr-FR" sz="1200" dirty="0" err="1">
                <a:solidFill>
                  <a:srgbClr val="333333"/>
                </a:solidFill>
                <a:latin typeface="Consolas" panose="020B0609020204030204" pitchFamily="49" charset="0"/>
              </a:rPr>
              <a:t>myBlob</a:t>
            </a:r>
            <a:r>
              <a:rPr lang="fr-FR" altLang="fr-FR" sz="1200" dirty="0">
                <a:solidFill>
                  <a:srgbClr val="999999"/>
                </a:solidFill>
                <a:latin typeface="Consolas" panose="020B0609020204030204" pitchFamily="49" charset="0"/>
              </a:rPr>
              <a:t>)</a:t>
            </a:r>
            <a:r>
              <a:rPr lang="fr-FR" altLang="fr-FR" sz="1200" dirty="0">
                <a:solidFill>
                  <a:srgbClr val="333333"/>
                </a:solidFill>
                <a:latin typeface="Consolas" panose="020B0609020204030204" pitchFamily="49" charset="0"/>
              </a:rPr>
              <a:t> </a:t>
            </a:r>
            <a:r>
              <a:rPr lang="fr-FR" altLang="fr-FR" sz="1200" dirty="0">
                <a:solidFill>
                  <a:srgbClr val="999999"/>
                </a:solidFill>
                <a:latin typeface="Consolas" panose="020B0609020204030204" pitchFamily="49" charset="0"/>
              </a:rPr>
              <a:t>{</a:t>
            </a:r>
            <a:r>
              <a:rPr lang="fr-FR" altLang="fr-FR" sz="1200" dirty="0">
                <a:solidFill>
                  <a:srgbClr val="333333"/>
                </a:solidFill>
                <a:latin typeface="Consolas" panose="020B0609020204030204" pitchFamily="49" charset="0"/>
              </a:rPr>
              <a:t> </a:t>
            </a:r>
          </a:p>
          <a:p>
            <a:pPr defTabSz="685800" eaLnBrk="0" fontAlgn="base" hangingPunct="0">
              <a:spcBef>
                <a:spcPct val="0"/>
              </a:spcBef>
              <a:spcAft>
                <a:spcPct val="0"/>
              </a:spcAft>
            </a:pPr>
            <a:r>
              <a:rPr lang="fr-FR" altLang="fr-FR" sz="1200" dirty="0">
                <a:solidFill>
                  <a:srgbClr val="333333"/>
                </a:solidFill>
                <a:latin typeface="Consolas" panose="020B0609020204030204" pitchFamily="49" charset="0"/>
              </a:rPr>
              <a:t>	</a:t>
            </a:r>
            <a:r>
              <a:rPr lang="fr-FR" altLang="fr-FR" sz="1200" dirty="0" err="1">
                <a:solidFill>
                  <a:srgbClr val="0077AA"/>
                </a:solidFill>
                <a:latin typeface="Consolas" panose="020B0609020204030204" pitchFamily="49" charset="0"/>
              </a:rPr>
              <a:t>const</a:t>
            </a:r>
            <a:r>
              <a:rPr lang="fr-FR" altLang="fr-FR" sz="1200" dirty="0">
                <a:solidFill>
                  <a:srgbClr val="333333"/>
                </a:solidFill>
                <a:latin typeface="Consolas" panose="020B0609020204030204" pitchFamily="49" charset="0"/>
              </a:rPr>
              <a:t> </a:t>
            </a:r>
            <a:r>
              <a:rPr lang="fr-FR" altLang="fr-FR" sz="1200" dirty="0" err="1">
                <a:solidFill>
                  <a:srgbClr val="333333"/>
                </a:solidFill>
                <a:latin typeface="Consolas" panose="020B0609020204030204" pitchFamily="49" charset="0"/>
              </a:rPr>
              <a:t>objectURL</a:t>
            </a:r>
            <a:r>
              <a:rPr lang="fr-FR" altLang="fr-FR" sz="1200" dirty="0">
                <a:solidFill>
                  <a:srgbClr val="333333"/>
                </a:solidFill>
                <a:latin typeface="Consolas" panose="020B0609020204030204" pitchFamily="49" charset="0"/>
              </a:rPr>
              <a:t> </a:t>
            </a:r>
            <a:r>
              <a:rPr lang="fr-FR" altLang="fr-FR" sz="1200" dirty="0">
                <a:solidFill>
                  <a:srgbClr val="9A6E3A"/>
                </a:solidFill>
                <a:latin typeface="Consolas" panose="020B0609020204030204" pitchFamily="49" charset="0"/>
              </a:rPr>
              <a:t>=</a:t>
            </a:r>
            <a:r>
              <a:rPr lang="fr-FR" altLang="fr-FR" sz="1200" dirty="0">
                <a:solidFill>
                  <a:srgbClr val="333333"/>
                </a:solidFill>
                <a:latin typeface="Consolas" panose="020B0609020204030204" pitchFamily="49" charset="0"/>
              </a:rPr>
              <a:t> </a:t>
            </a:r>
          </a:p>
          <a:p>
            <a:pPr defTabSz="685800" eaLnBrk="0" fontAlgn="base" hangingPunct="0">
              <a:spcBef>
                <a:spcPct val="0"/>
              </a:spcBef>
              <a:spcAft>
                <a:spcPct val="0"/>
              </a:spcAft>
            </a:pPr>
            <a:r>
              <a:rPr lang="fr-FR" altLang="fr-FR" sz="1200" dirty="0">
                <a:solidFill>
                  <a:srgbClr val="333333"/>
                </a:solidFill>
                <a:latin typeface="Consolas" panose="020B0609020204030204" pitchFamily="49" charset="0"/>
              </a:rPr>
              <a:t>       </a:t>
            </a:r>
            <a:r>
              <a:rPr lang="fr-FR" altLang="fr-FR" sz="1200" dirty="0" err="1">
                <a:solidFill>
                  <a:srgbClr val="990055"/>
                </a:solidFill>
                <a:latin typeface="Consolas" panose="020B0609020204030204" pitchFamily="49" charset="0"/>
              </a:rPr>
              <a:t>URL</a:t>
            </a:r>
            <a:r>
              <a:rPr lang="fr-FR" altLang="fr-FR" sz="1200" dirty="0" err="1">
                <a:solidFill>
                  <a:srgbClr val="999999"/>
                </a:solidFill>
                <a:latin typeface="Consolas" panose="020B0609020204030204" pitchFamily="49" charset="0"/>
              </a:rPr>
              <a:t>.</a:t>
            </a:r>
            <a:r>
              <a:rPr lang="fr-FR" altLang="fr-FR" sz="1200" dirty="0" err="1">
                <a:solidFill>
                  <a:srgbClr val="DD4A68"/>
                </a:solidFill>
                <a:latin typeface="Consolas" panose="020B0609020204030204" pitchFamily="49" charset="0"/>
              </a:rPr>
              <a:t>createObjectURL</a:t>
            </a:r>
            <a:r>
              <a:rPr lang="fr-FR" altLang="fr-FR" sz="1200" dirty="0">
                <a:solidFill>
                  <a:srgbClr val="999999"/>
                </a:solidFill>
                <a:latin typeface="Consolas" panose="020B0609020204030204" pitchFamily="49" charset="0"/>
              </a:rPr>
              <a:t>(</a:t>
            </a:r>
            <a:r>
              <a:rPr lang="fr-FR" altLang="fr-FR" sz="1200" dirty="0" err="1">
                <a:solidFill>
                  <a:srgbClr val="333333"/>
                </a:solidFill>
                <a:latin typeface="Consolas" panose="020B0609020204030204" pitchFamily="49" charset="0"/>
              </a:rPr>
              <a:t>myBlob</a:t>
            </a:r>
            <a:r>
              <a:rPr lang="fr-FR" altLang="fr-FR" sz="1200" dirty="0">
                <a:solidFill>
                  <a:srgbClr val="999999"/>
                </a:solidFill>
                <a:latin typeface="Consolas" panose="020B0609020204030204" pitchFamily="49" charset="0"/>
              </a:rPr>
              <a:t>);</a:t>
            </a:r>
            <a:r>
              <a:rPr lang="fr-FR" altLang="fr-FR" sz="1200" dirty="0">
                <a:solidFill>
                  <a:srgbClr val="333333"/>
                </a:solidFill>
                <a:latin typeface="Consolas" panose="020B0609020204030204" pitchFamily="49" charset="0"/>
              </a:rPr>
              <a:t>      </a:t>
            </a:r>
          </a:p>
          <a:p>
            <a:pPr defTabSz="685800" eaLnBrk="0" fontAlgn="base" hangingPunct="0">
              <a:spcBef>
                <a:spcPct val="0"/>
              </a:spcBef>
              <a:spcAft>
                <a:spcPct val="0"/>
              </a:spcAft>
            </a:pPr>
            <a:r>
              <a:rPr lang="fr-FR" altLang="fr-FR" sz="1200" dirty="0">
                <a:solidFill>
                  <a:srgbClr val="333333"/>
                </a:solidFill>
                <a:latin typeface="Consolas" panose="020B0609020204030204" pitchFamily="49" charset="0"/>
              </a:rPr>
              <a:t>        </a:t>
            </a:r>
            <a:r>
              <a:rPr lang="fr-FR" altLang="fr-FR" sz="1200" dirty="0" err="1">
                <a:solidFill>
                  <a:srgbClr val="333333"/>
                </a:solidFill>
                <a:latin typeface="Consolas" panose="020B0609020204030204" pitchFamily="49" charset="0"/>
              </a:rPr>
              <a:t>myImage</a:t>
            </a:r>
            <a:r>
              <a:rPr lang="fr-FR" altLang="fr-FR" sz="1200" dirty="0" err="1">
                <a:solidFill>
                  <a:srgbClr val="999999"/>
                </a:solidFill>
                <a:latin typeface="Consolas" panose="020B0609020204030204" pitchFamily="49" charset="0"/>
              </a:rPr>
              <a:t>.</a:t>
            </a:r>
            <a:r>
              <a:rPr lang="fr-FR" altLang="fr-FR" sz="1200" dirty="0" err="1">
                <a:solidFill>
                  <a:srgbClr val="333333"/>
                </a:solidFill>
                <a:latin typeface="Consolas" panose="020B0609020204030204" pitchFamily="49" charset="0"/>
              </a:rPr>
              <a:t>src</a:t>
            </a:r>
            <a:r>
              <a:rPr lang="fr-FR" altLang="fr-FR" sz="1200" dirty="0">
                <a:solidFill>
                  <a:srgbClr val="333333"/>
                </a:solidFill>
                <a:latin typeface="Consolas" panose="020B0609020204030204" pitchFamily="49" charset="0"/>
              </a:rPr>
              <a:t> </a:t>
            </a:r>
            <a:r>
              <a:rPr lang="fr-FR" altLang="fr-FR" sz="1200" dirty="0">
                <a:solidFill>
                  <a:srgbClr val="9A6E3A"/>
                </a:solidFill>
                <a:latin typeface="Consolas" panose="020B0609020204030204" pitchFamily="49" charset="0"/>
              </a:rPr>
              <a:t>=</a:t>
            </a:r>
            <a:r>
              <a:rPr lang="fr-FR" altLang="fr-FR" sz="1200" dirty="0">
                <a:solidFill>
                  <a:srgbClr val="333333"/>
                </a:solidFill>
                <a:latin typeface="Consolas" panose="020B0609020204030204" pitchFamily="49" charset="0"/>
              </a:rPr>
              <a:t> </a:t>
            </a:r>
            <a:r>
              <a:rPr lang="fr-FR" altLang="fr-FR" sz="1200" dirty="0" err="1">
                <a:solidFill>
                  <a:srgbClr val="333333"/>
                </a:solidFill>
                <a:latin typeface="Consolas" panose="020B0609020204030204" pitchFamily="49" charset="0"/>
              </a:rPr>
              <a:t>objectURL</a:t>
            </a:r>
            <a:r>
              <a:rPr lang="fr-FR" altLang="fr-FR" sz="1200" dirty="0">
                <a:solidFill>
                  <a:srgbClr val="999999"/>
                </a:solidFill>
                <a:latin typeface="Consolas" panose="020B0609020204030204" pitchFamily="49" charset="0"/>
              </a:rPr>
              <a:t>;</a:t>
            </a:r>
            <a:r>
              <a:rPr lang="fr-FR" altLang="fr-FR" sz="1200" dirty="0">
                <a:solidFill>
                  <a:srgbClr val="333333"/>
                </a:solidFill>
                <a:latin typeface="Consolas" panose="020B0609020204030204" pitchFamily="49" charset="0"/>
              </a:rPr>
              <a:t> </a:t>
            </a:r>
          </a:p>
          <a:p>
            <a:pPr defTabSz="685800" eaLnBrk="0" fontAlgn="base" hangingPunct="0">
              <a:spcBef>
                <a:spcPct val="0"/>
              </a:spcBef>
              <a:spcAft>
                <a:spcPct val="0"/>
              </a:spcAft>
            </a:pPr>
            <a:r>
              <a:rPr lang="fr-FR" altLang="fr-FR" sz="1200" dirty="0">
                <a:solidFill>
                  <a:srgbClr val="999999"/>
                </a:solidFill>
                <a:latin typeface="Consolas" panose="020B0609020204030204" pitchFamily="49" charset="0"/>
              </a:rPr>
              <a:t>    });</a:t>
            </a:r>
            <a:r>
              <a:rPr lang="fr-FR" altLang="fr-FR" sz="900" dirty="0"/>
              <a:t> </a:t>
            </a:r>
            <a:endParaRPr lang="fr-FR" altLang="fr-FR" sz="2700" dirty="0">
              <a:latin typeface="Arial" panose="020B0604020202020204" pitchFamily="34" charset="0"/>
            </a:endParaRPr>
          </a:p>
        </p:txBody>
      </p:sp>
    </p:spTree>
    <p:extLst>
      <p:ext uri="{BB962C8B-B14F-4D97-AF65-F5344CB8AC3E}">
        <p14:creationId xmlns:p14="http://schemas.microsoft.com/office/powerpoint/2010/main" val="4083577861"/>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D7A18799-49D9-4FD0-9C56-467D22B7E118}"/>
              </a:ext>
            </a:extLst>
          </p:cNvPr>
          <p:cNvSpPr>
            <a:spLocks noGrp="1"/>
          </p:cNvSpPr>
          <p:nvPr>
            <p:ph type="title"/>
          </p:nvPr>
        </p:nvSpPr>
        <p:spPr/>
        <p:txBody>
          <a:bodyPr/>
          <a:lstStyle/>
          <a:p>
            <a:r>
              <a:rPr lang="fr-FR" dirty="0"/>
              <a:t>TP rappels</a:t>
            </a:r>
          </a:p>
        </p:txBody>
      </p:sp>
      <p:sp>
        <p:nvSpPr>
          <p:cNvPr id="5" name="Espace réservé du contenu 4">
            <a:extLst>
              <a:ext uri="{FF2B5EF4-FFF2-40B4-BE49-F238E27FC236}">
                <a16:creationId xmlns:a16="http://schemas.microsoft.com/office/drawing/2014/main" id="{1394A0F7-FC03-452C-B1E1-FFD1AC7867B6}"/>
              </a:ext>
            </a:extLst>
          </p:cNvPr>
          <p:cNvSpPr>
            <a:spLocks noGrp="1"/>
          </p:cNvSpPr>
          <p:nvPr>
            <p:ph idx="1"/>
          </p:nvPr>
        </p:nvSpPr>
        <p:spPr/>
        <p:txBody>
          <a:bodyPr>
            <a:normAutofit fontScale="85000" lnSpcReduction="10000"/>
          </a:bodyPr>
          <a:lstStyle/>
          <a:p>
            <a:r>
              <a:rPr lang="fr-FR" dirty="0"/>
              <a:t>Exécuter un serveur json-serveur</a:t>
            </a:r>
          </a:p>
          <a:p>
            <a:pPr lvl="1"/>
            <a:r>
              <a:rPr lang="fr-FR" dirty="0"/>
              <a:t>Sur le flux en commentaire</a:t>
            </a:r>
          </a:p>
          <a:p>
            <a:pPr lvl="2"/>
            <a:r>
              <a:rPr lang="fr-FR" dirty="0">
                <a:hlinkClick r:id="rId3"/>
              </a:rPr>
              <a:t>http://mon-json-server/images</a:t>
            </a:r>
            <a:r>
              <a:rPr lang="fr-FR" dirty="0"/>
              <a:t> et </a:t>
            </a:r>
            <a:r>
              <a:rPr lang="fr-FR" dirty="0">
                <a:hlinkClick r:id="rId4"/>
              </a:rPr>
              <a:t>http://mon-json-server/images/1</a:t>
            </a:r>
            <a:endParaRPr lang="fr-FR" dirty="0"/>
          </a:p>
          <a:p>
            <a:pPr lvl="1"/>
            <a:endParaRPr lang="fr-FR" dirty="0"/>
          </a:p>
          <a:p>
            <a:r>
              <a:rPr lang="fr-FR" dirty="0"/>
              <a:t>Faites un </a:t>
            </a:r>
            <a:r>
              <a:rPr lang="fr-FR" b="1" dirty="0"/>
              <a:t>objet </a:t>
            </a:r>
            <a:r>
              <a:rPr lang="fr-FR" dirty="0"/>
              <a:t>permettant, </a:t>
            </a:r>
          </a:p>
          <a:p>
            <a:pPr lvl="1"/>
            <a:r>
              <a:rPr lang="fr-FR" dirty="0"/>
              <a:t>d’effectuer des appels Rest pour</a:t>
            </a:r>
          </a:p>
          <a:p>
            <a:pPr lvl="2"/>
            <a:r>
              <a:rPr lang="fr-FR" dirty="0"/>
              <a:t>GET une ressource images sur le json-server</a:t>
            </a:r>
          </a:p>
          <a:p>
            <a:pPr lvl="2"/>
            <a:r>
              <a:rPr lang="fr-FR" dirty="0"/>
              <a:t>GET sur un ressource générique sur le json-server</a:t>
            </a:r>
          </a:p>
          <a:p>
            <a:pPr lvl="1"/>
            <a:endParaRPr lang="fr-FR" dirty="0"/>
          </a:p>
          <a:p>
            <a:pPr lvl="1"/>
            <a:r>
              <a:rPr lang="fr-FR" dirty="0"/>
              <a:t>Exécuter une call une fois la réponse reçue </a:t>
            </a:r>
          </a:p>
          <a:p>
            <a:pPr lvl="2"/>
            <a:r>
              <a:rPr lang="fr-FR" dirty="0"/>
              <a:t>Console log de l’objet reçue</a:t>
            </a:r>
          </a:p>
          <a:p>
            <a:pPr lvl="1"/>
            <a:endParaRPr lang="fr-FR" dirty="0"/>
          </a:p>
          <a:p>
            <a:pPr lvl="1"/>
            <a:r>
              <a:rPr lang="fr-FR" dirty="0"/>
              <a:t>Prévoir aussi les fonctions pour POST, PUT, PATCH, DELETE</a:t>
            </a:r>
          </a:p>
          <a:p>
            <a:pPr lvl="1"/>
            <a:endParaRPr lang="fr-FR" dirty="0"/>
          </a:p>
        </p:txBody>
      </p:sp>
      <p:sp>
        <p:nvSpPr>
          <p:cNvPr id="6" name="Rectangle : avec coin rogné 5">
            <a:extLst>
              <a:ext uri="{FF2B5EF4-FFF2-40B4-BE49-F238E27FC236}">
                <a16:creationId xmlns:a16="http://schemas.microsoft.com/office/drawing/2014/main" id="{85947194-92F0-48C6-BAF2-698F4FFA2BF3}"/>
              </a:ext>
            </a:extLst>
          </p:cNvPr>
          <p:cNvSpPr/>
          <p:nvPr/>
        </p:nvSpPr>
        <p:spPr>
          <a:xfrm>
            <a:off x="6936129" y="2784436"/>
            <a:ext cx="1857737" cy="2248382"/>
          </a:xfrm>
          <a:prstGeom prst="snip1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fr-FR" sz="1350" b="1" u="sng" dirty="0">
                <a:solidFill>
                  <a:schemeClr val="tx1"/>
                </a:solidFill>
              </a:rPr>
              <a:t>Images</a:t>
            </a:r>
          </a:p>
        </p:txBody>
      </p:sp>
      <p:sp>
        <p:nvSpPr>
          <p:cNvPr id="7" name="Rectangle 6">
            <a:extLst>
              <a:ext uri="{FF2B5EF4-FFF2-40B4-BE49-F238E27FC236}">
                <a16:creationId xmlns:a16="http://schemas.microsoft.com/office/drawing/2014/main" id="{77C242F1-E5BA-4C66-86C8-57D4C37E2B2A}"/>
              </a:ext>
            </a:extLst>
          </p:cNvPr>
          <p:cNvSpPr/>
          <p:nvPr/>
        </p:nvSpPr>
        <p:spPr>
          <a:xfrm>
            <a:off x="7083707" y="3290101"/>
            <a:ext cx="1510496" cy="397157"/>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350" dirty="0"/>
              <a:t>id:1, </a:t>
            </a:r>
          </a:p>
          <a:p>
            <a:pPr algn="ctr"/>
            <a:r>
              <a:rPr lang="fr-FR" sz="1350" dirty="0"/>
              <a:t>url:"http:..."</a:t>
            </a:r>
          </a:p>
        </p:txBody>
      </p:sp>
      <p:sp>
        <p:nvSpPr>
          <p:cNvPr id="8" name="Rectangle 7">
            <a:extLst>
              <a:ext uri="{FF2B5EF4-FFF2-40B4-BE49-F238E27FC236}">
                <a16:creationId xmlns:a16="http://schemas.microsoft.com/office/drawing/2014/main" id="{30028741-1405-49FB-B063-ADFE269D8568}"/>
              </a:ext>
            </a:extLst>
          </p:cNvPr>
          <p:cNvSpPr/>
          <p:nvPr/>
        </p:nvSpPr>
        <p:spPr>
          <a:xfrm>
            <a:off x="7102513" y="3803727"/>
            <a:ext cx="1510496" cy="397157"/>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350" dirty="0"/>
              <a:t>id:2, </a:t>
            </a:r>
          </a:p>
          <a:p>
            <a:pPr algn="ctr"/>
            <a:r>
              <a:rPr lang="fr-FR" sz="1350" dirty="0"/>
              <a:t>url:"http:..."</a:t>
            </a:r>
          </a:p>
        </p:txBody>
      </p:sp>
      <p:sp>
        <p:nvSpPr>
          <p:cNvPr id="9" name="Rectangle 8">
            <a:extLst>
              <a:ext uri="{FF2B5EF4-FFF2-40B4-BE49-F238E27FC236}">
                <a16:creationId xmlns:a16="http://schemas.microsoft.com/office/drawing/2014/main" id="{29DA0C90-CBDE-40D3-B32B-ECE131F5404D}"/>
              </a:ext>
            </a:extLst>
          </p:cNvPr>
          <p:cNvSpPr/>
          <p:nvPr/>
        </p:nvSpPr>
        <p:spPr>
          <a:xfrm>
            <a:off x="7121320" y="4308670"/>
            <a:ext cx="1510496" cy="397157"/>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350" dirty="0"/>
              <a:t>id:3,</a:t>
            </a:r>
          </a:p>
          <a:p>
            <a:pPr algn="ctr"/>
            <a:r>
              <a:rPr lang="fr-FR" sz="1350" dirty="0"/>
              <a:t>url:"http:..."</a:t>
            </a:r>
          </a:p>
        </p:txBody>
      </p:sp>
    </p:spTree>
    <p:extLst>
      <p:ext uri="{BB962C8B-B14F-4D97-AF65-F5344CB8AC3E}">
        <p14:creationId xmlns:p14="http://schemas.microsoft.com/office/powerpoint/2010/main" val="2400996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t>Les navigateurs</a:t>
            </a:r>
            <a:endParaRPr lang="en-JM" dirty="0"/>
          </a:p>
        </p:txBody>
      </p:sp>
      <p:sp>
        <p:nvSpPr>
          <p:cNvPr id="19" name="Espace réservé du contenu 18"/>
          <p:cNvSpPr>
            <a:spLocks noGrp="1"/>
          </p:cNvSpPr>
          <p:nvPr>
            <p:ph idx="1"/>
          </p:nvPr>
        </p:nvSpPr>
        <p:spPr/>
        <p:txBody>
          <a:bodyPr/>
          <a:lstStyle/>
          <a:p>
            <a:r>
              <a:rPr lang="fr-FR" dirty="0"/>
              <a:t> </a:t>
            </a:r>
          </a:p>
        </p:txBody>
      </p:sp>
      <p:sp>
        <p:nvSpPr>
          <p:cNvPr id="20"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38917" name="Slide Number Placeholder 17"/>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080A3DF9-1DE6-4444-BCFB-6EEBF285DF1C}" type="slidenum">
              <a:rPr lang="en-JM" smtClean="0">
                <a:solidFill>
                  <a:schemeClr val="bg1"/>
                </a:solidFill>
              </a:rPr>
              <a:pPr fontAlgn="base">
                <a:spcBef>
                  <a:spcPct val="0"/>
                </a:spcBef>
                <a:spcAft>
                  <a:spcPct val="0"/>
                </a:spcAft>
                <a:defRPr/>
              </a:pPr>
              <a:t>12</a:t>
            </a:fld>
            <a:endParaRPr lang="en-JM">
              <a:solidFill>
                <a:schemeClr val="bg1"/>
              </a:solidFill>
            </a:endParaRPr>
          </a:p>
        </p:txBody>
      </p:sp>
      <p:graphicFrame>
        <p:nvGraphicFramePr>
          <p:cNvPr id="29699" name="Chart 4"/>
          <p:cNvGraphicFramePr>
            <a:graphicFrameLocks/>
          </p:cNvGraphicFramePr>
          <p:nvPr/>
        </p:nvGraphicFramePr>
        <p:xfrm>
          <a:off x="533400" y="2133600"/>
          <a:ext cx="4191000" cy="3187700"/>
        </p:xfrm>
        <a:graphic>
          <a:graphicData uri="http://schemas.openxmlformats.org/presentationml/2006/ole">
            <mc:AlternateContent xmlns:mc="http://schemas.openxmlformats.org/markup-compatibility/2006">
              <mc:Choice xmlns:v="urn:schemas-microsoft-com:vml" Requires="v">
                <p:oleObj spid="_x0000_s140326" name="Graphique" r:id="rId4" imgW="5019610" imgH="3771900" progId="">
                  <p:embed/>
                </p:oleObj>
              </mc:Choice>
              <mc:Fallback>
                <p:oleObj name="Graphique" r:id="rId4" imgW="5019610" imgH="3771900" progId="">
                  <p:embed/>
                  <p:pic>
                    <p:nvPicPr>
                      <p:cNvPr id="0" name="Picture 33"/>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3400" y="2133600"/>
                        <a:ext cx="4191000" cy="31877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TextBox 5"/>
          <p:cNvSpPr txBox="1"/>
          <p:nvPr/>
        </p:nvSpPr>
        <p:spPr>
          <a:xfrm>
            <a:off x="457200" y="1320800"/>
            <a:ext cx="7696200" cy="584200"/>
          </a:xfrm>
          <a:prstGeom prst="rect">
            <a:avLst/>
          </a:prstGeom>
          <a:noFill/>
        </p:spPr>
        <p:txBody>
          <a:bodyPr>
            <a:spAutoFit/>
          </a:bodyPr>
          <a:lstStyle/>
          <a:p>
            <a:pPr fontAlgn="auto">
              <a:spcBef>
                <a:spcPts val="0"/>
              </a:spcBef>
              <a:spcAft>
                <a:spcPts val="0"/>
              </a:spcAft>
              <a:defRPr/>
            </a:pPr>
            <a:r>
              <a:rPr lang="en-JM" sz="1600" b="1" dirty="0" err="1">
                <a:solidFill>
                  <a:schemeClr val="tx1">
                    <a:lumMod val="75000"/>
                    <a:lumOff val="25000"/>
                  </a:schemeClr>
                </a:solidFill>
                <a:latin typeface="+mn-lt"/>
                <a:cs typeface="+mn-cs"/>
              </a:rPr>
              <a:t>Répartion</a:t>
            </a:r>
            <a:r>
              <a:rPr lang="en-JM" sz="1600" b="1" dirty="0">
                <a:solidFill>
                  <a:schemeClr val="tx1">
                    <a:lumMod val="75000"/>
                    <a:lumOff val="25000"/>
                  </a:schemeClr>
                </a:solidFill>
                <a:latin typeface="+mn-lt"/>
                <a:cs typeface="+mn-cs"/>
              </a:rPr>
              <a:t>  </a:t>
            </a:r>
            <a:r>
              <a:rPr lang="en-JM" sz="1600" b="1" dirty="0" err="1">
                <a:solidFill>
                  <a:schemeClr val="tx1">
                    <a:lumMod val="75000"/>
                    <a:lumOff val="25000"/>
                  </a:schemeClr>
                </a:solidFill>
                <a:latin typeface="+mn-lt"/>
                <a:cs typeface="+mn-cs"/>
              </a:rPr>
              <a:t>mondiale</a:t>
            </a:r>
            <a:r>
              <a:rPr lang="en-JM" sz="1600" b="1" dirty="0">
                <a:solidFill>
                  <a:schemeClr val="tx1">
                    <a:lumMod val="75000"/>
                    <a:lumOff val="25000"/>
                  </a:schemeClr>
                </a:solidFill>
                <a:latin typeface="+mn-lt"/>
                <a:cs typeface="+mn-cs"/>
              </a:rPr>
              <a:t> </a:t>
            </a:r>
            <a:r>
              <a:rPr lang="en-JM" sz="1600" dirty="0">
                <a:solidFill>
                  <a:schemeClr val="tx1">
                    <a:lumMod val="75000"/>
                    <a:lumOff val="25000"/>
                  </a:schemeClr>
                </a:solidFill>
                <a:latin typeface="+mn-lt"/>
                <a:cs typeface="+mn-cs"/>
              </a:rPr>
              <a:t>en </a:t>
            </a:r>
            <a:r>
              <a:rPr lang="en-JM" sz="1600" dirty="0" err="1">
                <a:solidFill>
                  <a:schemeClr val="tx1">
                    <a:lumMod val="75000"/>
                    <a:lumOff val="25000"/>
                  </a:schemeClr>
                </a:solidFill>
                <a:latin typeface="+mn-lt"/>
                <a:cs typeface="+mn-cs"/>
              </a:rPr>
              <a:t>terme</a:t>
            </a:r>
            <a:r>
              <a:rPr lang="en-JM" sz="1600" dirty="0">
                <a:solidFill>
                  <a:schemeClr val="tx1">
                    <a:lumMod val="75000"/>
                    <a:lumOff val="25000"/>
                  </a:schemeClr>
                </a:solidFill>
                <a:latin typeface="+mn-lt"/>
                <a:cs typeface="+mn-cs"/>
              </a:rPr>
              <a:t> </a:t>
            </a:r>
            <a:r>
              <a:rPr lang="en-JM" sz="1600" dirty="0" err="1">
                <a:solidFill>
                  <a:schemeClr val="tx1">
                    <a:lumMod val="75000"/>
                    <a:lumOff val="25000"/>
                  </a:schemeClr>
                </a:solidFill>
                <a:latin typeface="+mn-lt"/>
                <a:cs typeface="+mn-cs"/>
              </a:rPr>
              <a:t>d’utilisation</a:t>
            </a:r>
            <a:r>
              <a:rPr lang="en-JM" sz="1600" dirty="0">
                <a:solidFill>
                  <a:schemeClr val="tx1">
                    <a:lumMod val="75000"/>
                    <a:lumOff val="25000"/>
                  </a:schemeClr>
                </a:solidFill>
                <a:latin typeface="+mn-lt"/>
                <a:cs typeface="+mn-cs"/>
              </a:rPr>
              <a:t> des 5 </a:t>
            </a:r>
            <a:r>
              <a:rPr lang="en-JM" sz="1600" dirty="0" err="1">
                <a:solidFill>
                  <a:schemeClr val="tx1">
                    <a:lumMod val="75000"/>
                    <a:lumOff val="25000"/>
                  </a:schemeClr>
                </a:solidFill>
                <a:latin typeface="+mn-lt"/>
                <a:cs typeface="+mn-cs"/>
              </a:rPr>
              <a:t>principaux</a:t>
            </a:r>
            <a:r>
              <a:rPr lang="en-JM" sz="1600" dirty="0">
                <a:solidFill>
                  <a:schemeClr val="tx1">
                    <a:lumMod val="75000"/>
                    <a:lumOff val="25000"/>
                  </a:schemeClr>
                </a:solidFill>
                <a:latin typeface="+mn-lt"/>
                <a:cs typeface="+mn-cs"/>
              </a:rPr>
              <a:t> </a:t>
            </a:r>
            <a:r>
              <a:rPr lang="en-JM" sz="1600" dirty="0" err="1">
                <a:solidFill>
                  <a:schemeClr val="tx1">
                    <a:lumMod val="75000"/>
                    <a:lumOff val="25000"/>
                  </a:schemeClr>
                </a:solidFill>
                <a:latin typeface="+mn-lt"/>
                <a:cs typeface="+mn-cs"/>
              </a:rPr>
              <a:t>navigateurs</a:t>
            </a:r>
            <a:r>
              <a:rPr lang="en-JM" sz="1600" dirty="0">
                <a:solidFill>
                  <a:schemeClr val="tx1">
                    <a:lumMod val="75000"/>
                    <a:lumOff val="25000"/>
                  </a:schemeClr>
                </a:solidFill>
                <a:latin typeface="+mn-lt"/>
                <a:cs typeface="+mn-cs"/>
              </a:rPr>
              <a:t> du </a:t>
            </a:r>
            <a:r>
              <a:rPr lang="en-JM" sz="1600" dirty="0" err="1">
                <a:solidFill>
                  <a:schemeClr val="tx1">
                    <a:lumMod val="75000"/>
                    <a:lumOff val="25000"/>
                  </a:schemeClr>
                </a:solidFill>
                <a:latin typeface="+mn-lt"/>
                <a:cs typeface="+mn-cs"/>
              </a:rPr>
              <a:t>marché</a:t>
            </a:r>
            <a:r>
              <a:rPr lang="en-JM" sz="1600" dirty="0">
                <a:solidFill>
                  <a:schemeClr val="tx1">
                    <a:lumMod val="75000"/>
                    <a:lumOff val="25000"/>
                  </a:schemeClr>
                </a:solidFill>
                <a:latin typeface="+mn-lt"/>
                <a:cs typeface="+mn-cs"/>
              </a:rPr>
              <a:t>. (</a:t>
            </a:r>
            <a:r>
              <a:rPr lang="en-JM" sz="1600" dirty="0" err="1">
                <a:solidFill>
                  <a:schemeClr val="tx1">
                    <a:lumMod val="75000"/>
                    <a:lumOff val="25000"/>
                  </a:schemeClr>
                </a:solidFill>
                <a:latin typeface="+mn-lt"/>
                <a:cs typeface="+mn-cs"/>
              </a:rPr>
              <a:t>août</a:t>
            </a:r>
            <a:r>
              <a:rPr lang="en-JM" sz="1600" dirty="0">
                <a:solidFill>
                  <a:schemeClr val="tx1">
                    <a:lumMod val="75000"/>
                    <a:lumOff val="25000"/>
                  </a:schemeClr>
                </a:solidFill>
                <a:latin typeface="+mn-lt"/>
                <a:cs typeface="+mn-cs"/>
              </a:rPr>
              <a:t> 2012) </a:t>
            </a:r>
          </a:p>
        </p:txBody>
      </p:sp>
      <p:sp>
        <p:nvSpPr>
          <p:cNvPr id="23" name="TextBox 22"/>
          <p:cNvSpPr txBox="1"/>
          <p:nvPr/>
        </p:nvSpPr>
        <p:spPr>
          <a:xfrm>
            <a:off x="5699125" y="2006600"/>
            <a:ext cx="2362200" cy="554038"/>
          </a:xfrm>
          <a:prstGeom prst="rect">
            <a:avLst/>
          </a:prstGeom>
          <a:noFill/>
        </p:spPr>
        <p:txBody>
          <a:bodyPr>
            <a:spAutoFit/>
          </a:bodyPr>
          <a:lstStyle/>
          <a:p>
            <a:pPr fontAlgn="auto">
              <a:spcBef>
                <a:spcPts val="0"/>
              </a:spcBef>
              <a:spcAft>
                <a:spcPts val="0"/>
              </a:spcAft>
              <a:defRPr/>
            </a:pPr>
            <a:r>
              <a:rPr lang="en-JM" sz="1500" b="1" dirty="0">
                <a:solidFill>
                  <a:schemeClr val="tx1">
                    <a:lumMod val="75000"/>
                    <a:lumOff val="25000"/>
                  </a:schemeClr>
                </a:solidFill>
                <a:latin typeface="+mn-lt"/>
                <a:cs typeface="+mn-cs"/>
              </a:rPr>
              <a:t>Chrome : 33,59%</a:t>
            </a:r>
          </a:p>
          <a:p>
            <a:pPr fontAlgn="auto">
              <a:spcBef>
                <a:spcPts val="0"/>
              </a:spcBef>
              <a:spcAft>
                <a:spcPts val="0"/>
              </a:spcAft>
              <a:defRPr/>
            </a:pPr>
            <a:r>
              <a:rPr lang="en-JM" sz="1500" dirty="0">
                <a:solidFill>
                  <a:schemeClr val="tx1">
                    <a:lumMod val="75000"/>
                    <a:lumOff val="25000"/>
                  </a:schemeClr>
                </a:solidFill>
                <a:latin typeface="+mn-lt"/>
                <a:cs typeface="+mn-cs"/>
              </a:rPr>
              <a:t>Leader </a:t>
            </a:r>
            <a:r>
              <a:rPr lang="en-JM" sz="1500" dirty="0" err="1">
                <a:solidFill>
                  <a:schemeClr val="tx1">
                    <a:lumMod val="75000"/>
                    <a:lumOff val="25000"/>
                  </a:schemeClr>
                </a:solidFill>
                <a:latin typeface="+mn-lt"/>
                <a:cs typeface="+mn-cs"/>
              </a:rPr>
              <a:t>depuis</a:t>
            </a:r>
            <a:r>
              <a:rPr lang="en-JM" sz="1500" dirty="0">
                <a:solidFill>
                  <a:schemeClr val="tx1">
                    <a:lumMod val="75000"/>
                    <a:lumOff val="25000"/>
                  </a:schemeClr>
                </a:solidFill>
                <a:latin typeface="+mn-lt"/>
                <a:cs typeface="+mn-cs"/>
              </a:rPr>
              <a:t> </a:t>
            </a:r>
            <a:r>
              <a:rPr lang="en-JM" sz="1500" dirty="0" err="1">
                <a:solidFill>
                  <a:schemeClr val="tx1">
                    <a:lumMod val="75000"/>
                    <a:lumOff val="25000"/>
                  </a:schemeClr>
                </a:solidFill>
                <a:latin typeface="+mn-lt"/>
                <a:cs typeface="+mn-cs"/>
              </a:rPr>
              <a:t>juillet</a:t>
            </a:r>
            <a:r>
              <a:rPr lang="en-JM" sz="1500" dirty="0">
                <a:solidFill>
                  <a:schemeClr val="tx1">
                    <a:lumMod val="75000"/>
                    <a:lumOff val="25000"/>
                  </a:schemeClr>
                </a:solidFill>
                <a:latin typeface="+mn-lt"/>
                <a:cs typeface="+mn-cs"/>
              </a:rPr>
              <a:t> 2012</a:t>
            </a:r>
          </a:p>
        </p:txBody>
      </p:sp>
      <p:sp>
        <p:nvSpPr>
          <p:cNvPr id="24" name="TextBox 23"/>
          <p:cNvSpPr txBox="1"/>
          <p:nvPr/>
        </p:nvSpPr>
        <p:spPr>
          <a:xfrm>
            <a:off x="5699125" y="2720975"/>
            <a:ext cx="2835275" cy="784225"/>
          </a:xfrm>
          <a:prstGeom prst="rect">
            <a:avLst/>
          </a:prstGeom>
          <a:noFill/>
        </p:spPr>
        <p:txBody>
          <a:bodyPr>
            <a:spAutoFit/>
          </a:bodyPr>
          <a:lstStyle/>
          <a:p>
            <a:pPr fontAlgn="auto">
              <a:spcBef>
                <a:spcPts val="0"/>
              </a:spcBef>
              <a:spcAft>
                <a:spcPts val="0"/>
              </a:spcAft>
              <a:defRPr/>
            </a:pPr>
            <a:r>
              <a:rPr lang="en-JM" sz="1500" b="1" dirty="0">
                <a:solidFill>
                  <a:schemeClr val="tx1">
                    <a:lumMod val="75000"/>
                    <a:lumOff val="25000"/>
                  </a:schemeClr>
                </a:solidFill>
                <a:latin typeface="+mn-lt"/>
                <a:cs typeface="+mn-cs"/>
              </a:rPr>
              <a:t>Internet Explorer : 32,85% </a:t>
            </a:r>
            <a:br>
              <a:rPr lang="en-JM" sz="1500" b="1" dirty="0">
                <a:solidFill>
                  <a:schemeClr val="tx1">
                    <a:lumMod val="75000"/>
                    <a:lumOff val="25000"/>
                  </a:schemeClr>
                </a:solidFill>
                <a:latin typeface="+mn-lt"/>
                <a:cs typeface="+mn-cs"/>
              </a:rPr>
            </a:br>
            <a:r>
              <a:rPr lang="en-JM" sz="1500" dirty="0">
                <a:solidFill>
                  <a:schemeClr val="tx1">
                    <a:lumMod val="75000"/>
                    <a:lumOff val="25000"/>
                  </a:schemeClr>
                </a:solidFill>
                <a:latin typeface="+mn-lt"/>
                <a:cs typeface="+mn-cs"/>
              </a:rPr>
              <a:t>Leader </a:t>
            </a:r>
            <a:r>
              <a:rPr lang="en-JM" sz="1500" dirty="0" err="1">
                <a:solidFill>
                  <a:schemeClr val="tx1">
                    <a:lumMod val="75000"/>
                    <a:lumOff val="25000"/>
                  </a:schemeClr>
                </a:solidFill>
                <a:latin typeface="+mn-lt"/>
                <a:cs typeface="+mn-cs"/>
              </a:rPr>
              <a:t>historique</a:t>
            </a:r>
            <a:r>
              <a:rPr lang="en-JM" sz="1500" dirty="0">
                <a:solidFill>
                  <a:schemeClr val="tx1">
                    <a:lumMod val="75000"/>
                    <a:lumOff val="25000"/>
                  </a:schemeClr>
                </a:solidFill>
                <a:latin typeface="+mn-lt"/>
                <a:cs typeface="+mn-cs"/>
              </a:rPr>
              <a:t> en </a:t>
            </a:r>
            <a:r>
              <a:rPr lang="en-JM" sz="1500" dirty="0" err="1">
                <a:solidFill>
                  <a:schemeClr val="tx1">
                    <a:lumMod val="75000"/>
                    <a:lumOff val="25000"/>
                  </a:schemeClr>
                </a:solidFill>
                <a:latin typeface="+mn-lt"/>
                <a:cs typeface="+mn-cs"/>
              </a:rPr>
              <a:t>reconquète</a:t>
            </a:r>
            <a:r>
              <a:rPr lang="en-JM" sz="1500" dirty="0">
                <a:solidFill>
                  <a:schemeClr val="tx1">
                    <a:lumMod val="75000"/>
                    <a:lumOff val="25000"/>
                  </a:schemeClr>
                </a:solidFill>
                <a:latin typeface="+mn-lt"/>
                <a:cs typeface="+mn-cs"/>
              </a:rPr>
              <a:t> de </a:t>
            </a:r>
            <a:r>
              <a:rPr lang="en-JM" sz="1500" dirty="0" err="1">
                <a:solidFill>
                  <a:schemeClr val="tx1">
                    <a:lumMod val="75000"/>
                    <a:lumOff val="25000"/>
                  </a:schemeClr>
                </a:solidFill>
                <a:latin typeface="+mn-lt"/>
                <a:cs typeface="+mn-cs"/>
              </a:rPr>
              <a:t>sa</a:t>
            </a:r>
            <a:r>
              <a:rPr lang="en-JM" sz="1500" dirty="0">
                <a:solidFill>
                  <a:schemeClr val="tx1">
                    <a:lumMod val="75000"/>
                    <a:lumOff val="25000"/>
                  </a:schemeClr>
                </a:solidFill>
                <a:latin typeface="+mn-lt"/>
                <a:cs typeface="+mn-cs"/>
              </a:rPr>
              <a:t> position</a:t>
            </a:r>
          </a:p>
        </p:txBody>
      </p:sp>
      <p:sp>
        <p:nvSpPr>
          <p:cNvPr id="25" name="TextBox 24"/>
          <p:cNvSpPr txBox="1"/>
          <p:nvPr/>
        </p:nvSpPr>
        <p:spPr>
          <a:xfrm>
            <a:off x="5699125" y="3606800"/>
            <a:ext cx="2362200" cy="784225"/>
          </a:xfrm>
          <a:prstGeom prst="rect">
            <a:avLst/>
          </a:prstGeom>
          <a:noFill/>
        </p:spPr>
        <p:txBody>
          <a:bodyPr>
            <a:spAutoFit/>
          </a:bodyPr>
          <a:lstStyle/>
          <a:p>
            <a:pPr fontAlgn="auto">
              <a:spcBef>
                <a:spcPts val="0"/>
              </a:spcBef>
              <a:spcAft>
                <a:spcPts val="0"/>
              </a:spcAft>
              <a:defRPr/>
            </a:pPr>
            <a:r>
              <a:rPr lang="en-JM" sz="1500" b="1" dirty="0" err="1">
                <a:solidFill>
                  <a:schemeClr val="tx1">
                    <a:lumMod val="75000"/>
                    <a:lumOff val="25000"/>
                  </a:schemeClr>
                </a:solidFill>
                <a:latin typeface="+mn-lt"/>
                <a:cs typeface="+mn-cs"/>
              </a:rPr>
              <a:t>FireFox</a:t>
            </a:r>
            <a:r>
              <a:rPr lang="en-JM" sz="1500" b="1" dirty="0">
                <a:solidFill>
                  <a:schemeClr val="tx1">
                    <a:lumMod val="75000"/>
                    <a:lumOff val="25000"/>
                  </a:schemeClr>
                </a:solidFill>
                <a:latin typeface="+mn-lt"/>
                <a:cs typeface="+mn-cs"/>
              </a:rPr>
              <a:t> : 22,85%</a:t>
            </a:r>
            <a:br>
              <a:rPr lang="en-JM" sz="1500" b="1" dirty="0">
                <a:solidFill>
                  <a:schemeClr val="tx1">
                    <a:lumMod val="75000"/>
                    <a:lumOff val="25000"/>
                  </a:schemeClr>
                </a:solidFill>
                <a:latin typeface="+mn-lt"/>
                <a:cs typeface="+mn-cs"/>
              </a:rPr>
            </a:br>
            <a:r>
              <a:rPr lang="en-JM" sz="1500" dirty="0" err="1">
                <a:solidFill>
                  <a:schemeClr val="tx1">
                    <a:lumMod val="75000"/>
                    <a:lumOff val="25000"/>
                  </a:schemeClr>
                </a:solidFill>
                <a:latin typeface="+mn-lt"/>
                <a:cs typeface="+mn-cs"/>
              </a:rPr>
              <a:t>Concurrencé</a:t>
            </a:r>
            <a:r>
              <a:rPr lang="en-JM" sz="1500" dirty="0">
                <a:solidFill>
                  <a:schemeClr val="tx1">
                    <a:lumMod val="75000"/>
                    <a:lumOff val="25000"/>
                  </a:schemeClr>
                </a:solidFill>
                <a:latin typeface="+mn-lt"/>
                <a:cs typeface="+mn-cs"/>
              </a:rPr>
              <a:t> </a:t>
            </a:r>
            <a:r>
              <a:rPr lang="en-JM" sz="1500" dirty="0" err="1">
                <a:solidFill>
                  <a:schemeClr val="tx1">
                    <a:lumMod val="75000"/>
                    <a:lumOff val="25000"/>
                  </a:schemeClr>
                </a:solidFill>
                <a:latin typeface="+mn-lt"/>
                <a:cs typeface="+mn-cs"/>
              </a:rPr>
              <a:t>sur</a:t>
            </a:r>
            <a:r>
              <a:rPr lang="en-JM" sz="1500" dirty="0">
                <a:solidFill>
                  <a:schemeClr val="tx1">
                    <a:lumMod val="75000"/>
                    <a:lumOff val="25000"/>
                  </a:schemeClr>
                </a:solidFill>
                <a:latin typeface="+mn-lt"/>
                <a:cs typeface="+mn-cs"/>
              </a:rPr>
              <a:t> les extensions</a:t>
            </a:r>
          </a:p>
        </p:txBody>
      </p:sp>
      <p:sp>
        <p:nvSpPr>
          <p:cNvPr id="26" name="TextBox 25"/>
          <p:cNvSpPr txBox="1"/>
          <p:nvPr/>
        </p:nvSpPr>
        <p:spPr>
          <a:xfrm>
            <a:off x="5699125" y="5235575"/>
            <a:ext cx="2362200" cy="784225"/>
          </a:xfrm>
          <a:prstGeom prst="rect">
            <a:avLst/>
          </a:prstGeom>
          <a:noFill/>
        </p:spPr>
        <p:txBody>
          <a:bodyPr>
            <a:spAutoFit/>
          </a:bodyPr>
          <a:lstStyle/>
          <a:p>
            <a:pPr fontAlgn="auto">
              <a:spcBef>
                <a:spcPts val="0"/>
              </a:spcBef>
              <a:spcAft>
                <a:spcPts val="0"/>
              </a:spcAft>
              <a:defRPr/>
            </a:pPr>
            <a:r>
              <a:rPr lang="en-JM" sz="1500" b="1" dirty="0" err="1">
                <a:solidFill>
                  <a:schemeClr val="tx1">
                    <a:lumMod val="75000"/>
                    <a:lumOff val="25000"/>
                  </a:schemeClr>
                </a:solidFill>
                <a:latin typeface="+mn-lt"/>
                <a:cs typeface="+mn-cs"/>
              </a:rPr>
              <a:t>Opéra</a:t>
            </a:r>
            <a:r>
              <a:rPr lang="en-JM" sz="1500" b="1" dirty="0">
                <a:solidFill>
                  <a:schemeClr val="tx1">
                    <a:lumMod val="75000"/>
                    <a:lumOff val="25000"/>
                  </a:schemeClr>
                </a:solidFill>
                <a:latin typeface="+mn-lt"/>
                <a:cs typeface="+mn-cs"/>
              </a:rPr>
              <a:t> : 1,63%</a:t>
            </a:r>
          </a:p>
          <a:p>
            <a:pPr fontAlgn="auto">
              <a:spcBef>
                <a:spcPts val="0"/>
              </a:spcBef>
              <a:spcAft>
                <a:spcPts val="0"/>
              </a:spcAft>
              <a:defRPr/>
            </a:pPr>
            <a:r>
              <a:rPr lang="en-JM" sz="1500" dirty="0">
                <a:solidFill>
                  <a:schemeClr val="tx1">
                    <a:lumMod val="75000"/>
                    <a:lumOff val="25000"/>
                  </a:schemeClr>
                </a:solidFill>
                <a:latin typeface="+mn-lt"/>
                <a:cs typeface="+mn-cs"/>
              </a:rPr>
              <a:t>En </a:t>
            </a:r>
            <a:r>
              <a:rPr lang="en-JM" sz="1500" dirty="0" err="1">
                <a:solidFill>
                  <a:schemeClr val="tx1">
                    <a:lumMod val="75000"/>
                    <a:lumOff val="25000"/>
                  </a:schemeClr>
                </a:solidFill>
                <a:latin typeface="+mn-lt"/>
                <a:cs typeface="+mn-cs"/>
              </a:rPr>
              <a:t>avance</a:t>
            </a:r>
            <a:r>
              <a:rPr lang="en-JM" sz="1500" dirty="0">
                <a:solidFill>
                  <a:schemeClr val="tx1">
                    <a:lumMod val="75000"/>
                    <a:lumOff val="25000"/>
                  </a:schemeClr>
                </a:solidFill>
                <a:latin typeface="+mn-lt"/>
                <a:cs typeface="+mn-cs"/>
              </a:rPr>
              <a:t> </a:t>
            </a:r>
            <a:r>
              <a:rPr lang="en-JM" sz="1500" dirty="0" err="1">
                <a:solidFill>
                  <a:schemeClr val="tx1">
                    <a:lumMod val="75000"/>
                    <a:lumOff val="25000"/>
                  </a:schemeClr>
                </a:solidFill>
                <a:latin typeface="+mn-lt"/>
                <a:cs typeface="+mn-cs"/>
              </a:rPr>
              <a:t>sur</a:t>
            </a:r>
            <a:r>
              <a:rPr lang="en-JM" sz="1500" dirty="0">
                <a:solidFill>
                  <a:schemeClr val="tx1">
                    <a:lumMod val="75000"/>
                    <a:lumOff val="25000"/>
                  </a:schemeClr>
                </a:solidFill>
                <a:latin typeface="+mn-lt"/>
                <a:cs typeface="+mn-cs"/>
              </a:rPr>
              <a:t> </a:t>
            </a:r>
            <a:r>
              <a:rPr lang="en-JM" sz="1500" dirty="0" err="1">
                <a:solidFill>
                  <a:schemeClr val="tx1">
                    <a:lumMod val="75000"/>
                    <a:lumOff val="25000"/>
                  </a:schemeClr>
                </a:solidFill>
                <a:latin typeface="+mn-lt"/>
                <a:cs typeface="+mn-cs"/>
              </a:rPr>
              <a:t>l’implémentation</a:t>
            </a:r>
            <a:r>
              <a:rPr lang="en-JM" sz="1500" dirty="0">
                <a:solidFill>
                  <a:schemeClr val="tx1">
                    <a:lumMod val="75000"/>
                    <a:lumOff val="25000"/>
                  </a:schemeClr>
                </a:solidFill>
                <a:latin typeface="+mn-lt"/>
                <a:cs typeface="+mn-cs"/>
              </a:rPr>
              <a:t> de HTML5</a:t>
            </a:r>
          </a:p>
        </p:txBody>
      </p:sp>
      <p:sp>
        <p:nvSpPr>
          <p:cNvPr id="27" name="Oval 26"/>
          <p:cNvSpPr/>
          <p:nvPr/>
        </p:nvSpPr>
        <p:spPr>
          <a:xfrm>
            <a:off x="5106988" y="2082800"/>
            <a:ext cx="411162" cy="411163"/>
          </a:xfrm>
          <a:prstGeom prst="ellipse">
            <a:avLst/>
          </a:prstGeom>
          <a:solidFill>
            <a:schemeClr val="tx1">
              <a:lumMod val="85000"/>
              <a:lumOff val="15000"/>
            </a:schemeClr>
          </a:solidFill>
          <a:ln w="6350">
            <a:solidFill>
              <a:schemeClr val="tx1">
                <a:lumMod val="95000"/>
                <a:lumOff val="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JM" b="1">
                <a:solidFill>
                  <a:schemeClr val="bg1"/>
                </a:solidFill>
                <a:latin typeface="PT Sans Narrow" pitchFamily="34" charset="0"/>
              </a:rPr>
              <a:t>1</a:t>
            </a:r>
          </a:p>
        </p:txBody>
      </p:sp>
      <p:sp>
        <p:nvSpPr>
          <p:cNvPr id="28" name="Oval 27"/>
          <p:cNvSpPr/>
          <p:nvPr/>
        </p:nvSpPr>
        <p:spPr>
          <a:xfrm>
            <a:off x="5105400" y="2806700"/>
            <a:ext cx="411163" cy="411163"/>
          </a:xfrm>
          <a:prstGeom prst="ellipse">
            <a:avLst/>
          </a:prstGeom>
          <a:solidFill>
            <a:schemeClr val="tx1">
              <a:lumMod val="85000"/>
              <a:lumOff val="15000"/>
            </a:schemeClr>
          </a:solidFill>
          <a:ln w="6350">
            <a:solidFill>
              <a:schemeClr val="tx1">
                <a:lumMod val="95000"/>
                <a:lumOff val="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JM" b="1">
                <a:solidFill>
                  <a:schemeClr val="bg1"/>
                </a:solidFill>
                <a:latin typeface="PT Sans Narrow" pitchFamily="34" charset="0"/>
              </a:rPr>
              <a:t>2</a:t>
            </a:r>
          </a:p>
        </p:txBody>
      </p:sp>
      <p:sp>
        <p:nvSpPr>
          <p:cNvPr id="29" name="Oval 28"/>
          <p:cNvSpPr/>
          <p:nvPr/>
        </p:nvSpPr>
        <p:spPr>
          <a:xfrm>
            <a:off x="5106988" y="3703638"/>
            <a:ext cx="411162" cy="411162"/>
          </a:xfrm>
          <a:prstGeom prst="ellipse">
            <a:avLst/>
          </a:prstGeom>
          <a:solidFill>
            <a:schemeClr val="tx1">
              <a:lumMod val="85000"/>
              <a:lumOff val="15000"/>
            </a:schemeClr>
          </a:solidFill>
          <a:ln w="6350">
            <a:solidFill>
              <a:schemeClr val="tx1">
                <a:lumMod val="95000"/>
                <a:lumOff val="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JM" b="1">
                <a:solidFill>
                  <a:schemeClr val="bg1"/>
                </a:solidFill>
                <a:latin typeface="PT Sans Narrow" pitchFamily="34" charset="0"/>
              </a:rPr>
              <a:t>3</a:t>
            </a:r>
          </a:p>
        </p:txBody>
      </p:sp>
      <p:sp>
        <p:nvSpPr>
          <p:cNvPr id="30" name="Oval 29"/>
          <p:cNvSpPr/>
          <p:nvPr/>
        </p:nvSpPr>
        <p:spPr>
          <a:xfrm>
            <a:off x="5111750" y="5332413"/>
            <a:ext cx="411163" cy="411162"/>
          </a:xfrm>
          <a:prstGeom prst="ellipse">
            <a:avLst/>
          </a:prstGeom>
          <a:solidFill>
            <a:schemeClr val="tx1">
              <a:lumMod val="85000"/>
              <a:lumOff val="15000"/>
            </a:schemeClr>
          </a:solidFill>
          <a:ln w="6350">
            <a:solidFill>
              <a:schemeClr val="tx1">
                <a:lumMod val="95000"/>
                <a:lumOff val="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JM" b="1" dirty="0">
                <a:solidFill>
                  <a:schemeClr val="bg1"/>
                </a:solidFill>
                <a:latin typeface="PT Sans Narrow" pitchFamily="34" charset="0"/>
              </a:rPr>
              <a:t>5</a:t>
            </a:r>
          </a:p>
        </p:txBody>
      </p:sp>
      <p:sp>
        <p:nvSpPr>
          <p:cNvPr id="15" name="TextBox 25"/>
          <p:cNvSpPr txBox="1"/>
          <p:nvPr/>
        </p:nvSpPr>
        <p:spPr>
          <a:xfrm>
            <a:off x="5715000" y="4368800"/>
            <a:ext cx="2362200" cy="784225"/>
          </a:xfrm>
          <a:prstGeom prst="rect">
            <a:avLst/>
          </a:prstGeom>
          <a:noFill/>
        </p:spPr>
        <p:txBody>
          <a:bodyPr>
            <a:spAutoFit/>
          </a:bodyPr>
          <a:lstStyle/>
          <a:p>
            <a:pPr fontAlgn="auto">
              <a:spcBef>
                <a:spcPts val="0"/>
              </a:spcBef>
              <a:spcAft>
                <a:spcPts val="0"/>
              </a:spcAft>
              <a:defRPr/>
            </a:pPr>
            <a:r>
              <a:rPr lang="en-JM" sz="1500" b="1" dirty="0">
                <a:solidFill>
                  <a:schemeClr val="tx1">
                    <a:lumMod val="75000"/>
                    <a:lumOff val="25000"/>
                  </a:schemeClr>
                </a:solidFill>
                <a:latin typeface="+mn-lt"/>
                <a:cs typeface="+mn-cs"/>
              </a:rPr>
              <a:t>Safari : 7,39%</a:t>
            </a:r>
            <a:br>
              <a:rPr lang="en-JM" sz="1500" dirty="0">
                <a:solidFill>
                  <a:schemeClr val="tx1">
                    <a:lumMod val="75000"/>
                    <a:lumOff val="25000"/>
                  </a:schemeClr>
                </a:solidFill>
                <a:latin typeface="+mn-lt"/>
                <a:cs typeface="+mn-cs"/>
              </a:rPr>
            </a:br>
            <a:r>
              <a:rPr lang="en-JM" sz="1500" dirty="0">
                <a:solidFill>
                  <a:schemeClr val="tx1">
                    <a:lumMod val="75000"/>
                    <a:lumOff val="25000"/>
                  </a:schemeClr>
                </a:solidFill>
                <a:latin typeface="+mn-lt"/>
                <a:cs typeface="+mn-cs"/>
              </a:rPr>
              <a:t>Stable </a:t>
            </a:r>
            <a:r>
              <a:rPr lang="en-JM" sz="1500" dirty="0" err="1">
                <a:solidFill>
                  <a:schemeClr val="tx1">
                    <a:lumMod val="75000"/>
                    <a:lumOff val="25000"/>
                  </a:schemeClr>
                </a:solidFill>
                <a:latin typeface="+mn-lt"/>
                <a:cs typeface="+mn-cs"/>
              </a:rPr>
              <a:t>notamment</a:t>
            </a:r>
            <a:r>
              <a:rPr lang="en-JM" sz="1500" dirty="0">
                <a:solidFill>
                  <a:schemeClr val="tx1">
                    <a:lumMod val="75000"/>
                    <a:lumOff val="25000"/>
                  </a:schemeClr>
                </a:solidFill>
                <a:latin typeface="+mn-lt"/>
                <a:cs typeface="+mn-cs"/>
              </a:rPr>
              <a:t> chez les </a:t>
            </a:r>
            <a:r>
              <a:rPr lang="en-JM" sz="1500" dirty="0" err="1">
                <a:solidFill>
                  <a:schemeClr val="tx1">
                    <a:lumMod val="75000"/>
                    <a:lumOff val="25000"/>
                  </a:schemeClr>
                </a:solidFill>
                <a:latin typeface="+mn-lt"/>
                <a:cs typeface="+mn-cs"/>
              </a:rPr>
              <a:t>utilisateurs</a:t>
            </a:r>
            <a:r>
              <a:rPr lang="en-JM" sz="1500" dirty="0">
                <a:solidFill>
                  <a:schemeClr val="tx1">
                    <a:lumMod val="75000"/>
                    <a:lumOff val="25000"/>
                  </a:schemeClr>
                </a:solidFill>
                <a:latin typeface="+mn-lt"/>
                <a:cs typeface="+mn-cs"/>
              </a:rPr>
              <a:t> Apple</a:t>
            </a:r>
          </a:p>
        </p:txBody>
      </p:sp>
      <p:sp>
        <p:nvSpPr>
          <p:cNvPr id="16" name="Oval 29"/>
          <p:cNvSpPr/>
          <p:nvPr/>
        </p:nvSpPr>
        <p:spPr>
          <a:xfrm>
            <a:off x="5127625" y="4465638"/>
            <a:ext cx="411163" cy="411162"/>
          </a:xfrm>
          <a:prstGeom prst="ellipse">
            <a:avLst/>
          </a:prstGeom>
          <a:solidFill>
            <a:schemeClr val="tx1">
              <a:lumMod val="85000"/>
              <a:lumOff val="15000"/>
            </a:schemeClr>
          </a:solidFill>
          <a:ln w="6350">
            <a:solidFill>
              <a:schemeClr val="tx1">
                <a:lumMod val="95000"/>
                <a:lumOff val="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JM" b="1">
                <a:solidFill>
                  <a:schemeClr val="bg1"/>
                </a:solidFill>
                <a:latin typeface="PT Sans Narrow" pitchFamily="34" charset="0"/>
              </a:rPr>
              <a:t>4</a:t>
            </a:r>
          </a:p>
        </p:txBody>
      </p:sp>
      <p:sp>
        <p:nvSpPr>
          <p:cNvPr id="3" name="Rectangle 2"/>
          <p:cNvSpPr/>
          <p:nvPr/>
        </p:nvSpPr>
        <p:spPr>
          <a:xfrm>
            <a:off x="609600" y="5573713"/>
            <a:ext cx="3962400" cy="369887"/>
          </a:xfrm>
          <a:prstGeom prst="rect">
            <a:avLst/>
          </a:prstGeom>
        </p:spPr>
        <p:txBody>
          <a:bodyPr>
            <a:spAutoFit/>
          </a:bodyPr>
          <a:lstStyle/>
          <a:p>
            <a:pPr>
              <a:defRPr/>
            </a:pPr>
            <a:r>
              <a:rPr lang="en-JM" dirty="0">
                <a:solidFill>
                  <a:schemeClr val="tx1">
                    <a:lumMod val="95000"/>
                    <a:lumOff val="5000"/>
                  </a:schemeClr>
                </a:solidFill>
                <a:latin typeface="PT Sans Narrow" pitchFamily="34" charset="0"/>
              </a:rPr>
              <a:t> Source : </a:t>
            </a:r>
            <a:r>
              <a:rPr lang="en-JM" dirty="0">
                <a:solidFill>
                  <a:srgbClr val="00B0F0"/>
                </a:solidFill>
                <a:latin typeface="PT Sans Narrow" pitchFamily="34" charset="0"/>
              </a:rPr>
              <a:t>gs.statcounter.com</a:t>
            </a:r>
            <a:endParaRPr lang="fr-FR" dirty="0"/>
          </a:p>
        </p:txBody>
      </p:sp>
      <p:sp>
        <p:nvSpPr>
          <p:cNvPr id="18" name="Rectangle 17"/>
          <p:cNvSpPr/>
          <p:nvPr/>
        </p:nvSpPr>
        <p:spPr>
          <a:xfrm>
            <a:off x="579438" y="5562600"/>
            <a:ext cx="46037" cy="381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0EAC63B-DC8D-4F65-8794-7768B9F99528}"/>
              </a:ext>
            </a:extLst>
          </p:cNvPr>
          <p:cNvSpPr>
            <a:spLocks noGrp="1"/>
          </p:cNvSpPr>
          <p:nvPr>
            <p:ph type="title"/>
          </p:nvPr>
        </p:nvSpPr>
        <p:spPr/>
        <p:txBody>
          <a:bodyPr/>
          <a:lstStyle/>
          <a:p>
            <a:r>
              <a:rPr lang="fr-FR" dirty="0"/>
              <a:t>DOM</a:t>
            </a:r>
          </a:p>
        </p:txBody>
      </p:sp>
      <p:sp>
        <p:nvSpPr>
          <p:cNvPr id="5" name="Espace réservé du texte 4">
            <a:extLst>
              <a:ext uri="{FF2B5EF4-FFF2-40B4-BE49-F238E27FC236}">
                <a16:creationId xmlns:a16="http://schemas.microsoft.com/office/drawing/2014/main" id="{8A63173F-C56D-4CF6-971E-C644334BB134}"/>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365134878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ea typeface="MS Mincho" pitchFamily="49" charset="-128"/>
              </a:rPr>
              <a:t>DOM (Document Object Model)</a:t>
            </a:r>
            <a:endParaRPr lang="en-JM" dirty="0"/>
          </a:p>
        </p:txBody>
      </p:sp>
      <p:sp>
        <p:nvSpPr>
          <p:cNvPr id="131075" name="Content Placeholder 5"/>
          <p:cNvSpPr>
            <a:spLocks noGrp="1"/>
          </p:cNvSpPr>
          <p:nvPr>
            <p:ph sz="half" idx="2"/>
          </p:nvPr>
        </p:nvSpPr>
        <p:spPr>
          <a:xfrm>
            <a:off x="457200" y="1219200"/>
            <a:ext cx="8001000" cy="1066800"/>
          </a:xfrm>
        </p:spPr>
        <p:txBody>
          <a:bodyPr/>
          <a:lstStyle/>
          <a:p>
            <a:pPr marL="0" eaLnBrk="1" hangingPunct="1"/>
            <a:r>
              <a:rPr lang="fr-FR">
                <a:ea typeface="MS Mincho" pitchFamily="49" charset="-128"/>
              </a:rPr>
              <a:t>Le DOM (Document Object Model) est un </a:t>
            </a:r>
            <a:r>
              <a:rPr lang="fr-FR" b="1">
                <a:ea typeface="MS Mincho" pitchFamily="49" charset="-128"/>
              </a:rPr>
              <a:t>modèle de document </a:t>
            </a:r>
            <a:r>
              <a:rPr lang="fr-FR">
                <a:ea typeface="MS Mincho" pitchFamily="49" charset="-128"/>
              </a:rPr>
              <a:t>indépendant du langage et de la plateforme, utilisé pour </a:t>
            </a:r>
            <a:r>
              <a:rPr lang="fr-FR" b="1">
                <a:ea typeface="MS Mincho" pitchFamily="49" charset="-128"/>
              </a:rPr>
              <a:t>représenter du HTML, XML et dérivés.</a:t>
            </a:r>
            <a:endParaRPr lang="en-JM" b="1"/>
          </a:p>
        </p:txBody>
      </p:sp>
      <p:sp>
        <p:nvSpPr>
          <p:cNvPr id="14" name="Content Placeholder 5"/>
          <p:cNvSpPr>
            <a:spLocks noGrp="1"/>
          </p:cNvSpPr>
          <p:nvPr>
            <p:ph sz="quarter" idx="13"/>
          </p:nvPr>
        </p:nvSpPr>
        <p:spPr>
          <a:xfrm>
            <a:off x="4876800" y="2514600"/>
            <a:ext cx="3581400" cy="2895600"/>
          </a:xfrm>
        </p:spPr>
        <p:txBody>
          <a:bodyPr/>
          <a:lstStyle/>
          <a:p>
            <a:pPr marL="0" eaLnBrk="1" hangingPunct="1">
              <a:defRPr/>
            </a:pPr>
            <a:r>
              <a:rPr lang="fr-FR" b="1" dirty="0">
                <a:ea typeface="MS Mincho" pitchFamily="49" charset="-128"/>
              </a:rPr>
              <a:t>Le DOM fournit une interface d’accès et de modification des éléments du document.</a:t>
            </a:r>
          </a:p>
          <a:p>
            <a:pPr marL="0" eaLnBrk="1" hangingPunct="1">
              <a:defRPr/>
            </a:pPr>
            <a:endParaRPr lang="fr-FR" dirty="0">
              <a:ea typeface="MS Mincho" pitchFamily="49" charset="-128"/>
            </a:endParaRPr>
          </a:p>
          <a:p>
            <a:pPr marL="0" algn="just" eaLnBrk="1" hangingPunct="1">
              <a:defRPr/>
            </a:pPr>
            <a:r>
              <a:rPr lang="fr-FR" dirty="0">
                <a:ea typeface="MS Mincho" pitchFamily="49" charset="-128"/>
              </a:rPr>
              <a:t>Le </a:t>
            </a:r>
            <a:r>
              <a:rPr lang="fr-FR" b="1" dirty="0">
                <a:ea typeface="MS Mincho" pitchFamily="49" charset="-128"/>
              </a:rPr>
              <a:t>DOM</a:t>
            </a:r>
            <a:r>
              <a:rPr lang="fr-FR" dirty="0">
                <a:ea typeface="MS Mincho" pitchFamily="49" charset="-128"/>
              </a:rPr>
              <a:t> prend en compte tous les éléments du document y compris les espaces (</a:t>
            </a:r>
            <a:r>
              <a:rPr lang="fr-FR" dirty="0" err="1">
                <a:ea typeface="MS Mincho" pitchFamily="49" charset="-128"/>
              </a:rPr>
              <a:t>whitespaces</a:t>
            </a:r>
            <a:r>
              <a:rPr lang="fr-FR" dirty="0">
                <a:ea typeface="MS Mincho" pitchFamily="49" charset="-128"/>
              </a:rPr>
              <a:t>) entre les balises.</a:t>
            </a:r>
          </a:p>
          <a:p>
            <a:pPr marL="0" eaLnBrk="1" hangingPunct="1">
              <a:defRPr/>
            </a:pPr>
            <a:endParaRPr lang="fr-FR" dirty="0">
              <a:ea typeface="MS Mincho" pitchFamily="49" charset="-128"/>
            </a:endParaRPr>
          </a:p>
          <a:p>
            <a:pPr marL="0" eaLnBrk="1" hangingPunct="1">
              <a:defRPr/>
            </a:pPr>
            <a:r>
              <a:rPr lang="fr-FR" b="1" dirty="0">
                <a:ea typeface="MS Mincho" pitchFamily="49" charset="-128"/>
              </a:rPr>
              <a:t>Le </a:t>
            </a:r>
            <a:r>
              <a:rPr lang="fr-FR" b="1" dirty="0" err="1">
                <a:ea typeface="MS Mincho" pitchFamily="49" charset="-128"/>
              </a:rPr>
              <a:t>DOMHtml</a:t>
            </a:r>
            <a:r>
              <a:rPr lang="fr-FR" b="1" dirty="0">
                <a:ea typeface="MS Mincho" pitchFamily="49" charset="-128"/>
              </a:rPr>
              <a:t>, se limite aux éléments de sens en HTML.</a:t>
            </a:r>
          </a:p>
          <a:p>
            <a:pPr eaLnBrk="1" hangingPunct="1">
              <a:defRPr/>
            </a:pPr>
            <a:endParaRPr lang="en-JM" dirty="0"/>
          </a:p>
        </p:txBody>
      </p:sp>
      <p:pic>
        <p:nvPicPr>
          <p:cNvPr id="12" name="Picture 4" descr="C:\Work\01it\Cli\Orsys\Cours\PAJ\dom.jpg"/>
          <p:cNvPicPr>
            <a:picLocks noGrp="1" noChangeAspect="1" noChangeArrowheads="1"/>
          </p:cNvPicPr>
          <p:nvPr>
            <p:ph type="pic" sz="quarter" idx="14"/>
          </p:nvPr>
        </p:nvPicPr>
        <p:blipFill>
          <a:blip r:embed="rId3"/>
          <a:srcRect t="24138" b="24138"/>
          <a:stretch>
            <a:fillRect/>
          </a:stretch>
        </p:blipFill>
        <p:spPr>
          <a:xfrm>
            <a:off x="609600" y="2419350"/>
            <a:ext cx="3886200" cy="2914650"/>
          </a:xfrm>
        </p:spPr>
      </p:pic>
      <p:sp>
        <p:nvSpPr>
          <p:cNvPr id="21509" name="Slide Number Placeholder 9"/>
          <p:cNvSpPr>
            <a:spLocks noGrp="1"/>
          </p:cNvSpPr>
          <p:nvPr>
            <p:ph type="sldNum" sz="quarter" idx="16"/>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2BA2E4AB-E2BB-481B-9B93-1083943D643D}" type="slidenum">
              <a:rPr lang="en-JM" smtClean="0">
                <a:solidFill>
                  <a:schemeClr val="bg1"/>
                </a:solidFill>
              </a:rPr>
              <a:pPr fontAlgn="base">
                <a:spcBef>
                  <a:spcPct val="0"/>
                </a:spcBef>
                <a:spcAft>
                  <a:spcPct val="0"/>
                </a:spcAft>
                <a:defRPr/>
              </a:pPr>
              <a:t>121</a:t>
            </a:fld>
            <a:endParaRPr lang="en-JM">
              <a:solidFill>
                <a:schemeClr val="bg1"/>
              </a:solidFill>
            </a:endParaRPr>
          </a:p>
        </p:txBody>
      </p:sp>
      <p:sp>
        <p:nvSpPr>
          <p:cNvPr id="13" name="Footer Placeholder 12"/>
          <p:cNvSpPr>
            <a:spLocks noGrp="1"/>
          </p:cNvSpPr>
          <p:nvPr>
            <p:ph type="ftr" sz="quarter" idx="17"/>
          </p:nvPr>
        </p:nvSpPr>
        <p:spPr>
          <a:xfrm>
            <a:off x="457200" y="6400800"/>
            <a:ext cx="5638800" cy="365125"/>
          </a:xfrm>
        </p:spPr>
        <p:txBody>
          <a:bodyPr/>
          <a:lstStyle/>
          <a:p>
            <a:pPr>
              <a:defRPr/>
            </a:pPr>
            <a:r>
              <a:rPr lang="fr-FR" dirty="0"/>
              <a:t>JAVASCRIPT HTML DYNAMIQUE</a:t>
            </a:r>
            <a:endParaRPr lang="en-JM" dirty="0"/>
          </a:p>
        </p:txBody>
      </p:sp>
    </p:spTree>
    <p:extLst>
      <p:ext uri="{BB962C8B-B14F-4D97-AF65-F5344CB8AC3E}">
        <p14:creationId xmlns:p14="http://schemas.microsoft.com/office/powerpoint/2010/main" val="2171368625"/>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ea typeface="MS Mincho" pitchFamily="49" charset="-128"/>
              </a:rPr>
              <a:t>DOM (Document Object Model)</a:t>
            </a:r>
            <a:endParaRPr lang="en-JM" dirty="0"/>
          </a:p>
        </p:txBody>
      </p:sp>
      <p:sp>
        <p:nvSpPr>
          <p:cNvPr id="3" name="Content Placeholder 2"/>
          <p:cNvSpPr>
            <a:spLocks noGrp="1"/>
          </p:cNvSpPr>
          <p:nvPr>
            <p:ph idx="1"/>
          </p:nvPr>
        </p:nvSpPr>
        <p:spPr>
          <a:xfrm>
            <a:off x="457200" y="1493838"/>
            <a:ext cx="8229600" cy="4525962"/>
          </a:xfrm>
        </p:spPr>
        <p:txBody>
          <a:bodyPr rtlCol="0">
            <a:normAutofit fontScale="55000" lnSpcReduction="20000"/>
          </a:bodyPr>
          <a:lstStyle/>
          <a:p>
            <a:pPr marL="0" indent="0" eaLnBrk="1" hangingPunct="1">
              <a:buFont typeface="Arial" charset="0"/>
              <a:buNone/>
              <a:defRPr/>
            </a:pPr>
            <a:r>
              <a:rPr lang="fr-FR" b="1" dirty="0">
                <a:ea typeface="MS Mincho" pitchFamily="49" charset="-128"/>
              </a:rPr>
              <a:t>Niveaux du DOM</a:t>
            </a:r>
          </a:p>
          <a:p>
            <a:pPr lvl="1" eaLnBrk="1" hangingPunct="1">
              <a:defRPr/>
            </a:pPr>
            <a:r>
              <a:rPr lang="fr-FR" dirty="0">
                <a:ea typeface="MS Mincho" pitchFamily="49" charset="-128"/>
              </a:rPr>
              <a:t>0: Accès tabulaire aux données </a:t>
            </a:r>
          </a:p>
          <a:p>
            <a:pPr lvl="1" eaLnBrk="1" hangingPunct="1">
              <a:defRPr/>
            </a:pPr>
            <a:r>
              <a:rPr lang="fr-FR" dirty="0">
                <a:ea typeface="MS Mincho" pitchFamily="49" charset="-128"/>
              </a:rPr>
              <a:t>1: Noyau d’interfaçage (</a:t>
            </a:r>
            <a:r>
              <a:rPr lang="fr-FR" dirty="0" err="1">
                <a:ea typeface="MS Mincho" pitchFamily="49" charset="-128"/>
              </a:rPr>
              <a:t>Core</a:t>
            </a:r>
            <a:r>
              <a:rPr lang="fr-FR" dirty="0">
                <a:ea typeface="MS Mincho" pitchFamily="49" charset="-128"/>
              </a:rPr>
              <a:t>, html) pris en charge par les navigateurs récents</a:t>
            </a:r>
          </a:p>
          <a:p>
            <a:pPr lvl="1" eaLnBrk="1" hangingPunct="1">
              <a:defRPr/>
            </a:pPr>
            <a:r>
              <a:rPr lang="fr-FR" dirty="0">
                <a:ea typeface="MS Mincho" pitchFamily="49" charset="-128"/>
              </a:rPr>
              <a:t>2: Modules Events, Style… (assez bien supporté dans l’ensemble)</a:t>
            </a:r>
          </a:p>
          <a:p>
            <a:pPr lvl="1" eaLnBrk="1" hangingPunct="1">
              <a:defRPr/>
            </a:pPr>
            <a:r>
              <a:rPr lang="fr-FR" dirty="0">
                <a:ea typeface="MS Mincho" pitchFamily="49" charset="-128"/>
              </a:rPr>
              <a:t>3: Introduction de </a:t>
            </a:r>
            <a:r>
              <a:rPr lang="fr-FR" dirty="0" err="1">
                <a:ea typeface="MS Mincho" pitchFamily="49" charset="-128"/>
              </a:rPr>
              <a:t>Load</a:t>
            </a:r>
            <a:r>
              <a:rPr lang="fr-FR" dirty="0">
                <a:ea typeface="MS Mincho" pitchFamily="49" charset="-128"/>
              </a:rPr>
              <a:t> &amp; Save, Validation et </a:t>
            </a:r>
            <a:r>
              <a:rPr lang="fr-FR" dirty="0" err="1">
                <a:ea typeface="MS Mincho" pitchFamily="49" charset="-128"/>
              </a:rPr>
              <a:t>XPath</a:t>
            </a:r>
            <a:r>
              <a:rPr lang="fr-FR" dirty="0">
                <a:ea typeface="MS Mincho" pitchFamily="49" charset="-128"/>
              </a:rPr>
              <a:t> et de fonctions XML natives</a:t>
            </a:r>
            <a:br>
              <a:rPr lang="fr-FR" dirty="0">
                <a:ea typeface="MS Mincho" pitchFamily="49" charset="-128"/>
              </a:rPr>
            </a:br>
            <a:r>
              <a:rPr lang="fr-FR" dirty="0">
                <a:ea typeface="MS Mincho" pitchFamily="49" charset="-128"/>
              </a:rPr>
              <a:t>quelques options déjà implémentées (ex: </a:t>
            </a:r>
            <a:r>
              <a:rPr lang="fr-FR" dirty="0" err="1">
                <a:ea typeface="MS Mincho" pitchFamily="49" charset="-128"/>
              </a:rPr>
              <a:t>XPath</a:t>
            </a:r>
            <a:r>
              <a:rPr lang="fr-FR" dirty="0">
                <a:ea typeface="MS Mincho" pitchFamily="49" charset="-128"/>
              </a:rPr>
              <a:t> et </a:t>
            </a:r>
            <a:r>
              <a:rPr lang="fr-FR" dirty="0" err="1">
                <a:ea typeface="MS Mincho" pitchFamily="49" charset="-128"/>
              </a:rPr>
              <a:t>XSLT</a:t>
            </a:r>
            <a:r>
              <a:rPr lang="fr-FR" dirty="0">
                <a:ea typeface="MS Mincho" pitchFamily="49" charset="-128"/>
              </a:rPr>
              <a:t> sous </a:t>
            </a:r>
            <a:r>
              <a:rPr lang="fr-FR" dirty="0" err="1">
                <a:ea typeface="MS Mincho" pitchFamily="49" charset="-128"/>
              </a:rPr>
              <a:t>MFF</a:t>
            </a:r>
            <a:r>
              <a:rPr lang="fr-FR" dirty="0">
                <a:ea typeface="MS Mincho" pitchFamily="49" charset="-128"/>
              </a:rPr>
              <a:t>)</a:t>
            </a:r>
          </a:p>
          <a:p>
            <a:pPr marL="0" indent="0" eaLnBrk="1" hangingPunct="1">
              <a:buFont typeface="Arial" charset="0"/>
              <a:buNone/>
              <a:defRPr/>
            </a:pPr>
            <a:endParaRPr lang="fr-FR" dirty="0">
              <a:ea typeface="MS Mincho" pitchFamily="49" charset="-128"/>
            </a:endParaRPr>
          </a:p>
          <a:p>
            <a:pPr marL="0" indent="0" eaLnBrk="1" hangingPunct="1">
              <a:buFont typeface="Arial" charset="0"/>
              <a:buNone/>
              <a:defRPr/>
            </a:pPr>
            <a:r>
              <a:rPr lang="fr-FR" b="1" dirty="0">
                <a:ea typeface="MS Mincho" pitchFamily="49" charset="-128"/>
              </a:rPr>
              <a:t>Concepts fondamentaux</a:t>
            </a:r>
          </a:p>
          <a:p>
            <a:pPr lvl="1" eaLnBrk="1" hangingPunct="1">
              <a:defRPr/>
            </a:pPr>
            <a:r>
              <a:rPr lang="fr-FR" dirty="0">
                <a:ea typeface="MS Mincho" pitchFamily="49" charset="-128"/>
              </a:rPr>
              <a:t>Connaitre le DOM supporté par le navigateur permet de bien implémenter son code</a:t>
            </a:r>
          </a:p>
          <a:p>
            <a:pPr lvl="1" eaLnBrk="1" hangingPunct="1">
              <a:defRPr/>
            </a:pPr>
            <a:r>
              <a:rPr lang="fr-FR" dirty="0">
                <a:ea typeface="MS Mincho" pitchFamily="49" charset="-128"/>
              </a:rPr>
              <a:t>Modèle abrégé : #</a:t>
            </a:r>
            <a:r>
              <a:rPr lang="fr-FR" dirty="0" err="1">
                <a:ea typeface="MS Mincho" pitchFamily="49" charset="-128"/>
              </a:rPr>
              <a:t>text</a:t>
            </a:r>
            <a:r>
              <a:rPr lang="fr-FR" dirty="0">
                <a:ea typeface="MS Mincho" pitchFamily="49" charset="-128"/>
              </a:rPr>
              <a:t>… Noms en majuscules</a:t>
            </a:r>
          </a:p>
          <a:p>
            <a:pPr lvl="1" eaLnBrk="1" hangingPunct="1">
              <a:defRPr/>
            </a:pPr>
            <a:r>
              <a:rPr lang="fr-FR" dirty="0">
                <a:ea typeface="MS Mincho" pitchFamily="49" charset="-128"/>
              </a:rPr>
              <a:t>Nœuds, parents vs ancêtres, enfants vs descendants, frère précédent / suivant, valeur atomique (nœud sans enfant)</a:t>
            </a: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eaLnBrk="1" fontAlgn="auto" hangingPunct="1">
              <a:spcAft>
                <a:spcPts val="0"/>
              </a:spcAft>
              <a:buFont typeface="Arial" pitchFamily="34" charset="0"/>
              <a:buNone/>
              <a:defRPr/>
            </a:pPr>
            <a:r>
              <a:rPr lang="en-JM" dirty="0">
                <a:solidFill>
                  <a:schemeClr val="tx1">
                    <a:lumMod val="95000"/>
                    <a:lumOff val="5000"/>
                  </a:schemeClr>
                </a:solidFill>
                <a:latin typeface="PT Sans Narrow" pitchFamily="34" charset="0"/>
              </a:rPr>
              <a:t>     Remarque : </a:t>
            </a:r>
            <a:r>
              <a:rPr lang="en-JM" dirty="0">
                <a:solidFill>
                  <a:srgbClr val="00B0F0"/>
                </a:solidFill>
                <a:latin typeface="PT Sans Narrow" pitchFamily="34" charset="0"/>
              </a:rPr>
              <a:t>Le DOM </a:t>
            </a:r>
            <a:r>
              <a:rPr lang="en-JM" dirty="0" err="1">
                <a:solidFill>
                  <a:srgbClr val="00B0F0"/>
                </a:solidFill>
                <a:latin typeface="PT Sans Narrow" pitchFamily="34" charset="0"/>
              </a:rPr>
              <a:t>est</a:t>
            </a:r>
            <a:r>
              <a:rPr lang="en-JM" dirty="0">
                <a:solidFill>
                  <a:srgbClr val="00B0F0"/>
                </a:solidFill>
                <a:latin typeface="PT Sans Narrow" pitchFamily="34" charset="0"/>
              </a:rPr>
              <a:t> </a:t>
            </a:r>
            <a:r>
              <a:rPr lang="en-JM" dirty="0" err="1">
                <a:solidFill>
                  <a:srgbClr val="00B0F0"/>
                </a:solidFill>
                <a:latin typeface="PT Sans Narrow" pitchFamily="34" charset="0"/>
              </a:rPr>
              <a:t>une</a:t>
            </a:r>
            <a:r>
              <a:rPr lang="en-JM" dirty="0">
                <a:solidFill>
                  <a:srgbClr val="00B0F0"/>
                </a:solidFill>
                <a:latin typeface="PT Sans Narrow" pitchFamily="34" charset="0"/>
              </a:rPr>
              <a:t> </a:t>
            </a:r>
            <a:r>
              <a:rPr lang="en-JM" dirty="0" err="1">
                <a:solidFill>
                  <a:srgbClr val="00B0F0"/>
                </a:solidFill>
                <a:latin typeface="PT Sans Narrow" pitchFamily="34" charset="0"/>
              </a:rPr>
              <a:t>technologie</a:t>
            </a:r>
            <a:r>
              <a:rPr lang="en-JM" dirty="0">
                <a:solidFill>
                  <a:srgbClr val="00B0F0"/>
                </a:solidFill>
                <a:latin typeface="PT Sans Narrow" pitchFamily="34" charset="0"/>
              </a:rPr>
              <a:t> XML. Un parser DOM </a:t>
            </a:r>
            <a:r>
              <a:rPr lang="en-JM" dirty="0" err="1">
                <a:solidFill>
                  <a:srgbClr val="00B0F0"/>
                </a:solidFill>
                <a:latin typeface="PT Sans Narrow" pitchFamily="34" charset="0"/>
              </a:rPr>
              <a:t>est</a:t>
            </a:r>
            <a:r>
              <a:rPr lang="en-JM" dirty="0">
                <a:solidFill>
                  <a:srgbClr val="00B0F0"/>
                </a:solidFill>
                <a:latin typeface="PT Sans Narrow" pitchFamily="34" charset="0"/>
              </a:rPr>
              <a:t> un </a:t>
            </a:r>
            <a:r>
              <a:rPr lang="en-JM" dirty="0" err="1">
                <a:solidFill>
                  <a:srgbClr val="00B0F0"/>
                </a:solidFill>
                <a:latin typeface="PT Sans Narrow" pitchFamily="34" charset="0"/>
              </a:rPr>
              <a:t>analyseur</a:t>
            </a:r>
            <a:r>
              <a:rPr lang="en-JM" dirty="0">
                <a:solidFill>
                  <a:srgbClr val="00B0F0"/>
                </a:solidFill>
                <a:latin typeface="PT Sans Narrow" pitchFamily="34" charset="0"/>
              </a:rPr>
              <a:t> </a:t>
            </a:r>
            <a:r>
              <a:rPr lang="en-JM" dirty="0" err="1">
                <a:solidFill>
                  <a:srgbClr val="00B0F0"/>
                </a:solidFill>
                <a:latin typeface="PT Sans Narrow" pitchFamily="34" charset="0"/>
              </a:rPr>
              <a:t>syntaxique</a:t>
            </a:r>
            <a:r>
              <a:rPr lang="en-JM" dirty="0">
                <a:solidFill>
                  <a:srgbClr val="00B0F0"/>
                </a:solidFill>
                <a:latin typeface="PT Sans Narrow" pitchFamily="34" charset="0"/>
              </a:rPr>
              <a:t> XML capable de lire et de transformer </a:t>
            </a:r>
            <a:r>
              <a:rPr lang="en-JM" dirty="0" err="1">
                <a:solidFill>
                  <a:srgbClr val="00B0F0"/>
                </a:solidFill>
                <a:latin typeface="PT Sans Narrow" pitchFamily="34" charset="0"/>
              </a:rPr>
              <a:t>l’arbre</a:t>
            </a:r>
            <a:r>
              <a:rPr lang="en-JM" dirty="0">
                <a:solidFill>
                  <a:srgbClr val="00B0F0"/>
                </a:solidFill>
                <a:latin typeface="PT Sans Narrow" pitchFamily="34" charset="0"/>
              </a:rPr>
              <a:t> de </a:t>
            </a:r>
            <a:r>
              <a:rPr lang="en-JM" dirty="0" err="1">
                <a:solidFill>
                  <a:srgbClr val="00B0F0"/>
                </a:solidFill>
                <a:latin typeface="PT Sans Narrow" pitchFamily="34" charset="0"/>
              </a:rPr>
              <a:t>données</a:t>
            </a:r>
            <a:r>
              <a:rPr lang="en-JM" dirty="0">
                <a:solidFill>
                  <a:srgbClr val="00B0F0"/>
                </a:solidFill>
                <a:latin typeface="PT Sans Narrow" pitchFamily="34" charset="0"/>
              </a:rPr>
              <a:t>.</a:t>
            </a:r>
            <a:endParaRPr lang="en-JM" dirty="0">
              <a:solidFill>
                <a:schemeClr val="tx1">
                  <a:lumMod val="75000"/>
                  <a:lumOff val="25000"/>
                </a:schemeClr>
              </a:solidFill>
            </a:endParaRPr>
          </a:p>
        </p:txBody>
      </p:sp>
      <p:sp>
        <p:nvSpPr>
          <p:cNvPr id="8" name="Footer Placeholder 12"/>
          <p:cNvSpPr>
            <a:spLocks noGrp="1"/>
          </p:cNvSpPr>
          <p:nvPr>
            <p:ph type="ftr" sz="quarter" idx="11"/>
          </p:nvPr>
        </p:nvSpPr>
        <p:spPr>
          <a:xfrm>
            <a:off x="457200" y="6400800"/>
            <a:ext cx="5638800" cy="365125"/>
          </a:xfrm>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D4EF41E1-2EC7-4CA1-8370-A06B4CC33E74}" type="slidenum">
              <a:rPr lang="en-JM" smtClean="0">
                <a:solidFill>
                  <a:schemeClr val="bg1"/>
                </a:solidFill>
              </a:rPr>
              <a:pPr fontAlgn="base">
                <a:spcBef>
                  <a:spcPct val="0"/>
                </a:spcBef>
                <a:spcAft>
                  <a:spcPct val="0"/>
                </a:spcAft>
                <a:defRPr/>
              </a:pPr>
              <a:t>122</a:t>
            </a:fld>
            <a:endParaRPr lang="en-JM">
              <a:solidFill>
                <a:schemeClr val="bg1"/>
              </a:solidFill>
            </a:endParaRPr>
          </a:p>
        </p:txBody>
      </p:sp>
    </p:spTree>
    <p:extLst>
      <p:ext uri="{BB962C8B-B14F-4D97-AF65-F5344CB8AC3E}">
        <p14:creationId xmlns:p14="http://schemas.microsoft.com/office/powerpoint/2010/main" val="45062527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ea typeface="MS Mincho" pitchFamily="49" charset="-128"/>
              </a:rPr>
              <a:t>DOM (Document Object Model)</a:t>
            </a:r>
            <a:endParaRPr lang="en-JM" dirty="0"/>
          </a:p>
        </p:txBody>
      </p:sp>
      <p:sp>
        <p:nvSpPr>
          <p:cNvPr id="8" name="Footer Placeholder 12"/>
          <p:cNvSpPr>
            <a:spLocks noGrp="1"/>
          </p:cNvSpPr>
          <p:nvPr>
            <p:ph type="ftr" sz="quarter" idx="11"/>
          </p:nvPr>
        </p:nvSpPr>
        <p:spPr>
          <a:xfrm>
            <a:off x="457200" y="6400800"/>
            <a:ext cx="5638800" cy="365125"/>
          </a:xfrm>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DA74427E-3648-40B1-89B9-2E5E7C03A72A}" type="slidenum">
              <a:rPr lang="en-JM" smtClean="0">
                <a:solidFill>
                  <a:schemeClr val="bg1"/>
                </a:solidFill>
              </a:rPr>
              <a:pPr fontAlgn="base">
                <a:spcBef>
                  <a:spcPct val="0"/>
                </a:spcBef>
                <a:spcAft>
                  <a:spcPct val="0"/>
                </a:spcAft>
                <a:defRPr/>
              </a:pPr>
              <a:t>123</a:t>
            </a:fld>
            <a:endParaRPr lang="en-JM">
              <a:solidFill>
                <a:schemeClr val="bg1"/>
              </a:solidFill>
            </a:endParaRPr>
          </a:p>
        </p:txBody>
      </p:sp>
      <p:graphicFrame>
        <p:nvGraphicFramePr>
          <p:cNvPr id="9" name="Group 1112"/>
          <p:cNvGraphicFramePr>
            <a:graphicFrameLocks noGrp="1"/>
          </p:cNvGraphicFramePr>
          <p:nvPr/>
        </p:nvGraphicFramePr>
        <p:xfrm>
          <a:off x="609600" y="1676400"/>
          <a:ext cx="8066088" cy="4084640"/>
        </p:xfrm>
        <a:graphic>
          <a:graphicData uri="http://schemas.openxmlformats.org/drawingml/2006/table">
            <a:tbl>
              <a:tblPr/>
              <a:tblGrid>
                <a:gridCol w="1617908">
                  <a:extLst>
                    <a:ext uri="{9D8B030D-6E8A-4147-A177-3AD203B41FA5}">
                      <a16:colId xmlns:a16="http://schemas.microsoft.com/office/drawing/2014/main" val="20000"/>
                    </a:ext>
                  </a:extLst>
                </a:gridCol>
                <a:gridCol w="492406">
                  <a:extLst>
                    <a:ext uri="{9D8B030D-6E8A-4147-A177-3AD203B41FA5}">
                      <a16:colId xmlns:a16="http://schemas.microsoft.com/office/drawing/2014/main" val="20001"/>
                    </a:ext>
                  </a:extLst>
                </a:gridCol>
                <a:gridCol w="5955774">
                  <a:extLst>
                    <a:ext uri="{9D8B030D-6E8A-4147-A177-3AD203B41FA5}">
                      <a16:colId xmlns:a16="http://schemas.microsoft.com/office/drawing/2014/main" val="20002"/>
                    </a:ext>
                  </a:extLst>
                </a:gridCol>
              </a:tblGrid>
              <a:tr h="304824">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1" i="0" u="none" strike="noStrike" cap="none" normalizeH="0" baseline="0" dirty="0">
                          <a:ln>
                            <a:noFill/>
                          </a:ln>
                          <a:solidFill>
                            <a:schemeClr val="bg1"/>
                          </a:solidFill>
                          <a:effectLst/>
                          <a:latin typeface="Arial" charset="0"/>
                        </a:rPr>
                        <a:t>Module</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tx1"/>
                    </a:solid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1" i="0" u="none" strike="noStrike" cap="none" normalizeH="0" baseline="0">
                          <a:ln>
                            <a:noFill/>
                          </a:ln>
                          <a:solidFill>
                            <a:schemeClr val="bg1"/>
                          </a:solidFill>
                          <a:effectLst/>
                          <a:latin typeface="Arial" charset="0"/>
                        </a:rPr>
                        <a:t>Niv</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tx1"/>
                    </a:solid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1" i="0" u="none" strike="noStrike" cap="none" normalizeH="0" baseline="0" dirty="0">
                          <a:ln>
                            <a:noFill/>
                          </a:ln>
                          <a:solidFill>
                            <a:schemeClr val="bg1"/>
                          </a:solidFill>
                          <a:effectLst/>
                          <a:latin typeface="Arial" charset="0"/>
                        </a:rPr>
                        <a:t>Description</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tx1"/>
                    </a:solidFill>
                  </a:tcPr>
                </a:tc>
                <a:extLst>
                  <a:ext uri="{0D108BD9-81ED-4DB2-BD59-A6C34878D82A}">
                    <a16:rowId xmlns:a16="http://schemas.microsoft.com/office/drawing/2014/main" val="10000"/>
                  </a:ext>
                </a:extLst>
              </a:tr>
              <a:tr h="304824">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Core (noyau)</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1</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Interfaces fondamentales</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04824">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HTML</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1</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Interface spécifique à (X)HTML dit DOMHtml</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04824">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Views</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2</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Manipulation de la présentation (ex: CSS)</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04824">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Events</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2</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Gestion des événements (écoute, propagation, traitement…)</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04824">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Style</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2</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Manipulation des feuilles de styles</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18200">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Traversal &amp; Range</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2</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Parcours et filtrage du doc (traversal) et manipulation des fragments (range)</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04824">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Load &amp; Save</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3</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Stockage et récupération des documents</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04824">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Validation</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3</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Validation du document par rapport à sa grammaire (DTD / Schema)</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04824">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XPath</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3</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Extraction des nœuds à l’aide de XPath</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518200">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Views &amp; Formatting</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3</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Extension du module de Views</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304824">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Abstract Schemas</a:t>
                      </a:r>
                    </a:p>
                  </a:txBody>
                  <a:tcPr marL="84412" marR="84412" marT="45724" marB="45724"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a:ln>
                            <a:noFill/>
                          </a:ln>
                          <a:solidFill>
                            <a:schemeClr val="tx1"/>
                          </a:solidFill>
                          <a:effectLst/>
                          <a:latin typeface="Arial" charset="0"/>
                        </a:rPr>
                        <a:t>3</a:t>
                      </a:r>
                    </a:p>
                  </a:txBody>
                  <a:tcPr marL="84412" marR="84412" marT="45724" marB="4572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Wingdings" pitchFamily="2" charset="2"/>
                        <a:buNone/>
                        <a:tabLst/>
                      </a:pPr>
                      <a:r>
                        <a:rPr kumimoji="0" lang="fr-FR" sz="1400" b="0" i="0" u="none" strike="noStrike" cap="none" normalizeH="0" baseline="0" dirty="0">
                          <a:ln>
                            <a:noFill/>
                          </a:ln>
                          <a:solidFill>
                            <a:schemeClr val="tx1"/>
                          </a:solidFill>
                          <a:effectLst/>
                          <a:latin typeface="Arial" charset="0"/>
                        </a:rPr>
                        <a:t>Manipulation des grammaires (</a:t>
                      </a:r>
                      <a:r>
                        <a:rPr kumimoji="0" lang="fr-FR" sz="1400" b="0" i="0" u="none" strike="noStrike" cap="none" normalizeH="0" baseline="0" dirty="0" err="1">
                          <a:ln>
                            <a:noFill/>
                          </a:ln>
                          <a:solidFill>
                            <a:schemeClr val="tx1"/>
                          </a:solidFill>
                          <a:effectLst/>
                          <a:latin typeface="Arial" charset="0"/>
                        </a:rPr>
                        <a:t>DTD</a:t>
                      </a:r>
                      <a:r>
                        <a:rPr kumimoji="0" lang="fr-FR" sz="1400" b="0" i="0" u="none" strike="noStrike" cap="none" normalizeH="0" baseline="0" dirty="0">
                          <a:ln>
                            <a:noFill/>
                          </a:ln>
                          <a:solidFill>
                            <a:schemeClr val="tx1"/>
                          </a:solidFill>
                          <a:effectLst/>
                          <a:latin typeface="Arial" charset="0"/>
                        </a:rPr>
                        <a:t> / </a:t>
                      </a:r>
                      <a:r>
                        <a:rPr kumimoji="0" lang="fr-FR" sz="1400" b="0" i="0" u="none" strike="noStrike" cap="none" normalizeH="0" baseline="0" dirty="0" err="1">
                          <a:ln>
                            <a:noFill/>
                          </a:ln>
                          <a:solidFill>
                            <a:schemeClr val="tx1"/>
                          </a:solidFill>
                          <a:effectLst/>
                          <a:latin typeface="Arial" charset="0"/>
                        </a:rPr>
                        <a:t>Schemas</a:t>
                      </a:r>
                      <a:r>
                        <a:rPr kumimoji="0" lang="fr-FR" sz="1400" b="0" i="0" u="none" strike="noStrike" cap="none" normalizeH="0" baseline="0" dirty="0">
                          <a:ln>
                            <a:noFill/>
                          </a:ln>
                          <a:solidFill>
                            <a:schemeClr val="tx1"/>
                          </a:solidFill>
                          <a:effectLst/>
                          <a:latin typeface="Arial" charset="0"/>
                        </a:rPr>
                        <a:t>)</a:t>
                      </a:r>
                    </a:p>
                  </a:txBody>
                  <a:tcPr marL="84412" marR="84412" marT="45724" marB="45724"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01711591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ea typeface="MS Mincho" pitchFamily="49" charset="-128"/>
              </a:rPr>
              <a:t>DOM (Document Object Model)</a:t>
            </a:r>
            <a:endParaRPr lang="en-JM" dirty="0"/>
          </a:p>
        </p:txBody>
      </p:sp>
      <p:sp>
        <p:nvSpPr>
          <p:cNvPr id="3" name="Content Placeholder 2"/>
          <p:cNvSpPr>
            <a:spLocks noGrp="1"/>
          </p:cNvSpPr>
          <p:nvPr>
            <p:ph idx="1"/>
          </p:nvPr>
        </p:nvSpPr>
        <p:spPr/>
        <p:txBody>
          <a:bodyPr rtlCol="0">
            <a:normAutofit fontScale="62500" lnSpcReduction="20000"/>
          </a:bodyPr>
          <a:lstStyle/>
          <a:p>
            <a:pPr marL="0" indent="0" eaLnBrk="1" hangingPunct="1">
              <a:buFont typeface="Arial" charset="0"/>
              <a:buNone/>
              <a:defRPr/>
            </a:pPr>
            <a:r>
              <a:rPr lang="fr-FR" b="1" dirty="0">
                <a:ea typeface="MS Mincho" pitchFamily="49" charset="-128"/>
              </a:rPr>
              <a:t>DOM </a:t>
            </a:r>
            <a:r>
              <a:rPr lang="fr-FR" b="1" dirty="0" err="1">
                <a:ea typeface="MS Mincho" pitchFamily="49" charset="-128"/>
              </a:rPr>
              <a:t>Implementation</a:t>
            </a:r>
            <a:r>
              <a:rPr lang="fr-FR" b="1" dirty="0">
                <a:ea typeface="MS Mincho" pitchFamily="49" charset="-128"/>
              </a:rPr>
              <a:t>, cette interface représente la prise en charge du DOM par le navigateur : </a:t>
            </a:r>
            <a:r>
              <a:rPr lang="fr-FR" b="1" dirty="0" err="1">
                <a:solidFill>
                  <a:srgbClr val="009AD0"/>
                </a:solidFill>
                <a:ea typeface="MS Mincho" pitchFamily="49" charset="-128"/>
              </a:rPr>
              <a:t>document.implementation.hasFeature</a:t>
            </a:r>
            <a:r>
              <a:rPr lang="fr-FR" b="1" dirty="0">
                <a:solidFill>
                  <a:srgbClr val="009AD0"/>
                </a:solidFill>
                <a:ea typeface="MS Mincho" pitchFamily="49" charset="-128"/>
              </a:rPr>
              <a:t>(‘</a:t>
            </a:r>
            <a:r>
              <a:rPr lang="fr-FR" b="1" dirty="0" err="1">
                <a:solidFill>
                  <a:srgbClr val="009AD0"/>
                </a:solidFill>
                <a:ea typeface="MS Mincho" pitchFamily="49" charset="-128"/>
              </a:rPr>
              <a:t>Core</a:t>
            </a:r>
            <a:r>
              <a:rPr lang="fr-FR" b="1" dirty="0">
                <a:solidFill>
                  <a:srgbClr val="009AD0"/>
                </a:solidFill>
                <a:ea typeface="MS Mincho" pitchFamily="49" charset="-128"/>
              </a:rPr>
              <a:t>’, ‘2.0’);</a:t>
            </a:r>
          </a:p>
          <a:p>
            <a:pPr marL="57150" indent="0" eaLnBrk="1" hangingPunct="1">
              <a:buFont typeface="Arial" charset="0"/>
              <a:buNone/>
              <a:tabLst>
                <a:tab pos="8439150" algn="r"/>
              </a:tabLst>
              <a:defRPr/>
            </a:pPr>
            <a:endParaRPr lang="fr-FR" b="1" dirty="0">
              <a:ea typeface="MS Mincho" pitchFamily="49" charset="-128"/>
            </a:endParaRPr>
          </a:p>
          <a:p>
            <a:pPr marL="0" indent="0" eaLnBrk="1" hangingPunct="1">
              <a:buFont typeface="Arial" charset="0"/>
              <a:buNone/>
              <a:defRPr/>
            </a:pPr>
            <a:r>
              <a:rPr lang="fr-FR" b="1" dirty="0">
                <a:ea typeface="MS Mincho" pitchFamily="49" charset="-128"/>
              </a:rPr>
              <a:t>L’interface Document représente l’</a:t>
            </a:r>
            <a:r>
              <a:rPr lang="fr-FR" b="1" dirty="0" err="1">
                <a:ea typeface="MS Mincho" pitchFamily="49" charset="-128"/>
              </a:rPr>
              <a:t>intégratlité</a:t>
            </a:r>
            <a:r>
              <a:rPr lang="fr-FR" b="1" dirty="0">
                <a:ea typeface="MS Mincho" pitchFamily="49" charset="-128"/>
              </a:rPr>
              <a:t> du document HTML ou XML. C’est la racine de l’arbre de données et par extension  la base d’accès au information précédant le document.</a:t>
            </a:r>
          </a:p>
          <a:p>
            <a:pPr marL="0" indent="0" eaLnBrk="1" hangingPunct="1">
              <a:buFont typeface="Arial" charset="0"/>
              <a:buNone/>
              <a:defRPr/>
            </a:pPr>
            <a:endParaRPr lang="fr-FR" b="1"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nodeName</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nodeType</a:t>
            </a:r>
            <a:r>
              <a:rPr lang="fr-FR" dirty="0">
                <a:solidFill>
                  <a:srgbClr val="009AD0"/>
                </a:solidFill>
                <a:ea typeface="MS Mincho" pitchFamily="49" charset="-128"/>
              </a:rPr>
              <a:t> (</a:t>
            </a:r>
            <a:r>
              <a:rPr lang="fr-FR" dirty="0" err="1">
                <a:solidFill>
                  <a:srgbClr val="009AD0"/>
                </a:solidFill>
                <a:ea typeface="MS Mincho" pitchFamily="49" charset="-128"/>
              </a:rPr>
              <a:t>Node.ELEMENT_NODE</a:t>
            </a:r>
            <a:r>
              <a:rPr lang="fr-FR" dirty="0">
                <a:solidFill>
                  <a:srgbClr val="009AD0"/>
                </a:solidFill>
                <a:ea typeface="MS Mincho" pitchFamily="49" charset="-128"/>
              </a:rPr>
              <a:t> | </a:t>
            </a:r>
            <a:r>
              <a:rPr lang="fr-FR" dirty="0" err="1">
                <a:solidFill>
                  <a:srgbClr val="009AD0"/>
                </a:solidFill>
                <a:ea typeface="MS Mincho" pitchFamily="49" charset="-128"/>
              </a:rPr>
              <a:t>Node.ATTRIBUTE_NODE</a:t>
            </a:r>
            <a:r>
              <a:rPr lang="fr-FR" dirty="0">
                <a:solidFill>
                  <a:srgbClr val="009AD0"/>
                </a:solidFill>
                <a:ea typeface="MS Mincho" pitchFamily="49" charset="-128"/>
              </a:rPr>
              <a:t> | </a:t>
            </a:r>
            <a:r>
              <a:rPr lang="fr-FR" dirty="0" err="1">
                <a:solidFill>
                  <a:srgbClr val="009AD0"/>
                </a:solidFill>
                <a:ea typeface="MS Mincho" pitchFamily="49" charset="-128"/>
              </a:rPr>
              <a:t>Node.TEXT_NODE</a:t>
            </a:r>
            <a:r>
              <a:rPr lang="fr-FR" dirty="0">
                <a:solidFill>
                  <a:srgbClr val="009AD0"/>
                </a:solidFill>
                <a:ea typeface="MS Mincho" pitchFamily="49" charset="-128"/>
              </a:rPr>
              <a:t>)</a:t>
            </a:r>
          </a:p>
          <a:p>
            <a:pPr marL="800100" lvl="1" eaLnBrk="1" hangingPunct="1">
              <a:tabLst>
                <a:tab pos="8439150" algn="r"/>
              </a:tabLst>
              <a:defRPr/>
            </a:pPr>
            <a:r>
              <a:rPr lang="fr-FR" dirty="0" err="1">
                <a:solidFill>
                  <a:srgbClr val="009AD0"/>
                </a:solidFill>
                <a:ea typeface="MS Mincho" pitchFamily="49" charset="-128"/>
              </a:rPr>
              <a:t>nodeValue</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attributes</a:t>
            </a:r>
            <a:endParaRPr lang="fr-FR" dirty="0">
              <a:solidFill>
                <a:srgbClr val="009AD0"/>
              </a:solidFill>
              <a:ea typeface="MS Mincho" pitchFamily="49" charset="-128"/>
            </a:endParaRPr>
          </a:p>
          <a:p>
            <a:pPr marL="514350" lvl="1" indent="0" eaLnBrk="1" hangingPunct="1">
              <a:buFont typeface="Arial" charset="0"/>
              <a:buNone/>
              <a:tabLst>
                <a:tab pos="8439150" algn="r"/>
              </a:tabLst>
              <a:defRPr/>
            </a:pPr>
            <a:endParaRPr lang="fr-FR" dirty="0">
              <a:ea typeface="MS Mincho" pitchFamily="49" charset="-128"/>
            </a:endParaRPr>
          </a:p>
          <a:p>
            <a:pPr marL="57150" indent="0" eaLnBrk="1" hangingPunct="1">
              <a:buFont typeface="Arial" charset="0"/>
              <a:buNone/>
              <a:tabLst>
                <a:tab pos="8439150" algn="r"/>
              </a:tabLst>
              <a:defRPr/>
            </a:pPr>
            <a:r>
              <a:rPr lang="fr-FR" b="1" dirty="0">
                <a:ea typeface="MS Mincho" pitchFamily="49" charset="-128"/>
              </a:rPr>
              <a:t>Les méthodes de parcours du DOM :</a:t>
            </a:r>
          </a:p>
          <a:p>
            <a:pPr marL="800100" lvl="1" eaLnBrk="1" hangingPunct="1">
              <a:tabLst>
                <a:tab pos="8439150" algn="r"/>
              </a:tabLst>
              <a:defRPr/>
            </a:pPr>
            <a:r>
              <a:rPr lang="fr-FR" dirty="0" err="1">
                <a:solidFill>
                  <a:srgbClr val="009AD0"/>
                </a:solidFill>
                <a:ea typeface="MS Mincho" pitchFamily="49" charset="-128"/>
              </a:rPr>
              <a:t>parentNode</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childNodes</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firstChild</a:t>
            </a:r>
            <a:r>
              <a:rPr lang="fr-FR" dirty="0">
                <a:solidFill>
                  <a:srgbClr val="009AD0"/>
                </a:solidFill>
                <a:ea typeface="MS Mincho" pitchFamily="49" charset="-128"/>
              </a:rPr>
              <a:t>, </a:t>
            </a:r>
            <a:r>
              <a:rPr lang="fr-FR" dirty="0" err="1">
                <a:solidFill>
                  <a:srgbClr val="009AD0"/>
                </a:solidFill>
                <a:ea typeface="MS Mincho" pitchFamily="49" charset="-128"/>
              </a:rPr>
              <a:t>lastChild</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previous</a:t>
            </a:r>
            <a:r>
              <a:rPr lang="fr-FR" dirty="0">
                <a:solidFill>
                  <a:srgbClr val="009AD0"/>
                </a:solidFill>
                <a:ea typeface="MS Mincho" pitchFamily="49" charset="-128"/>
              </a:rPr>
              <a:t>/</a:t>
            </a:r>
            <a:r>
              <a:rPr lang="fr-FR" dirty="0" err="1">
                <a:solidFill>
                  <a:srgbClr val="009AD0"/>
                </a:solidFill>
                <a:ea typeface="MS Mincho" pitchFamily="49" charset="-128"/>
              </a:rPr>
              <a:t>nextSibling</a:t>
            </a:r>
            <a:r>
              <a:rPr lang="fr-FR" dirty="0">
                <a:solidFill>
                  <a:srgbClr val="009AD0"/>
                </a:solidFill>
                <a:ea typeface="MS Mincho" pitchFamily="49" charset="-128"/>
              </a:rPr>
              <a:t> </a:t>
            </a:r>
            <a:r>
              <a:rPr lang="fr-FR" dirty="0">
                <a:ea typeface="MS Mincho" pitchFamily="49" charset="-128"/>
              </a:rPr>
              <a:t>(n’oubliez pas les </a:t>
            </a:r>
            <a:r>
              <a:rPr lang="fr-FR" dirty="0" err="1">
                <a:ea typeface="MS Mincho" pitchFamily="49" charset="-128"/>
              </a:rPr>
              <a:t>Nodes</a:t>
            </a:r>
            <a:r>
              <a:rPr lang="fr-FR" dirty="0">
                <a:ea typeface="MS Mincho" pitchFamily="49" charset="-128"/>
              </a:rPr>
              <a:t> de </a:t>
            </a:r>
            <a:r>
              <a:rPr lang="fr-FR" dirty="0" err="1">
                <a:ea typeface="MS Mincho" pitchFamily="49" charset="-128"/>
              </a:rPr>
              <a:t>whitespaces</a:t>
            </a:r>
            <a:r>
              <a:rPr lang="fr-FR" dirty="0">
                <a:ea typeface="MS Mincho" pitchFamily="49" charset="-128"/>
              </a:rPr>
              <a:t> sous </a:t>
            </a:r>
            <a:r>
              <a:rPr lang="fr-FR" dirty="0" err="1">
                <a:ea typeface="MS Mincho" pitchFamily="49" charset="-128"/>
              </a:rPr>
              <a:t>MFF</a:t>
            </a:r>
            <a:r>
              <a:rPr lang="fr-FR" dirty="0">
                <a:ea typeface="MS Mincho" pitchFamily="49" charset="-128"/>
              </a:rPr>
              <a:t> !)</a:t>
            </a: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1DEF833A-6894-4D8B-AB18-6D14976EA009}" type="slidenum">
              <a:rPr lang="en-JM" smtClean="0">
                <a:solidFill>
                  <a:schemeClr val="bg1"/>
                </a:solidFill>
              </a:rPr>
              <a:pPr fontAlgn="base">
                <a:spcBef>
                  <a:spcPct val="0"/>
                </a:spcBef>
                <a:spcAft>
                  <a:spcPct val="0"/>
                </a:spcAft>
                <a:defRPr/>
              </a:pPr>
              <a:t>124</a:t>
            </a:fld>
            <a:endParaRPr lang="en-JM">
              <a:solidFill>
                <a:schemeClr val="bg1"/>
              </a:solidFill>
            </a:endParaRPr>
          </a:p>
        </p:txBody>
      </p:sp>
    </p:spTree>
    <p:extLst>
      <p:ext uri="{BB962C8B-B14F-4D97-AF65-F5344CB8AC3E}">
        <p14:creationId xmlns:p14="http://schemas.microsoft.com/office/powerpoint/2010/main" val="270374499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ea typeface="MS Mincho" pitchFamily="49" charset="-128"/>
              </a:rPr>
              <a:t>DOM (Document Object Model)</a:t>
            </a:r>
            <a:endParaRPr lang="en-JM" dirty="0"/>
          </a:p>
        </p:txBody>
      </p:sp>
      <p:sp>
        <p:nvSpPr>
          <p:cNvPr id="3" name="Content Placeholder 2"/>
          <p:cNvSpPr>
            <a:spLocks noGrp="1"/>
          </p:cNvSpPr>
          <p:nvPr>
            <p:ph idx="1"/>
          </p:nvPr>
        </p:nvSpPr>
        <p:spPr/>
        <p:txBody>
          <a:bodyPr rtlCol="0">
            <a:normAutofit fontScale="70000" lnSpcReduction="20000"/>
          </a:bodyPr>
          <a:lstStyle/>
          <a:p>
            <a:pPr marL="57150" indent="0" eaLnBrk="1" hangingPunct="1">
              <a:buFont typeface="Arial" charset="0"/>
              <a:buNone/>
              <a:tabLst>
                <a:tab pos="8439150" algn="r"/>
              </a:tabLst>
              <a:defRPr/>
            </a:pPr>
            <a:r>
              <a:rPr lang="fr-FR" b="1" dirty="0">
                <a:ea typeface="MS Mincho" pitchFamily="49" charset="-128"/>
              </a:rPr>
              <a:t>4 propriétés fondamentales :</a:t>
            </a:r>
          </a:p>
          <a:p>
            <a:pPr marL="57150" indent="0" eaLnBrk="1" hangingPunct="1">
              <a:buFont typeface="Arial" charset="0"/>
              <a:buNone/>
              <a:tabLst>
                <a:tab pos="8439150" algn="r"/>
              </a:tabLst>
              <a:defRPr/>
            </a:pPr>
            <a:endParaRPr lang="fr-FR" b="1" dirty="0">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doctype</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documentElement</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Implementation</a:t>
            </a:r>
            <a:endParaRPr lang="fr-FR" dirty="0">
              <a:solidFill>
                <a:srgbClr val="009AD0"/>
              </a:solidFill>
              <a:ea typeface="MS Mincho" pitchFamily="49" charset="-128"/>
            </a:endParaRPr>
          </a:p>
          <a:p>
            <a:pPr marL="57150" indent="0" eaLnBrk="1" hangingPunct="1">
              <a:buFont typeface="Arial" charset="0"/>
              <a:buNone/>
              <a:tabLst>
                <a:tab pos="8439150" algn="r"/>
              </a:tabLst>
              <a:defRPr/>
            </a:pPr>
            <a:endParaRPr lang="fr-FR" b="1"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nodeName</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nodeType</a:t>
            </a:r>
            <a:r>
              <a:rPr lang="fr-FR" dirty="0">
                <a:solidFill>
                  <a:srgbClr val="009AD0"/>
                </a:solidFill>
                <a:ea typeface="MS Mincho" pitchFamily="49" charset="-128"/>
              </a:rPr>
              <a:t> (</a:t>
            </a:r>
            <a:r>
              <a:rPr lang="fr-FR" dirty="0" err="1">
                <a:solidFill>
                  <a:srgbClr val="009AD0"/>
                </a:solidFill>
                <a:ea typeface="MS Mincho" pitchFamily="49" charset="-128"/>
              </a:rPr>
              <a:t>Node.ELEMENT_NODE</a:t>
            </a:r>
            <a:r>
              <a:rPr lang="fr-FR" dirty="0">
                <a:solidFill>
                  <a:srgbClr val="009AD0"/>
                </a:solidFill>
                <a:ea typeface="MS Mincho" pitchFamily="49" charset="-128"/>
              </a:rPr>
              <a:t> | </a:t>
            </a:r>
            <a:r>
              <a:rPr lang="fr-FR" dirty="0" err="1">
                <a:solidFill>
                  <a:srgbClr val="009AD0"/>
                </a:solidFill>
                <a:ea typeface="MS Mincho" pitchFamily="49" charset="-128"/>
              </a:rPr>
              <a:t>Node.ATTRIBUTE_NODE</a:t>
            </a:r>
            <a:r>
              <a:rPr lang="fr-FR" dirty="0">
                <a:solidFill>
                  <a:srgbClr val="009AD0"/>
                </a:solidFill>
                <a:ea typeface="MS Mincho" pitchFamily="49" charset="-128"/>
              </a:rPr>
              <a:t> | </a:t>
            </a:r>
            <a:r>
              <a:rPr lang="fr-FR" dirty="0" err="1">
                <a:solidFill>
                  <a:srgbClr val="009AD0"/>
                </a:solidFill>
                <a:ea typeface="MS Mincho" pitchFamily="49" charset="-128"/>
              </a:rPr>
              <a:t>Node.TEXT_NODE</a:t>
            </a:r>
            <a:r>
              <a:rPr lang="fr-FR" dirty="0">
                <a:solidFill>
                  <a:srgbClr val="009AD0"/>
                </a:solidFill>
                <a:ea typeface="MS Mincho" pitchFamily="49" charset="-128"/>
              </a:rPr>
              <a:t>)</a:t>
            </a:r>
          </a:p>
          <a:p>
            <a:pPr marL="800100" lvl="1" eaLnBrk="1" hangingPunct="1">
              <a:tabLst>
                <a:tab pos="8439150" algn="r"/>
              </a:tabLst>
              <a:defRPr/>
            </a:pPr>
            <a:r>
              <a:rPr lang="fr-FR" dirty="0" err="1">
                <a:solidFill>
                  <a:srgbClr val="009AD0"/>
                </a:solidFill>
                <a:ea typeface="MS Mincho" pitchFamily="49" charset="-128"/>
              </a:rPr>
              <a:t>nodeValue</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attributes</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parentNode</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childNodes</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firstChild</a:t>
            </a:r>
            <a:r>
              <a:rPr lang="fr-FR" dirty="0">
                <a:solidFill>
                  <a:srgbClr val="009AD0"/>
                </a:solidFill>
                <a:ea typeface="MS Mincho" pitchFamily="49" charset="-128"/>
              </a:rPr>
              <a:t>, </a:t>
            </a:r>
            <a:r>
              <a:rPr lang="fr-FR" dirty="0" err="1">
                <a:solidFill>
                  <a:srgbClr val="009AD0"/>
                </a:solidFill>
                <a:ea typeface="MS Mincho" pitchFamily="49" charset="-128"/>
              </a:rPr>
              <a:t>lastChild</a:t>
            </a:r>
            <a:endParaRPr lang="fr-FR" dirty="0">
              <a:solidFill>
                <a:srgbClr val="009AD0"/>
              </a:solidFill>
              <a:ea typeface="MS Mincho" pitchFamily="49" charset="-128"/>
            </a:endParaRPr>
          </a:p>
          <a:p>
            <a:pPr marL="800100" lvl="1" eaLnBrk="1" hangingPunct="1">
              <a:tabLst>
                <a:tab pos="8439150" algn="r"/>
              </a:tabLst>
              <a:defRPr/>
            </a:pPr>
            <a:r>
              <a:rPr lang="fr-FR" dirty="0" err="1">
                <a:solidFill>
                  <a:srgbClr val="009AD0"/>
                </a:solidFill>
                <a:ea typeface="MS Mincho" pitchFamily="49" charset="-128"/>
              </a:rPr>
              <a:t>previous</a:t>
            </a:r>
            <a:r>
              <a:rPr lang="fr-FR" dirty="0">
                <a:solidFill>
                  <a:srgbClr val="009AD0"/>
                </a:solidFill>
                <a:ea typeface="MS Mincho" pitchFamily="49" charset="-128"/>
              </a:rPr>
              <a:t>/</a:t>
            </a:r>
            <a:r>
              <a:rPr lang="fr-FR" dirty="0" err="1">
                <a:solidFill>
                  <a:srgbClr val="009AD0"/>
                </a:solidFill>
                <a:ea typeface="MS Mincho" pitchFamily="49" charset="-128"/>
              </a:rPr>
              <a:t>nextSibling</a:t>
            </a:r>
            <a:r>
              <a:rPr lang="fr-FR" dirty="0">
                <a:solidFill>
                  <a:srgbClr val="009AD0"/>
                </a:solidFill>
                <a:ea typeface="MS Mincho" pitchFamily="49" charset="-128"/>
              </a:rPr>
              <a:t> </a:t>
            </a:r>
            <a:r>
              <a:rPr lang="fr-FR" dirty="0">
                <a:ea typeface="MS Mincho" pitchFamily="49" charset="-128"/>
              </a:rPr>
              <a:t>(n’oubliez pas les </a:t>
            </a:r>
            <a:r>
              <a:rPr lang="fr-FR" dirty="0" err="1">
                <a:ea typeface="MS Mincho" pitchFamily="49" charset="-128"/>
              </a:rPr>
              <a:t>Nodes</a:t>
            </a:r>
            <a:r>
              <a:rPr lang="fr-FR" dirty="0">
                <a:ea typeface="MS Mincho" pitchFamily="49" charset="-128"/>
              </a:rPr>
              <a:t> de </a:t>
            </a:r>
            <a:r>
              <a:rPr lang="fr-FR" dirty="0" err="1">
                <a:ea typeface="MS Mincho" pitchFamily="49" charset="-128"/>
              </a:rPr>
              <a:t>whitespaces</a:t>
            </a:r>
            <a:r>
              <a:rPr lang="fr-FR" dirty="0">
                <a:ea typeface="MS Mincho" pitchFamily="49" charset="-128"/>
              </a:rPr>
              <a:t> sous </a:t>
            </a:r>
            <a:r>
              <a:rPr lang="fr-FR" dirty="0" err="1">
                <a:ea typeface="MS Mincho" pitchFamily="49" charset="-128"/>
              </a:rPr>
              <a:t>MFF</a:t>
            </a:r>
            <a:r>
              <a:rPr lang="fr-FR" dirty="0">
                <a:ea typeface="MS Mincho" pitchFamily="49" charset="-128"/>
              </a:rPr>
              <a:t> !)</a:t>
            </a: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C426D44D-B76C-4119-B13B-2E3D96707238}" type="slidenum">
              <a:rPr lang="en-JM" smtClean="0">
                <a:solidFill>
                  <a:schemeClr val="bg1"/>
                </a:solidFill>
              </a:rPr>
              <a:pPr fontAlgn="base">
                <a:spcBef>
                  <a:spcPct val="0"/>
                </a:spcBef>
                <a:spcAft>
                  <a:spcPct val="0"/>
                </a:spcAft>
                <a:defRPr/>
              </a:pPr>
              <a:t>125</a:t>
            </a:fld>
            <a:endParaRPr lang="en-JM">
              <a:solidFill>
                <a:schemeClr val="bg1"/>
              </a:solidFill>
            </a:endParaRPr>
          </a:p>
        </p:txBody>
      </p:sp>
    </p:spTree>
    <p:extLst>
      <p:ext uri="{BB962C8B-B14F-4D97-AF65-F5344CB8AC3E}">
        <p14:creationId xmlns:p14="http://schemas.microsoft.com/office/powerpoint/2010/main" val="60727702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ea typeface="MS Mincho" pitchFamily="49" charset="-128"/>
              </a:rPr>
              <a:t>DOM (Document Object Model)</a:t>
            </a:r>
            <a:endParaRPr lang="en-JM" dirty="0"/>
          </a:p>
        </p:txBody>
      </p:sp>
      <p:sp>
        <p:nvSpPr>
          <p:cNvPr id="3" name="Content Placeholder 2"/>
          <p:cNvSpPr>
            <a:spLocks noGrp="1"/>
          </p:cNvSpPr>
          <p:nvPr>
            <p:ph idx="1"/>
          </p:nvPr>
        </p:nvSpPr>
        <p:spPr>
          <a:xfrm>
            <a:off x="457200" y="1493838"/>
            <a:ext cx="8229600" cy="4525962"/>
          </a:xfrm>
        </p:spPr>
        <p:txBody>
          <a:bodyPr rtlCol="0">
            <a:normAutofit fontScale="70000" lnSpcReduction="20000"/>
          </a:bodyPr>
          <a:lstStyle/>
          <a:p>
            <a:pPr marL="0" lvl="1" indent="0" eaLnBrk="1" hangingPunct="1">
              <a:buFont typeface="Arial" charset="0"/>
              <a:buNone/>
              <a:tabLst>
                <a:tab pos="8439150" algn="r"/>
              </a:tabLst>
              <a:defRPr/>
            </a:pPr>
            <a:r>
              <a:rPr lang="fr-FR" b="1" dirty="0">
                <a:ea typeface="MS Mincho" pitchFamily="49" charset="-128"/>
              </a:rPr>
              <a:t>Les méthodes de lecture / modification :</a:t>
            </a:r>
          </a:p>
          <a:p>
            <a:pPr marL="0" lvl="1" indent="0" eaLnBrk="1" hangingPunct="1">
              <a:buFont typeface="Arial" charset="0"/>
              <a:buNone/>
              <a:tabLst>
                <a:tab pos="8439150" algn="r"/>
              </a:tabLst>
              <a:defRPr/>
            </a:pPr>
            <a:endParaRPr lang="fr-FR" b="1" dirty="0">
              <a:ea typeface="MS Mincho" pitchFamily="49" charset="-128"/>
            </a:endParaRPr>
          </a:p>
          <a:p>
            <a:pPr lvl="1" eaLnBrk="1" hangingPunct="1">
              <a:tabLst>
                <a:tab pos="8439150" algn="r"/>
              </a:tabLst>
              <a:defRPr/>
            </a:pPr>
            <a:r>
              <a:rPr lang="fr-FR" dirty="0" err="1">
                <a:solidFill>
                  <a:srgbClr val="009AD0"/>
                </a:solidFill>
                <a:ea typeface="MS Mincho" pitchFamily="49" charset="-128"/>
              </a:rPr>
              <a:t>hasAttributes</a:t>
            </a:r>
            <a:r>
              <a:rPr lang="fr-FR" dirty="0">
                <a:solidFill>
                  <a:srgbClr val="009AD0"/>
                </a:solidFill>
                <a:ea typeface="MS Mincho" pitchFamily="49" charset="-128"/>
              </a:rPr>
              <a:t>()</a:t>
            </a:r>
          </a:p>
          <a:p>
            <a:pPr lvl="1" eaLnBrk="1" hangingPunct="1">
              <a:tabLst>
                <a:tab pos="8439150" algn="r"/>
              </a:tabLst>
              <a:defRPr/>
            </a:pPr>
            <a:r>
              <a:rPr lang="fr-FR" dirty="0" err="1">
                <a:solidFill>
                  <a:srgbClr val="009AD0"/>
                </a:solidFill>
                <a:ea typeface="MS Mincho" pitchFamily="49" charset="-128"/>
              </a:rPr>
              <a:t>hasChildNodes</a:t>
            </a:r>
            <a:r>
              <a:rPr lang="fr-FR" dirty="0">
                <a:solidFill>
                  <a:srgbClr val="009AD0"/>
                </a:solidFill>
                <a:ea typeface="MS Mincho" pitchFamily="49" charset="-128"/>
              </a:rPr>
              <a:t>()</a:t>
            </a:r>
          </a:p>
          <a:p>
            <a:pPr lvl="1" eaLnBrk="1" hangingPunct="1">
              <a:tabLst>
                <a:tab pos="8439150" algn="r"/>
              </a:tabLst>
              <a:defRPr/>
            </a:pPr>
            <a:r>
              <a:rPr lang="fr-FR" b="1" dirty="0" err="1">
                <a:solidFill>
                  <a:srgbClr val="009AD0"/>
                </a:solidFill>
                <a:ea typeface="MS Mincho" pitchFamily="49" charset="-128"/>
              </a:rPr>
              <a:t>createElement</a:t>
            </a:r>
            <a:r>
              <a:rPr lang="fr-FR" b="1" dirty="0">
                <a:solidFill>
                  <a:srgbClr val="009AD0"/>
                </a:solidFill>
                <a:ea typeface="MS Mincho" pitchFamily="49" charset="-128"/>
              </a:rPr>
              <a:t>(</a:t>
            </a:r>
            <a:r>
              <a:rPr lang="fr-FR" b="1" dirty="0" err="1">
                <a:solidFill>
                  <a:srgbClr val="009AD0"/>
                </a:solidFill>
                <a:ea typeface="MS Mincho" pitchFamily="49" charset="-128"/>
              </a:rPr>
              <a:t>tagName</a:t>
            </a:r>
            <a:r>
              <a:rPr lang="fr-FR" b="1" dirty="0">
                <a:solidFill>
                  <a:srgbClr val="009AD0"/>
                </a:solidFill>
                <a:ea typeface="MS Mincho" pitchFamily="49" charset="-128"/>
              </a:rPr>
              <a:t>)</a:t>
            </a:r>
          </a:p>
          <a:p>
            <a:pPr lvl="1" eaLnBrk="1" hangingPunct="1">
              <a:tabLst>
                <a:tab pos="8439150" algn="r"/>
              </a:tabLst>
              <a:defRPr/>
            </a:pPr>
            <a:r>
              <a:rPr lang="fr-FR" dirty="0" err="1">
                <a:solidFill>
                  <a:srgbClr val="009AD0"/>
                </a:solidFill>
                <a:ea typeface="MS Mincho" pitchFamily="49" charset="-128"/>
              </a:rPr>
              <a:t>getElementById</a:t>
            </a:r>
            <a:r>
              <a:rPr lang="fr-FR" dirty="0">
                <a:solidFill>
                  <a:srgbClr val="009AD0"/>
                </a:solidFill>
                <a:ea typeface="MS Mincho" pitchFamily="49" charset="-128"/>
              </a:rPr>
              <a:t>( </a:t>
            </a:r>
            <a:r>
              <a:rPr lang="fr-FR" dirty="0" err="1">
                <a:solidFill>
                  <a:srgbClr val="009AD0"/>
                </a:solidFill>
                <a:ea typeface="MS Mincho" pitchFamily="49" charset="-128"/>
              </a:rPr>
              <a:t>idOfElement</a:t>
            </a:r>
            <a:r>
              <a:rPr lang="fr-FR" dirty="0">
                <a:solidFill>
                  <a:srgbClr val="009AD0"/>
                </a:solidFill>
                <a:ea typeface="MS Mincho" pitchFamily="49" charset="-128"/>
              </a:rPr>
              <a:t>)</a:t>
            </a:r>
          </a:p>
          <a:p>
            <a:pPr lvl="1" eaLnBrk="1" hangingPunct="1">
              <a:tabLst>
                <a:tab pos="8439150" algn="r"/>
              </a:tabLst>
              <a:defRPr/>
            </a:pPr>
            <a:r>
              <a:rPr lang="fr-FR" b="1" dirty="0" err="1">
                <a:solidFill>
                  <a:srgbClr val="009AD0"/>
                </a:solidFill>
                <a:ea typeface="MS Mincho" pitchFamily="49" charset="-128"/>
              </a:rPr>
              <a:t>appendChild</a:t>
            </a:r>
            <a:r>
              <a:rPr lang="fr-FR" b="1" dirty="0">
                <a:solidFill>
                  <a:srgbClr val="009AD0"/>
                </a:solidFill>
                <a:ea typeface="MS Mincho" pitchFamily="49" charset="-128"/>
              </a:rPr>
              <a:t>( </a:t>
            </a:r>
            <a:r>
              <a:rPr lang="fr-FR" b="1" dirty="0" err="1">
                <a:solidFill>
                  <a:srgbClr val="009AD0"/>
                </a:solidFill>
                <a:ea typeface="MS Mincho" pitchFamily="49" charset="-128"/>
              </a:rPr>
              <a:t>newChild</a:t>
            </a:r>
            <a:r>
              <a:rPr lang="fr-FR" b="1" dirty="0">
                <a:solidFill>
                  <a:srgbClr val="009AD0"/>
                </a:solidFill>
                <a:ea typeface="MS Mincho" pitchFamily="49" charset="-128"/>
              </a:rPr>
              <a:t>)</a:t>
            </a:r>
          </a:p>
          <a:p>
            <a:pPr lvl="1" eaLnBrk="1" hangingPunct="1">
              <a:tabLst>
                <a:tab pos="8439150" algn="r"/>
              </a:tabLst>
              <a:defRPr/>
            </a:pPr>
            <a:r>
              <a:rPr lang="fr-FR" dirty="0" err="1">
                <a:solidFill>
                  <a:srgbClr val="009AD0"/>
                </a:solidFill>
                <a:ea typeface="MS Mincho" pitchFamily="49" charset="-128"/>
              </a:rPr>
              <a:t>cloneNode</a:t>
            </a:r>
            <a:r>
              <a:rPr lang="fr-FR" dirty="0">
                <a:solidFill>
                  <a:srgbClr val="009AD0"/>
                </a:solidFill>
                <a:ea typeface="MS Mincho" pitchFamily="49" charset="-128"/>
              </a:rPr>
              <a:t>(</a:t>
            </a:r>
            <a:r>
              <a:rPr lang="fr-FR" dirty="0" err="1">
                <a:solidFill>
                  <a:srgbClr val="009AD0"/>
                </a:solidFill>
                <a:ea typeface="MS Mincho" pitchFamily="49" charset="-128"/>
              </a:rPr>
              <a:t>true</a:t>
            </a:r>
            <a:r>
              <a:rPr lang="fr-FR" dirty="0">
                <a:solidFill>
                  <a:srgbClr val="009AD0"/>
                </a:solidFill>
                <a:ea typeface="MS Mincho" pitchFamily="49" charset="-128"/>
              </a:rPr>
              <a:t>/false)</a:t>
            </a:r>
          </a:p>
          <a:p>
            <a:pPr lvl="1" eaLnBrk="1" hangingPunct="1">
              <a:tabLst>
                <a:tab pos="8439150" algn="r"/>
              </a:tabLst>
              <a:defRPr/>
            </a:pPr>
            <a:r>
              <a:rPr lang="fr-FR" dirty="0" err="1">
                <a:solidFill>
                  <a:srgbClr val="009AD0"/>
                </a:solidFill>
                <a:ea typeface="MS Mincho" pitchFamily="49" charset="-128"/>
              </a:rPr>
              <a:t>insertBefore</a:t>
            </a:r>
            <a:r>
              <a:rPr lang="fr-FR" dirty="0">
                <a:solidFill>
                  <a:srgbClr val="009AD0"/>
                </a:solidFill>
                <a:ea typeface="MS Mincho" pitchFamily="49" charset="-128"/>
              </a:rPr>
              <a:t>( </a:t>
            </a:r>
            <a:r>
              <a:rPr lang="fr-FR" dirty="0" err="1">
                <a:solidFill>
                  <a:srgbClr val="009AD0"/>
                </a:solidFill>
                <a:ea typeface="MS Mincho" pitchFamily="49" charset="-128"/>
              </a:rPr>
              <a:t>newNode</a:t>
            </a:r>
            <a:r>
              <a:rPr lang="fr-FR" dirty="0">
                <a:solidFill>
                  <a:srgbClr val="009AD0"/>
                </a:solidFill>
                <a:ea typeface="MS Mincho" pitchFamily="49" charset="-128"/>
              </a:rPr>
              <a:t>, </a:t>
            </a:r>
            <a:r>
              <a:rPr lang="fr-FR" dirty="0" err="1">
                <a:solidFill>
                  <a:srgbClr val="009AD0"/>
                </a:solidFill>
                <a:ea typeface="MS Mincho" pitchFamily="49" charset="-128"/>
              </a:rPr>
              <a:t>refNode</a:t>
            </a:r>
            <a:r>
              <a:rPr lang="fr-FR" dirty="0">
                <a:solidFill>
                  <a:srgbClr val="009AD0"/>
                </a:solidFill>
                <a:ea typeface="MS Mincho" pitchFamily="49" charset="-128"/>
              </a:rPr>
              <a:t>)</a:t>
            </a:r>
          </a:p>
          <a:p>
            <a:pPr lvl="1" eaLnBrk="1" hangingPunct="1">
              <a:tabLst>
                <a:tab pos="8439150" algn="r"/>
              </a:tabLst>
              <a:defRPr/>
            </a:pPr>
            <a:r>
              <a:rPr lang="fr-FR" b="1" dirty="0" err="1">
                <a:solidFill>
                  <a:srgbClr val="009AD0"/>
                </a:solidFill>
                <a:ea typeface="MS Mincho" pitchFamily="49" charset="-128"/>
              </a:rPr>
              <a:t>removeChild</a:t>
            </a:r>
            <a:r>
              <a:rPr lang="fr-FR" b="1" dirty="0">
                <a:solidFill>
                  <a:srgbClr val="009AD0"/>
                </a:solidFill>
                <a:ea typeface="MS Mincho" pitchFamily="49" charset="-128"/>
              </a:rPr>
              <a:t>(</a:t>
            </a:r>
            <a:r>
              <a:rPr lang="fr-FR" b="1" dirty="0" err="1">
                <a:solidFill>
                  <a:srgbClr val="009AD0"/>
                </a:solidFill>
                <a:ea typeface="MS Mincho" pitchFamily="49" charset="-128"/>
              </a:rPr>
              <a:t>refNode</a:t>
            </a:r>
            <a:r>
              <a:rPr lang="fr-FR" b="1" dirty="0">
                <a:solidFill>
                  <a:srgbClr val="009AD0"/>
                </a:solidFill>
                <a:ea typeface="MS Mincho" pitchFamily="49" charset="-128"/>
              </a:rPr>
              <a:t>)</a:t>
            </a:r>
          </a:p>
          <a:p>
            <a:pPr lvl="1" eaLnBrk="1" hangingPunct="1">
              <a:tabLst>
                <a:tab pos="8439150" algn="r"/>
              </a:tabLst>
              <a:defRPr/>
            </a:pPr>
            <a:r>
              <a:rPr lang="fr-FR" dirty="0" err="1">
                <a:solidFill>
                  <a:srgbClr val="009AD0"/>
                </a:solidFill>
                <a:ea typeface="MS Mincho" pitchFamily="49" charset="-128"/>
              </a:rPr>
              <a:t>replaceChild</a:t>
            </a:r>
            <a:r>
              <a:rPr lang="fr-FR" dirty="0">
                <a:solidFill>
                  <a:srgbClr val="009AD0"/>
                </a:solidFill>
                <a:ea typeface="MS Mincho" pitchFamily="49" charset="-128"/>
              </a:rPr>
              <a:t>( </a:t>
            </a:r>
            <a:r>
              <a:rPr lang="fr-FR" dirty="0" err="1">
                <a:solidFill>
                  <a:srgbClr val="009AD0"/>
                </a:solidFill>
                <a:ea typeface="MS Mincho" pitchFamily="49" charset="-128"/>
              </a:rPr>
              <a:t>newNode</a:t>
            </a:r>
            <a:r>
              <a:rPr lang="fr-FR" dirty="0">
                <a:solidFill>
                  <a:srgbClr val="009AD0"/>
                </a:solidFill>
                <a:ea typeface="MS Mincho" pitchFamily="49" charset="-128"/>
              </a:rPr>
              <a:t>, </a:t>
            </a:r>
            <a:r>
              <a:rPr lang="fr-FR" dirty="0" err="1">
                <a:solidFill>
                  <a:srgbClr val="009AD0"/>
                </a:solidFill>
                <a:ea typeface="MS Mincho" pitchFamily="49" charset="-128"/>
              </a:rPr>
              <a:t>refNode</a:t>
            </a:r>
            <a:r>
              <a:rPr lang="fr-FR" dirty="0">
                <a:solidFill>
                  <a:srgbClr val="009AD0"/>
                </a:solidFill>
                <a:ea typeface="MS Mincho" pitchFamily="49" charset="-128"/>
              </a:rPr>
              <a:t>)… </a:t>
            </a:r>
            <a:r>
              <a:rPr lang="fr-FR" dirty="0">
                <a:ea typeface="MS Mincho" pitchFamily="49" charset="-128"/>
              </a:rPr>
              <a:t>(sous MSIE on a aussi </a:t>
            </a:r>
            <a:r>
              <a:rPr lang="fr-FR" dirty="0" err="1">
                <a:ea typeface="MS Mincho" pitchFamily="49" charset="-128"/>
              </a:rPr>
              <a:t>replaceNode</a:t>
            </a:r>
            <a:r>
              <a:rPr lang="fr-FR" dirty="0">
                <a:ea typeface="MS Mincho" pitchFamily="49" charset="-128"/>
              </a:rPr>
              <a:t>)</a:t>
            </a:r>
          </a:p>
          <a:p>
            <a:pPr marL="457200" lvl="1" indent="0" eaLnBrk="1" hangingPunct="1">
              <a:buFont typeface="Arial" charset="0"/>
              <a:buNone/>
              <a:tabLst>
                <a:tab pos="8439150" algn="r"/>
              </a:tabLst>
              <a:defRPr/>
            </a:pPr>
            <a:endParaRPr lang="fr-FR" dirty="0">
              <a:ea typeface="MS Mincho" pitchFamily="49" charset="-128"/>
            </a:endParaRPr>
          </a:p>
          <a:p>
            <a:pPr marL="0" lvl="1" indent="0" eaLnBrk="1" hangingPunct="1">
              <a:buFont typeface="Arial" charset="0"/>
              <a:buNone/>
              <a:tabLst>
                <a:tab pos="8439150" algn="r"/>
              </a:tabLst>
              <a:defRPr/>
            </a:pPr>
            <a:r>
              <a:rPr lang="fr-FR" b="1" dirty="0">
                <a:ea typeface="MS Mincho" pitchFamily="49" charset="-128"/>
              </a:rPr>
              <a:t>L’interface </a:t>
            </a:r>
            <a:r>
              <a:rPr lang="fr-FR" b="1" dirty="0" err="1">
                <a:ea typeface="MS Mincho" pitchFamily="49" charset="-128"/>
              </a:rPr>
              <a:t>Text</a:t>
            </a:r>
            <a:r>
              <a:rPr lang="fr-FR" b="1" dirty="0">
                <a:ea typeface="MS Mincho" pitchFamily="49" charset="-128"/>
              </a:rPr>
              <a:t> étend la capacité des nœuds pour les </a:t>
            </a:r>
            <a:r>
              <a:rPr lang="fr-FR" b="1" dirty="0" err="1">
                <a:ea typeface="MS Mincho" pitchFamily="49" charset="-128"/>
              </a:rPr>
              <a:t>TEXT_NODE</a:t>
            </a:r>
            <a:endParaRPr lang="en-JM" b="1" dirty="0">
              <a:solidFill>
                <a:schemeClr val="tx1">
                  <a:lumMod val="75000"/>
                  <a:lumOff val="25000"/>
                </a:schemeClr>
              </a:solidFill>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p:txBody>
      </p:sp>
      <p:sp>
        <p:nvSpPr>
          <p:cNvPr id="8" name="Footer Placeholder 12"/>
          <p:cNvSpPr>
            <a:spLocks noGrp="1"/>
          </p:cNvSpPr>
          <p:nvPr>
            <p:ph type="ftr" sz="quarter" idx="11"/>
          </p:nvPr>
        </p:nvSpPr>
        <p:spPr>
          <a:xfrm>
            <a:off x="457200" y="6400800"/>
            <a:ext cx="5638800" cy="365125"/>
          </a:xfrm>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93BA048D-B85A-4254-A726-18DD0CCF84A1}" type="slidenum">
              <a:rPr lang="en-JM" smtClean="0">
                <a:solidFill>
                  <a:schemeClr val="bg1"/>
                </a:solidFill>
              </a:rPr>
              <a:pPr fontAlgn="base">
                <a:spcBef>
                  <a:spcPct val="0"/>
                </a:spcBef>
                <a:spcAft>
                  <a:spcPct val="0"/>
                </a:spcAft>
                <a:defRPr/>
              </a:pPr>
              <a:t>126</a:t>
            </a:fld>
            <a:endParaRPr lang="en-JM">
              <a:solidFill>
                <a:schemeClr val="bg1"/>
              </a:solidFill>
            </a:endParaRPr>
          </a:p>
        </p:txBody>
      </p:sp>
    </p:spTree>
    <p:extLst>
      <p:ext uri="{BB962C8B-B14F-4D97-AF65-F5344CB8AC3E}">
        <p14:creationId xmlns:p14="http://schemas.microsoft.com/office/powerpoint/2010/main" val="1940187050"/>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ea typeface="MS Mincho" pitchFamily="49" charset="-128"/>
              </a:rPr>
              <a:t>DOM (Document Object Model)</a:t>
            </a:r>
            <a:endParaRPr lang="en-JM" dirty="0"/>
          </a:p>
        </p:txBody>
      </p:sp>
      <p:sp>
        <p:nvSpPr>
          <p:cNvPr id="3" name="Content Placeholder 2"/>
          <p:cNvSpPr>
            <a:spLocks noGrp="1"/>
          </p:cNvSpPr>
          <p:nvPr>
            <p:ph idx="1"/>
          </p:nvPr>
        </p:nvSpPr>
        <p:spPr>
          <a:xfrm>
            <a:off x="457200" y="1493838"/>
            <a:ext cx="8229600" cy="4525962"/>
          </a:xfrm>
        </p:spPr>
        <p:txBody>
          <a:bodyPr rtlCol="0">
            <a:normAutofit fontScale="70000" lnSpcReduction="20000"/>
          </a:bodyPr>
          <a:lstStyle/>
          <a:p>
            <a:pPr marL="0" lvl="1" indent="0" eaLnBrk="1" hangingPunct="1">
              <a:buFont typeface="Arial" charset="0"/>
              <a:buNone/>
              <a:tabLst>
                <a:tab pos="8439150" algn="r"/>
              </a:tabLst>
              <a:defRPr/>
            </a:pPr>
            <a:r>
              <a:rPr lang="fr-FR" b="1" dirty="0">
                <a:ea typeface="MS Mincho" pitchFamily="49" charset="-128"/>
              </a:rPr>
              <a:t>L’interface </a:t>
            </a:r>
            <a:r>
              <a:rPr lang="fr-FR" b="1" dirty="0" err="1">
                <a:ea typeface="MS Mincho" pitchFamily="49" charset="-128"/>
              </a:rPr>
              <a:t>Element</a:t>
            </a:r>
            <a:r>
              <a:rPr lang="fr-FR" b="1" dirty="0">
                <a:ea typeface="MS Mincho" pitchFamily="49" charset="-128"/>
              </a:rPr>
              <a:t> étend la capacité des nœuds pour les </a:t>
            </a:r>
            <a:r>
              <a:rPr lang="fr-FR" b="1" dirty="0" err="1">
                <a:ea typeface="MS Mincho" pitchFamily="49" charset="-128"/>
              </a:rPr>
              <a:t>ELEMENT_NODE</a:t>
            </a:r>
            <a:r>
              <a:rPr lang="fr-FR" b="1" dirty="0">
                <a:ea typeface="MS Mincho" pitchFamily="49" charset="-128"/>
              </a:rPr>
              <a:t>,</a:t>
            </a:r>
          </a:p>
          <a:p>
            <a:pPr marL="0" lvl="1" indent="0" eaLnBrk="1" hangingPunct="1">
              <a:buFont typeface="Arial" charset="0"/>
              <a:buNone/>
              <a:tabLst>
                <a:tab pos="8439150" algn="r"/>
              </a:tabLst>
              <a:defRPr/>
            </a:pPr>
            <a:r>
              <a:rPr lang="fr-FR" b="1" dirty="0">
                <a:ea typeface="MS Mincho" pitchFamily="49" charset="-128"/>
              </a:rPr>
              <a:t>propriétés et méthodes : </a:t>
            </a:r>
          </a:p>
          <a:p>
            <a:pPr marL="0" lvl="1" indent="0" eaLnBrk="1" hangingPunct="1">
              <a:buFont typeface="Arial" charset="0"/>
              <a:buNone/>
              <a:tabLst>
                <a:tab pos="8439150" algn="r"/>
              </a:tabLst>
              <a:defRPr/>
            </a:pPr>
            <a:endParaRPr lang="fr-FR" dirty="0">
              <a:ea typeface="MS Mincho" pitchFamily="49" charset="-128"/>
            </a:endParaRPr>
          </a:p>
          <a:p>
            <a:pPr lvl="1" eaLnBrk="1" hangingPunct="1">
              <a:tabLst>
                <a:tab pos="8439150" algn="r"/>
              </a:tabLst>
              <a:defRPr/>
            </a:pPr>
            <a:r>
              <a:rPr lang="fr-FR" b="1" dirty="0" err="1">
                <a:solidFill>
                  <a:srgbClr val="009AD0"/>
                </a:solidFill>
                <a:ea typeface="MS Mincho" pitchFamily="49" charset="-128"/>
              </a:rPr>
              <a:t>tagName</a:t>
            </a:r>
            <a:endParaRPr lang="fr-FR" b="1" dirty="0">
              <a:solidFill>
                <a:srgbClr val="009AD0"/>
              </a:solidFill>
              <a:ea typeface="MS Mincho" pitchFamily="49" charset="-128"/>
            </a:endParaRPr>
          </a:p>
          <a:p>
            <a:pPr lvl="1" eaLnBrk="1" hangingPunct="1">
              <a:tabLst>
                <a:tab pos="8439150" algn="r"/>
              </a:tabLst>
              <a:defRPr/>
            </a:pPr>
            <a:r>
              <a:rPr lang="fr-FR" b="1" dirty="0" err="1">
                <a:solidFill>
                  <a:srgbClr val="009AD0"/>
                </a:solidFill>
                <a:ea typeface="MS Mincho" pitchFamily="49" charset="-128"/>
              </a:rPr>
              <a:t>hasAttribute</a:t>
            </a:r>
            <a:r>
              <a:rPr lang="fr-FR" b="1" dirty="0">
                <a:solidFill>
                  <a:srgbClr val="009AD0"/>
                </a:solidFill>
                <a:ea typeface="MS Mincho" pitchFamily="49" charset="-128"/>
              </a:rPr>
              <a:t>( </a:t>
            </a:r>
            <a:r>
              <a:rPr lang="fr-FR" dirty="0" err="1">
                <a:solidFill>
                  <a:srgbClr val="009AD0"/>
                </a:solidFill>
                <a:ea typeface="MS Mincho" pitchFamily="49" charset="-128"/>
              </a:rPr>
              <a:t>atrName</a:t>
            </a:r>
            <a:r>
              <a:rPr lang="fr-FR" b="1" dirty="0">
                <a:solidFill>
                  <a:srgbClr val="009AD0"/>
                </a:solidFill>
                <a:ea typeface="MS Mincho" pitchFamily="49" charset="-128"/>
              </a:rPr>
              <a:t>)</a:t>
            </a:r>
          </a:p>
          <a:p>
            <a:pPr lvl="1" eaLnBrk="1" hangingPunct="1">
              <a:tabLst>
                <a:tab pos="8439150" algn="r"/>
              </a:tabLst>
              <a:defRPr/>
            </a:pPr>
            <a:r>
              <a:rPr lang="fr-FR" b="1" dirty="0" err="1">
                <a:solidFill>
                  <a:srgbClr val="009AD0"/>
                </a:solidFill>
                <a:ea typeface="MS Mincho" pitchFamily="49" charset="-128"/>
              </a:rPr>
              <a:t>getAttribute</a:t>
            </a:r>
            <a:r>
              <a:rPr lang="fr-FR" b="1" dirty="0">
                <a:solidFill>
                  <a:srgbClr val="009AD0"/>
                </a:solidFill>
                <a:ea typeface="MS Mincho" pitchFamily="49" charset="-128"/>
              </a:rPr>
              <a:t>( </a:t>
            </a:r>
            <a:r>
              <a:rPr lang="fr-FR" dirty="0" err="1">
                <a:solidFill>
                  <a:srgbClr val="009AD0"/>
                </a:solidFill>
                <a:ea typeface="MS Mincho" pitchFamily="49" charset="-128"/>
              </a:rPr>
              <a:t>atrName</a:t>
            </a:r>
            <a:r>
              <a:rPr lang="fr-FR" b="1" dirty="0">
                <a:solidFill>
                  <a:srgbClr val="009AD0"/>
                </a:solidFill>
                <a:ea typeface="MS Mincho" pitchFamily="49" charset="-128"/>
              </a:rPr>
              <a:t>)</a:t>
            </a:r>
          </a:p>
          <a:p>
            <a:pPr lvl="1" eaLnBrk="1" hangingPunct="1">
              <a:tabLst>
                <a:tab pos="8439150" algn="r"/>
              </a:tabLst>
              <a:defRPr/>
            </a:pPr>
            <a:r>
              <a:rPr lang="fr-FR" b="1" dirty="0" err="1">
                <a:solidFill>
                  <a:srgbClr val="009AD0"/>
                </a:solidFill>
                <a:ea typeface="MS Mincho" pitchFamily="49" charset="-128"/>
              </a:rPr>
              <a:t>getElementsByTagName</a:t>
            </a:r>
            <a:r>
              <a:rPr lang="fr-FR" b="1" dirty="0">
                <a:solidFill>
                  <a:srgbClr val="009AD0"/>
                </a:solidFill>
                <a:ea typeface="MS Mincho" pitchFamily="49" charset="-128"/>
              </a:rPr>
              <a:t>( </a:t>
            </a:r>
            <a:r>
              <a:rPr lang="fr-FR" dirty="0" err="1">
                <a:solidFill>
                  <a:srgbClr val="009AD0"/>
                </a:solidFill>
                <a:ea typeface="MS Mincho" pitchFamily="49" charset="-128"/>
              </a:rPr>
              <a:t>tagName</a:t>
            </a:r>
            <a:r>
              <a:rPr lang="fr-FR" b="1" dirty="0">
                <a:solidFill>
                  <a:srgbClr val="009AD0"/>
                </a:solidFill>
                <a:ea typeface="MS Mincho" pitchFamily="49" charset="-128"/>
              </a:rPr>
              <a:t>)</a:t>
            </a:r>
          </a:p>
          <a:p>
            <a:pPr lvl="1" eaLnBrk="1" hangingPunct="1">
              <a:tabLst>
                <a:tab pos="8439150" algn="r"/>
              </a:tabLst>
              <a:defRPr/>
            </a:pPr>
            <a:r>
              <a:rPr lang="fr-FR" b="1" dirty="0" err="1">
                <a:solidFill>
                  <a:srgbClr val="009AD0"/>
                </a:solidFill>
                <a:ea typeface="MS Mincho" pitchFamily="49" charset="-128"/>
              </a:rPr>
              <a:t>removeAttribute</a:t>
            </a:r>
            <a:r>
              <a:rPr lang="fr-FR" b="1" dirty="0">
                <a:solidFill>
                  <a:srgbClr val="009AD0"/>
                </a:solidFill>
                <a:ea typeface="MS Mincho" pitchFamily="49" charset="-128"/>
              </a:rPr>
              <a:t>( </a:t>
            </a:r>
            <a:r>
              <a:rPr lang="fr-FR" dirty="0" err="1">
                <a:solidFill>
                  <a:srgbClr val="009AD0"/>
                </a:solidFill>
                <a:ea typeface="MS Mincho" pitchFamily="49" charset="-128"/>
              </a:rPr>
              <a:t>atrName</a:t>
            </a:r>
            <a:r>
              <a:rPr lang="fr-FR" b="1" dirty="0">
                <a:solidFill>
                  <a:srgbClr val="009AD0"/>
                </a:solidFill>
                <a:ea typeface="MS Mincho" pitchFamily="49" charset="-128"/>
              </a:rPr>
              <a:t>)</a:t>
            </a:r>
          </a:p>
          <a:p>
            <a:pPr marL="914400" lvl="2" indent="0" eaLnBrk="1" hangingPunct="1">
              <a:buFont typeface="Arial" charset="0"/>
              <a:buNone/>
              <a:tabLst>
                <a:tab pos="8439150" algn="r"/>
              </a:tabLst>
              <a:defRPr/>
            </a:pPr>
            <a:endParaRPr lang="fr-FR" dirty="0">
              <a:ea typeface="MS Mincho" pitchFamily="49" charset="-128"/>
            </a:endParaRPr>
          </a:p>
          <a:p>
            <a:pPr marL="0" lvl="1" indent="0" eaLnBrk="1" hangingPunct="1">
              <a:buFont typeface="Arial" charset="0"/>
              <a:buNone/>
              <a:tabLst>
                <a:tab pos="8439150" algn="r"/>
              </a:tabLst>
              <a:defRPr/>
            </a:pPr>
            <a:r>
              <a:rPr lang="fr-FR" b="1" dirty="0">
                <a:ea typeface="MS Mincho" pitchFamily="49" charset="-128"/>
              </a:rPr>
              <a:t>Certaines fonctions renvoient des collections de nœuds :</a:t>
            </a:r>
          </a:p>
          <a:p>
            <a:pPr marL="0" lvl="1" indent="0" eaLnBrk="1" hangingPunct="1">
              <a:buFont typeface="Arial" charset="0"/>
              <a:buNone/>
              <a:tabLst>
                <a:tab pos="8439150" algn="r"/>
              </a:tabLst>
              <a:defRPr/>
            </a:pPr>
            <a:endParaRPr lang="fr-FR" b="1" dirty="0">
              <a:ea typeface="MS Mincho" pitchFamily="49" charset="-128"/>
            </a:endParaRPr>
          </a:p>
          <a:p>
            <a:pPr lvl="1" eaLnBrk="1" hangingPunct="1">
              <a:tabLst>
                <a:tab pos="8439150" algn="r"/>
              </a:tabLst>
              <a:defRPr/>
            </a:pPr>
            <a:r>
              <a:rPr lang="fr-FR" dirty="0" err="1">
                <a:ea typeface="MS Mincho" pitchFamily="49" charset="-128"/>
              </a:rPr>
              <a:t>NodeList</a:t>
            </a:r>
            <a:r>
              <a:rPr lang="fr-FR" dirty="0">
                <a:ea typeface="MS Mincho" pitchFamily="49" charset="-128"/>
              </a:rPr>
              <a:t> : item( index), </a:t>
            </a:r>
            <a:r>
              <a:rPr lang="fr-FR" dirty="0" err="1">
                <a:ea typeface="MS Mincho" pitchFamily="49" charset="-128"/>
              </a:rPr>
              <a:t>length</a:t>
            </a:r>
            <a:endParaRPr lang="fr-FR" dirty="0">
              <a:ea typeface="MS Mincho" pitchFamily="49" charset="-128"/>
            </a:endParaRPr>
          </a:p>
          <a:p>
            <a:pPr lvl="1" eaLnBrk="1" hangingPunct="1">
              <a:tabLst>
                <a:tab pos="8439150" algn="r"/>
              </a:tabLst>
              <a:defRPr/>
            </a:pPr>
            <a:r>
              <a:rPr lang="fr-FR" dirty="0" err="1">
                <a:ea typeface="MS Mincho" pitchFamily="49" charset="-128"/>
              </a:rPr>
              <a:t>NamedNodeMap</a:t>
            </a:r>
            <a:r>
              <a:rPr lang="fr-FR" dirty="0">
                <a:ea typeface="MS Mincho" pitchFamily="49" charset="-128"/>
              </a:rPr>
              <a:t>: idem + </a:t>
            </a:r>
            <a:r>
              <a:rPr lang="fr-FR" dirty="0" err="1">
                <a:ea typeface="MS Mincho" pitchFamily="49" charset="-128"/>
              </a:rPr>
              <a:t>get</a:t>
            </a:r>
            <a:r>
              <a:rPr lang="fr-FR" dirty="0">
                <a:ea typeface="MS Mincho" pitchFamily="49" charset="-128"/>
              </a:rPr>
              <a:t>/</a:t>
            </a:r>
            <a:r>
              <a:rPr lang="fr-FR" dirty="0" err="1">
                <a:ea typeface="MS Mincho" pitchFamily="49" charset="-128"/>
              </a:rPr>
              <a:t>removeNamedItem</a:t>
            </a:r>
            <a:r>
              <a:rPr lang="fr-FR" dirty="0">
                <a:ea typeface="MS Mincho" pitchFamily="49" charset="-128"/>
              </a:rPr>
              <a:t>( </a:t>
            </a:r>
            <a:r>
              <a:rPr lang="fr-FR" dirty="0" err="1">
                <a:ea typeface="MS Mincho" pitchFamily="49" charset="-128"/>
              </a:rPr>
              <a:t>str</a:t>
            </a:r>
            <a:r>
              <a:rPr lang="fr-FR" dirty="0">
                <a:ea typeface="MS Mincho" pitchFamily="49" charset="-128"/>
              </a:rPr>
              <a:t>), </a:t>
            </a:r>
            <a:r>
              <a:rPr lang="fr-FR" dirty="0" err="1">
                <a:ea typeface="MS Mincho" pitchFamily="49" charset="-128"/>
              </a:rPr>
              <a:t>setNamedItem</a:t>
            </a:r>
            <a:r>
              <a:rPr lang="fr-FR" dirty="0">
                <a:ea typeface="MS Mincho" pitchFamily="49" charset="-128"/>
              </a:rPr>
              <a:t>( </a:t>
            </a:r>
            <a:r>
              <a:rPr lang="fr-FR" dirty="0" err="1">
                <a:ea typeface="MS Mincho" pitchFamily="49" charset="-128"/>
              </a:rPr>
              <a:t>node</a:t>
            </a:r>
            <a:r>
              <a:rPr lang="fr-FR" dirty="0">
                <a:ea typeface="MS Mincho" pitchFamily="49" charset="-128"/>
              </a:rPr>
              <a:t>)</a:t>
            </a: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p:txBody>
      </p:sp>
      <p:sp>
        <p:nvSpPr>
          <p:cNvPr id="8" name="Footer Placeholder 12"/>
          <p:cNvSpPr>
            <a:spLocks noGrp="1"/>
          </p:cNvSpPr>
          <p:nvPr>
            <p:ph type="ftr" sz="quarter" idx="11"/>
          </p:nvPr>
        </p:nvSpPr>
        <p:spPr>
          <a:xfrm>
            <a:off x="457200" y="6400800"/>
            <a:ext cx="5638800" cy="365125"/>
          </a:xfrm>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13AB6E2A-3CC0-4D63-B806-35984EF33D3A}" type="slidenum">
              <a:rPr lang="en-JM" smtClean="0">
                <a:solidFill>
                  <a:schemeClr val="bg1"/>
                </a:solidFill>
              </a:rPr>
              <a:pPr fontAlgn="base">
                <a:spcBef>
                  <a:spcPct val="0"/>
                </a:spcBef>
                <a:spcAft>
                  <a:spcPct val="0"/>
                </a:spcAft>
                <a:defRPr/>
              </a:pPr>
              <a:t>127</a:t>
            </a:fld>
            <a:endParaRPr lang="en-JM">
              <a:solidFill>
                <a:schemeClr val="bg1"/>
              </a:solidFill>
            </a:endParaRPr>
          </a:p>
        </p:txBody>
      </p:sp>
    </p:spTree>
    <p:extLst>
      <p:ext uri="{BB962C8B-B14F-4D97-AF65-F5344CB8AC3E}">
        <p14:creationId xmlns:p14="http://schemas.microsoft.com/office/powerpoint/2010/main" val="1959532590"/>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394C995C-A1FD-4DE1-94B2-F7C55D14DB00}"/>
              </a:ext>
            </a:extLst>
          </p:cNvPr>
          <p:cNvSpPr>
            <a:spLocks noGrp="1"/>
          </p:cNvSpPr>
          <p:nvPr>
            <p:ph type="title"/>
          </p:nvPr>
        </p:nvSpPr>
        <p:spPr/>
        <p:txBody>
          <a:bodyPr/>
          <a:lstStyle/>
          <a:p>
            <a:r>
              <a:rPr lang="fr-FR" dirty="0"/>
              <a:t>JSON</a:t>
            </a:r>
          </a:p>
        </p:txBody>
      </p:sp>
      <p:sp>
        <p:nvSpPr>
          <p:cNvPr id="5" name="Espace réservé du texte 4">
            <a:extLst>
              <a:ext uri="{FF2B5EF4-FFF2-40B4-BE49-F238E27FC236}">
                <a16:creationId xmlns:a16="http://schemas.microsoft.com/office/drawing/2014/main" id="{8A769D4C-7697-47D6-872F-083203E699A7}"/>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4077516979"/>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AutoShape 2"/>
          <p:cNvSpPr>
            <a:spLocks noGrp="1" noChangeArrowheads="1"/>
          </p:cNvSpPr>
          <p:nvPr>
            <p:ph type="title"/>
          </p:nvPr>
        </p:nvSpPr>
        <p:spPr>
          <a:prstGeom prst="rect">
            <a:avLst/>
          </a:prstGeom>
        </p:spPr>
        <p:txBody>
          <a:bodyPr/>
          <a:lstStyle/>
          <a:p>
            <a:pPr eaLnBrk="1" hangingPunct="1"/>
            <a:r>
              <a:rPr lang="fr-FR" altLang="fr-FR"/>
              <a:t>Le JSON</a:t>
            </a:r>
          </a:p>
        </p:txBody>
      </p:sp>
      <p:sp>
        <p:nvSpPr>
          <p:cNvPr id="32770" name="Rectangle 13"/>
          <p:cNvSpPr>
            <a:spLocks noGrp="1" noChangeArrowheads="1"/>
          </p:cNvSpPr>
          <p:nvPr>
            <p:ph type="sldNum" sz="quarter" idx="12"/>
          </p:nvPr>
        </p:nvSpPr>
        <p:spPr>
          <a:prstGeom prst="rect">
            <a:avLst/>
          </a:prstGeom>
          <a:noFill/>
        </p:spPr>
        <p:txBody>
          <a:bodyPr/>
          <a:lstStyle/>
          <a:p>
            <a:fld id="{7C600246-0110-42B3-8F3E-326894ED83B6}" type="slidenum">
              <a:rPr lang="fr-FR" altLang="fr-FR" smtClean="0"/>
              <a:pPr/>
              <a:t>129</a:t>
            </a:fld>
            <a:endParaRPr lang="fr-FR" altLang="fr-FR"/>
          </a:p>
        </p:txBody>
      </p:sp>
      <p:sp>
        <p:nvSpPr>
          <p:cNvPr id="32772" name="Rectangle 3"/>
          <p:cNvSpPr>
            <a:spLocks noGrp="1" noChangeArrowheads="1"/>
          </p:cNvSpPr>
          <p:nvPr>
            <p:ph sz="half" idx="1"/>
          </p:nvPr>
        </p:nvSpPr>
        <p:spPr>
          <a:xfrm>
            <a:off x="214282" y="1071546"/>
            <a:ext cx="6572296" cy="5357850"/>
          </a:xfrm>
          <a:prstGeom prst="rect">
            <a:avLst/>
          </a:prstGeom>
        </p:spPr>
        <p:txBody>
          <a:bodyPr lIns="91440" tIns="45720" rIns="91440" bIns="45720">
            <a:normAutofit/>
          </a:bodyPr>
          <a:lstStyle/>
          <a:p>
            <a:pPr eaLnBrk="1" hangingPunct="1">
              <a:tabLst>
                <a:tab pos="8439150" algn="r"/>
              </a:tabLst>
            </a:pPr>
            <a:r>
              <a:rPr lang="fr-FR" altLang="fr-FR" dirty="0"/>
              <a:t>Le JSON Syntaxe proche de </a:t>
            </a:r>
            <a:r>
              <a:rPr lang="fr-FR" altLang="fr-FR" dirty="0" err="1"/>
              <a:t>js</a:t>
            </a:r>
            <a:r>
              <a:rPr lang="fr-FR" altLang="fr-FR" dirty="0"/>
              <a:t> </a:t>
            </a:r>
          </a:p>
          <a:p>
            <a:pPr lvl="2">
              <a:tabLst>
                <a:tab pos="8439150" algn="r"/>
              </a:tabLst>
            </a:pPr>
            <a:r>
              <a:rPr lang="fr-FR" dirty="0">
                <a:ea typeface="MS Mincho" pitchFamily="49" charset="-128"/>
              </a:rPr>
              <a:t>Basé sur un sous-ensemble ECMA-262 (3e éd.)</a:t>
            </a:r>
            <a:endParaRPr lang="fr-FR" altLang="fr-FR" dirty="0"/>
          </a:p>
          <a:p>
            <a:pPr eaLnBrk="1" hangingPunct="1">
              <a:tabLst>
                <a:tab pos="8439150" algn="r"/>
              </a:tabLst>
            </a:pPr>
            <a:r>
              <a:rPr lang="fr-FR" altLang="fr-FR" dirty="0"/>
              <a:t>Conversion rapide de JSON à JS</a:t>
            </a:r>
          </a:p>
          <a:p>
            <a:pPr eaLnBrk="1" hangingPunct="1">
              <a:tabLst>
                <a:tab pos="8439150" algn="r"/>
              </a:tabLst>
            </a:pPr>
            <a:endParaRPr lang="fr-FR" altLang="fr-FR" dirty="0"/>
          </a:p>
          <a:p>
            <a:pPr eaLnBrk="1" hangingPunct="1">
              <a:tabLst>
                <a:tab pos="8439150" algn="r"/>
              </a:tabLst>
            </a:pPr>
            <a:r>
              <a:rPr lang="fr-FR" altLang="fr-FR" dirty="0"/>
              <a:t>l'objet </a:t>
            </a:r>
            <a:r>
              <a:rPr lang="fr-FR" altLang="fr-FR" dirty="0" err="1"/>
              <a:t>javascript</a:t>
            </a:r>
            <a:r>
              <a:rPr lang="fr-FR" altLang="fr-FR" dirty="0"/>
              <a:t> </a:t>
            </a:r>
            <a:r>
              <a:rPr lang="fr-FR" altLang="fr-FR" i="1" dirty="0"/>
              <a:t>JSON</a:t>
            </a:r>
          </a:p>
          <a:p>
            <a:pPr eaLnBrk="1" hangingPunct="1">
              <a:tabLst>
                <a:tab pos="8439150" algn="r"/>
              </a:tabLst>
            </a:pPr>
            <a:endParaRPr lang="fr-FR" altLang="fr-FR" dirty="0"/>
          </a:p>
          <a:p>
            <a:pPr lvl="2">
              <a:tabLst>
                <a:tab pos="8439150" algn="r"/>
              </a:tabLst>
            </a:pPr>
            <a:r>
              <a:rPr lang="fr-FR" altLang="fr-FR" i="1" dirty="0" err="1"/>
              <a:t>JSON.parse</a:t>
            </a:r>
            <a:r>
              <a:rPr lang="fr-FR" altLang="fr-FR" i="1" dirty="0"/>
              <a:t>(chaine)</a:t>
            </a:r>
          </a:p>
          <a:p>
            <a:pPr lvl="3">
              <a:tabLst>
                <a:tab pos="8439150" algn="r"/>
              </a:tabLst>
            </a:pPr>
            <a:r>
              <a:rPr lang="fr-FR" altLang="fr-FR" dirty="0"/>
              <a:t>une chaine </a:t>
            </a:r>
            <a:r>
              <a:rPr lang="fr-FR" altLang="fr-FR" dirty="0" err="1"/>
              <a:t>json</a:t>
            </a:r>
            <a:r>
              <a:rPr lang="fr-FR" altLang="fr-FR" dirty="0"/>
              <a:t> vers </a:t>
            </a:r>
            <a:r>
              <a:rPr lang="fr-FR" altLang="fr-FR" dirty="0" err="1"/>
              <a:t>js</a:t>
            </a:r>
            <a:endParaRPr lang="fr-FR" altLang="fr-FR" dirty="0"/>
          </a:p>
          <a:p>
            <a:pPr lvl="3">
              <a:tabLst>
                <a:tab pos="8439150" algn="r"/>
              </a:tabLst>
            </a:pPr>
            <a:endParaRPr lang="fr-FR" altLang="fr-FR" dirty="0"/>
          </a:p>
          <a:p>
            <a:pPr lvl="2">
              <a:tabLst>
                <a:tab pos="8439150" algn="r"/>
              </a:tabLst>
            </a:pPr>
            <a:r>
              <a:rPr lang="fr-FR" altLang="fr-FR" i="1" dirty="0" err="1"/>
              <a:t>JSON.stringify</a:t>
            </a:r>
            <a:r>
              <a:rPr lang="fr-FR" altLang="fr-FR" i="1" dirty="0"/>
              <a:t>(</a:t>
            </a:r>
            <a:r>
              <a:rPr lang="fr-FR" altLang="fr-FR" i="1" dirty="0" err="1"/>
              <a:t>object</a:t>
            </a:r>
            <a:r>
              <a:rPr lang="fr-FR" altLang="fr-FR" i="1" dirty="0"/>
              <a:t>)</a:t>
            </a:r>
          </a:p>
          <a:p>
            <a:pPr lvl="3">
              <a:tabLst>
                <a:tab pos="8439150" algn="r"/>
              </a:tabLst>
            </a:pPr>
            <a:r>
              <a:rPr lang="fr-FR" altLang="fr-FR" dirty="0"/>
              <a:t>un Objet </a:t>
            </a:r>
            <a:r>
              <a:rPr lang="fr-FR" altLang="fr-FR" dirty="0" err="1"/>
              <a:t>js</a:t>
            </a:r>
            <a:r>
              <a:rPr lang="fr-FR" altLang="fr-FR" dirty="0"/>
              <a:t> vers chaine </a:t>
            </a:r>
            <a:r>
              <a:rPr lang="fr-FR" altLang="fr-FR" dirty="0" err="1"/>
              <a:t>json</a:t>
            </a:r>
            <a:endParaRPr lang="fr-FR" altLang="fr-FR" dirty="0"/>
          </a:p>
        </p:txBody>
      </p:sp>
      <p:pic>
        <p:nvPicPr>
          <p:cNvPr id="7" name="Picture 4" descr="https://www.percona.com/sites/default/files/json-logo.png"/>
          <p:cNvPicPr>
            <a:picLocks noChangeAspect="1" noChangeArrowheads="1"/>
          </p:cNvPicPr>
          <p:nvPr/>
        </p:nvPicPr>
        <p:blipFill>
          <a:blip r:embed="rId3"/>
          <a:srcRect/>
          <a:stretch>
            <a:fillRect/>
          </a:stretch>
        </p:blipFill>
        <p:spPr bwMode="auto">
          <a:xfrm>
            <a:off x="6786578" y="1308184"/>
            <a:ext cx="2286016" cy="906370"/>
          </a:xfrm>
          <a:prstGeom prst="rect">
            <a:avLst/>
          </a:prstGeom>
          <a:no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navigateurs</a:t>
            </a:r>
          </a:p>
        </p:txBody>
      </p:sp>
      <p:sp>
        <p:nvSpPr>
          <p:cNvPr id="4" name="Espace réservé du texte 3"/>
          <p:cNvSpPr>
            <a:spLocks noGrp="1"/>
          </p:cNvSpPr>
          <p:nvPr>
            <p:ph type="body" idx="1"/>
          </p:nvPr>
        </p:nvSpPr>
        <p:spPr/>
        <p:txBody>
          <a:bodyPr/>
          <a:lstStyle/>
          <a:p>
            <a:r>
              <a:rPr lang="fr-FR" dirty="0"/>
              <a:t>Pour le programmateur</a:t>
            </a:r>
          </a:p>
        </p:txBody>
      </p:sp>
      <p:sp>
        <p:nvSpPr>
          <p:cNvPr id="5" name="Espace réservé du contenu 4"/>
          <p:cNvSpPr>
            <a:spLocks noGrp="1"/>
          </p:cNvSpPr>
          <p:nvPr>
            <p:ph sz="half" idx="2"/>
          </p:nvPr>
        </p:nvSpPr>
        <p:spPr/>
        <p:txBody>
          <a:bodyPr/>
          <a:lstStyle/>
          <a:p>
            <a:r>
              <a:rPr lang="fr-FR" dirty="0"/>
              <a:t>Norme maintenue par le W3C et depuis 2000 ISO/IEC 15445:2000</a:t>
            </a:r>
          </a:p>
          <a:p>
            <a:endParaRPr lang="fr-FR" dirty="0"/>
          </a:p>
          <a:p>
            <a:r>
              <a:rPr lang="fr-FR" dirty="0"/>
              <a:t>Problèmes de </a:t>
            </a:r>
            <a:r>
              <a:rPr lang="fr-FR" dirty="0">
                <a:ea typeface="MS Mincho" pitchFamily="49" charset="-128"/>
              </a:rPr>
              <a:t>compatibilité HTML/JavaScript (JavaScript, </a:t>
            </a:r>
            <a:r>
              <a:rPr lang="fr-FR" dirty="0" err="1">
                <a:ea typeface="MS Mincho" pitchFamily="49" charset="-128"/>
              </a:rPr>
              <a:t>JScript</a:t>
            </a:r>
            <a:r>
              <a:rPr lang="fr-FR" dirty="0">
                <a:ea typeface="MS Mincho" pitchFamily="49" charset="-128"/>
              </a:rPr>
              <a:t>, </a:t>
            </a:r>
            <a:r>
              <a:rPr lang="fr-FR" dirty="0" err="1">
                <a:ea typeface="MS Mincho" pitchFamily="49" charset="-128"/>
              </a:rPr>
              <a:t>EcmaScript</a:t>
            </a:r>
            <a:endParaRPr lang="fr-FR" dirty="0">
              <a:ea typeface="MS Mincho" pitchFamily="49" charset="-128"/>
            </a:endParaRPr>
          </a:p>
          <a:p>
            <a:endParaRPr lang="fr-FR" dirty="0">
              <a:ea typeface="MS Mincho" pitchFamily="49" charset="-128"/>
            </a:endParaRPr>
          </a:p>
          <a:p>
            <a:r>
              <a:rPr lang="fr-FR" dirty="0"/>
              <a:t>P</a:t>
            </a:r>
            <a:r>
              <a:rPr lang="fr-FR" dirty="0">
                <a:ea typeface="MS Mincho" pitchFamily="49" charset="-128"/>
              </a:rPr>
              <a:t>lugins intégrés (flash, </a:t>
            </a:r>
            <a:r>
              <a:rPr lang="fr-FR" dirty="0" err="1">
                <a:ea typeface="MS Mincho" pitchFamily="49" charset="-128"/>
              </a:rPr>
              <a:t>jrt</a:t>
            </a:r>
            <a:r>
              <a:rPr lang="fr-FR" dirty="0">
                <a:ea typeface="MS Mincho" pitchFamily="49" charset="-128"/>
              </a:rPr>
              <a:t>) &amp; extensions</a:t>
            </a:r>
            <a:endParaRPr lang="fr-FR" dirty="0"/>
          </a:p>
        </p:txBody>
      </p:sp>
      <p:sp>
        <p:nvSpPr>
          <p:cNvPr id="6" name="Espace réservé du texte 5"/>
          <p:cNvSpPr>
            <a:spLocks noGrp="1"/>
          </p:cNvSpPr>
          <p:nvPr>
            <p:ph type="body" sz="quarter" idx="3"/>
          </p:nvPr>
        </p:nvSpPr>
        <p:spPr/>
        <p:txBody>
          <a:bodyPr/>
          <a:lstStyle/>
          <a:p>
            <a:r>
              <a:rPr lang="fr-FR" dirty="0"/>
              <a:t>pour l'utilisateur</a:t>
            </a:r>
          </a:p>
        </p:txBody>
      </p:sp>
      <p:sp>
        <p:nvSpPr>
          <p:cNvPr id="7" name="Espace réservé du contenu 6"/>
          <p:cNvSpPr>
            <a:spLocks noGrp="1"/>
          </p:cNvSpPr>
          <p:nvPr>
            <p:ph sz="quarter" idx="4"/>
          </p:nvPr>
        </p:nvSpPr>
        <p:spPr>
          <a:xfrm>
            <a:off x="4645025" y="1785926"/>
            <a:ext cx="4284693" cy="2286016"/>
          </a:xfrm>
        </p:spPr>
        <p:txBody>
          <a:bodyPr/>
          <a:lstStyle/>
          <a:p>
            <a:r>
              <a:rPr lang="fr-FR" b="1" dirty="0">
                <a:ea typeface="MS Mincho" pitchFamily="49" charset="-128"/>
              </a:rPr>
              <a:t>TESTER SUR PLUSIEURS NAVIGATEURS</a:t>
            </a:r>
            <a:r>
              <a:rPr lang="fr-FR" dirty="0">
                <a:ea typeface="MS Mincho" pitchFamily="49" charset="-128"/>
              </a:rPr>
              <a:t> DE DIFFÉRENTS ÉDITEURS ET VERSIONS ET SUR PLUSIEURS SYSTÈMES D’EXPLOITATION</a:t>
            </a:r>
            <a:endParaRPr lang="fr-FR" dirty="0"/>
          </a:p>
        </p:txBody>
      </p:sp>
      <p:sp>
        <p:nvSpPr>
          <p:cNvPr id="8" name="ZoneTexte 7"/>
          <p:cNvSpPr txBox="1"/>
          <p:nvPr/>
        </p:nvSpPr>
        <p:spPr>
          <a:xfrm>
            <a:off x="4643438" y="4357694"/>
            <a:ext cx="4214842" cy="2031325"/>
          </a:xfrm>
          <a:prstGeom prst="rect">
            <a:avLst/>
          </a:prstGeom>
          <a:solidFill>
            <a:schemeClr val="bg1">
              <a:alpha val="63000"/>
            </a:schemeClr>
          </a:solidFill>
          <a:ln w="3175">
            <a:solidFill>
              <a:schemeClr val="tx1">
                <a:alpha val="27000"/>
              </a:schemeClr>
            </a:solidFill>
          </a:ln>
        </p:spPr>
        <p:txBody>
          <a:bodyPr wrap="square" rtlCol="0">
            <a:spAutoFit/>
          </a:bodyPr>
          <a:lstStyle/>
          <a:p>
            <a:pPr algn="just">
              <a:spcBef>
                <a:spcPct val="0"/>
              </a:spcBef>
              <a:defRPr/>
            </a:pPr>
            <a:r>
              <a:rPr lang="fr-FR" b="1" dirty="0"/>
              <a:t>Outils :</a:t>
            </a:r>
          </a:p>
          <a:p>
            <a:pPr algn="just">
              <a:spcBef>
                <a:spcPct val="0"/>
              </a:spcBef>
              <a:defRPr/>
            </a:pPr>
            <a:r>
              <a:rPr lang="fr-FR" b="1" dirty="0"/>
              <a:t>Html5test.com : </a:t>
            </a:r>
            <a:r>
              <a:rPr lang="fr-FR" dirty="0"/>
              <a:t>évaluation du support de HTML5.</a:t>
            </a:r>
            <a:endParaRPr lang="en-JM" b="1" dirty="0"/>
          </a:p>
          <a:p>
            <a:pPr>
              <a:spcBef>
                <a:spcPct val="0"/>
              </a:spcBef>
              <a:defRPr/>
            </a:pPr>
            <a:endParaRPr lang="en-JM" dirty="0"/>
          </a:p>
          <a:p>
            <a:pPr>
              <a:spcBef>
                <a:spcPct val="0"/>
              </a:spcBef>
              <a:defRPr/>
            </a:pPr>
            <a:r>
              <a:rPr lang="en-JM" b="1" dirty="0"/>
              <a:t>Browserstack.com : </a:t>
            </a:r>
            <a:r>
              <a:rPr lang="en-JM" dirty="0"/>
              <a:t>test de </a:t>
            </a:r>
            <a:r>
              <a:rPr lang="en-JM" dirty="0" err="1"/>
              <a:t>compatibilité</a:t>
            </a:r>
            <a:r>
              <a:rPr lang="en-JM" dirty="0"/>
              <a:t> multi </a:t>
            </a:r>
            <a:r>
              <a:rPr lang="en-JM" dirty="0" err="1"/>
              <a:t>navigateurs</a:t>
            </a:r>
            <a:r>
              <a:rPr lang="en-JM" dirty="0"/>
              <a:t>.</a:t>
            </a:r>
          </a:p>
          <a:p>
            <a:endParaRPr lang="fr-FR" dirty="0"/>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AutoShape 2"/>
          <p:cNvSpPr>
            <a:spLocks noGrp="1" noChangeArrowheads="1"/>
          </p:cNvSpPr>
          <p:nvPr>
            <p:ph type="title"/>
          </p:nvPr>
        </p:nvSpPr>
        <p:spPr>
          <a:prstGeom prst="rect">
            <a:avLst/>
          </a:prstGeom>
        </p:spPr>
        <p:txBody>
          <a:bodyPr/>
          <a:lstStyle/>
          <a:p>
            <a:pPr eaLnBrk="1" hangingPunct="1"/>
            <a:r>
              <a:rPr lang="fr-FR" altLang="fr-FR"/>
              <a:t>Le JSON</a:t>
            </a:r>
          </a:p>
        </p:txBody>
      </p:sp>
      <p:sp>
        <p:nvSpPr>
          <p:cNvPr id="32770" name="Rectangle 13"/>
          <p:cNvSpPr>
            <a:spLocks noGrp="1" noChangeArrowheads="1"/>
          </p:cNvSpPr>
          <p:nvPr>
            <p:ph type="sldNum" sz="quarter" idx="12"/>
          </p:nvPr>
        </p:nvSpPr>
        <p:spPr>
          <a:prstGeom prst="rect">
            <a:avLst/>
          </a:prstGeom>
          <a:noFill/>
        </p:spPr>
        <p:txBody>
          <a:bodyPr/>
          <a:lstStyle/>
          <a:p>
            <a:fld id="{7C600246-0110-42B3-8F3E-326894ED83B6}" type="slidenum">
              <a:rPr lang="fr-FR" altLang="fr-FR" smtClean="0"/>
              <a:pPr/>
              <a:t>130</a:t>
            </a:fld>
            <a:endParaRPr lang="fr-FR" altLang="fr-FR"/>
          </a:p>
        </p:txBody>
      </p:sp>
      <p:sp>
        <p:nvSpPr>
          <p:cNvPr id="32772" name="Rectangle 3"/>
          <p:cNvSpPr>
            <a:spLocks noGrp="1" noChangeArrowheads="1"/>
          </p:cNvSpPr>
          <p:nvPr>
            <p:ph sz="half" idx="1"/>
          </p:nvPr>
        </p:nvSpPr>
        <p:spPr>
          <a:xfrm>
            <a:off x="214282" y="1071546"/>
            <a:ext cx="6572296" cy="5357850"/>
          </a:xfrm>
          <a:prstGeom prst="rect">
            <a:avLst/>
          </a:prstGeom>
        </p:spPr>
        <p:txBody>
          <a:bodyPr lIns="91440" tIns="45720" rIns="91440" bIns="45720">
            <a:normAutofit fontScale="92500" lnSpcReduction="10000"/>
          </a:bodyPr>
          <a:lstStyle/>
          <a:p>
            <a:pPr eaLnBrk="1" hangingPunct="1">
              <a:tabLst>
                <a:tab pos="8439150" algn="r"/>
              </a:tabLst>
            </a:pPr>
            <a:r>
              <a:rPr lang="fr-FR" altLang="fr-FR" dirty="0"/>
              <a:t>La syntaxe JSON (JavaScript Object Notation) </a:t>
            </a:r>
          </a:p>
          <a:p>
            <a:pPr lvl="1" eaLnBrk="1" hangingPunct="1">
              <a:tabLst>
                <a:tab pos="8439150" algn="r"/>
              </a:tabLst>
            </a:pPr>
            <a:r>
              <a:rPr lang="fr-FR" altLang="fr-FR" dirty="0"/>
              <a:t>Un </a:t>
            </a:r>
            <a:r>
              <a:rPr lang="fr-FR" altLang="fr-FR" dirty="0" err="1"/>
              <a:t>array</a:t>
            </a:r>
            <a:r>
              <a:rPr lang="fr-FR" altLang="fr-FR" dirty="0"/>
              <a:t> (tableau) = [ value, value, value]</a:t>
            </a:r>
          </a:p>
          <a:p>
            <a:pPr lvl="2" eaLnBrk="1" hangingPunct="1">
              <a:tabLst>
                <a:tab pos="8439150" algn="r"/>
              </a:tabLst>
            </a:pPr>
            <a:r>
              <a:rPr lang="fr-FR" altLang="fr-FR" dirty="0"/>
              <a:t>Ex: [1, 2, 3]   ou ["Albert", "Einstein",1960]</a:t>
            </a:r>
          </a:p>
          <a:p>
            <a:pPr lvl="1" eaLnBrk="1" hangingPunct="1">
              <a:tabLst>
                <a:tab pos="8439150" algn="r"/>
              </a:tabLst>
            </a:pPr>
            <a:endParaRPr lang="fr-FR" altLang="fr-FR" dirty="0"/>
          </a:p>
          <a:p>
            <a:pPr lvl="1" eaLnBrk="1" hangingPunct="1">
              <a:tabLst>
                <a:tab pos="8439150" algn="r"/>
              </a:tabLst>
            </a:pPr>
            <a:r>
              <a:rPr lang="fr-FR" altLang="fr-FR" dirty="0"/>
              <a:t>Un </a:t>
            </a:r>
            <a:r>
              <a:rPr lang="fr-FR" altLang="fr-FR" dirty="0" err="1"/>
              <a:t>object</a:t>
            </a:r>
            <a:r>
              <a:rPr lang="fr-FR" altLang="fr-FR" dirty="0"/>
              <a:t> (objet) = {"</a:t>
            </a:r>
            <a:r>
              <a:rPr lang="fr-FR" altLang="fr-FR" dirty="0" err="1"/>
              <a:t>propriete</a:t>
            </a:r>
            <a:r>
              <a:rPr lang="fr-FR" altLang="fr-FR" dirty="0"/>
              <a:t>":</a:t>
            </a:r>
            <a:r>
              <a:rPr lang="fr-FR" altLang="fr-FR" dirty="0" err="1"/>
              <a:t>value,"propriete</a:t>
            </a:r>
            <a:r>
              <a:rPr lang="fr-FR" altLang="fr-FR" dirty="0"/>
              <a:t>":value}</a:t>
            </a:r>
          </a:p>
          <a:p>
            <a:pPr lvl="2" eaLnBrk="1" hangingPunct="1">
              <a:tabLst>
                <a:tab pos="8439150" algn="r"/>
              </a:tabLst>
            </a:pPr>
            <a:r>
              <a:rPr lang="fr-FR" altLang="fr-FR" dirty="0"/>
              <a:t>Ex: {"</a:t>
            </a:r>
            <a:r>
              <a:rPr lang="fr-FR" altLang="fr-FR" dirty="0" err="1"/>
              <a:t>prenom</a:t>
            </a:r>
            <a:r>
              <a:rPr lang="fr-FR" altLang="fr-FR" dirty="0"/>
              <a:t>":"Albert", "</a:t>
            </a:r>
            <a:r>
              <a:rPr lang="fr-FR" altLang="fr-FR" dirty="0" err="1"/>
              <a:t>nom":"EINSTEIN</a:t>
            </a:r>
            <a:r>
              <a:rPr lang="fr-FR" altLang="fr-FR" dirty="0"/>
              <a:t>", "</a:t>
            </a:r>
            <a:r>
              <a:rPr lang="fr-FR" altLang="fr-FR" dirty="0" err="1"/>
              <a:t>age</a:t>
            </a:r>
            <a:r>
              <a:rPr lang="fr-FR" altLang="fr-FR" dirty="0"/>
              <a:t>":64, "adresse":{"</a:t>
            </a:r>
            <a:r>
              <a:rPr lang="fr-FR" altLang="fr-FR" dirty="0" err="1"/>
              <a:t>cp</a:t>
            </a:r>
            <a:r>
              <a:rPr lang="fr-FR" altLang="fr-FR" dirty="0"/>
              <a:t>":75008, "</a:t>
            </a:r>
            <a:r>
              <a:rPr lang="fr-FR" altLang="fr-FR" dirty="0" err="1"/>
              <a:t>ville":"paris</a:t>
            </a:r>
            <a:r>
              <a:rPr lang="fr-FR" altLang="fr-FR" dirty="0"/>
              <a:t>"}, "enfants":[{"</a:t>
            </a:r>
            <a:r>
              <a:rPr lang="fr-FR" altLang="fr-FR" dirty="0" err="1"/>
              <a:t>prenom</a:t>
            </a:r>
            <a:r>
              <a:rPr lang="fr-FR" altLang="fr-FR" dirty="0"/>
              <a:t>":"José"},{"</a:t>
            </a:r>
            <a:r>
              <a:rPr lang="fr-FR" altLang="fr-FR" dirty="0" err="1"/>
              <a:t>prenom</a:t>
            </a:r>
            <a:r>
              <a:rPr lang="fr-FR" altLang="fr-FR" dirty="0"/>
              <a:t>":"Bob"}]</a:t>
            </a:r>
          </a:p>
          <a:p>
            <a:pPr lvl="1" eaLnBrk="1" hangingPunct="1">
              <a:tabLst>
                <a:tab pos="8439150" algn="r"/>
              </a:tabLst>
            </a:pPr>
            <a:endParaRPr lang="fr-FR" altLang="fr-FR" dirty="0"/>
          </a:p>
          <a:p>
            <a:pPr lvl="1" eaLnBrk="1" hangingPunct="1">
              <a:tabLst>
                <a:tab pos="8439150" algn="r"/>
              </a:tabLst>
            </a:pPr>
            <a:r>
              <a:rPr lang="fr-FR" altLang="fr-FR" dirty="0"/>
              <a:t>Les paramètres de hash : idem au JSON mais sans les " autour des propriétés des objets, ex :</a:t>
            </a:r>
          </a:p>
          <a:p>
            <a:pPr lvl="2" eaLnBrk="1" hangingPunct="1">
              <a:tabLst>
                <a:tab pos="8439150" algn="r"/>
              </a:tabLst>
            </a:pPr>
            <a:r>
              <a:rPr lang="fr-FR" altLang="fr-FR" dirty="0"/>
              <a:t>{</a:t>
            </a:r>
            <a:r>
              <a:rPr lang="fr-FR" altLang="fr-FR" dirty="0" err="1"/>
              <a:t>prenom</a:t>
            </a:r>
            <a:r>
              <a:rPr lang="fr-FR" altLang="fr-FR" dirty="0"/>
              <a:t>:"</a:t>
            </a:r>
            <a:r>
              <a:rPr lang="fr-FR" altLang="fr-FR" dirty="0" err="1"/>
              <a:t>Albert",nom</a:t>
            </a:r>
            <a:r>
              <a:rPr lang="fr-FR" altLang="fr-FR" dirty="0"/>
              <a:t>:"EINSTEIN",</a:t>
            </a:r>
            <a:r>
              <a:rPr lang="fr-FR" altLang="fr-FR" dirty="0" err="1"/>
              <a:t>age</a:t>
            </a:r>
            <a:r>
              <a:rPr lang="fr-FR" altLang="fr-FR" dirty="0"/>
              <a:t>:64, adresse:{</a:t>
            </a:r>
            <a:r>
              <a:rPr lang="fr-FR" altLang="fr-FR" dirty="0" err="1"/>
              <a:t>cp</a:t>
            </a:r>
            <a:r>
              <a:rPr lang="fr-FR" altLang="fr-FR" dirty="0"/>
              <a:t>:75008,</a:t>
            </a:r>
            <a:r>
              <a:rPr lang="fr-FR" altLang="fr-FR" dirty="0" err="1"/>
              <a:t>ville:"paris</a:t>
            </a:r>
            <a:r>
              <a:rPr lang="fr-FR" altLang="fr-FR" dirty="0"/>
              <a:t>"}, enfants:[{</a:t>
            </a:r>
            <a:r>
              <a:rPr lang="fr-FR" altLang="fr-FR" dirty="0" err="1"/>
              <a:t>prenom</a:t>
            </a:r>
            <a:r>
              <a:rPr lang="fr-FR" altLang="fr-FR" dirty="0"/>
              <a:t>:"José"},{</a:t>
            </a:r>
            <a:r>
              <a:rPr lang="fr-FR" altLang="fr-FR" dirty="0" err="1"/>
              <a:t>prenom</a:t>
            </a:r>
            <a:r>
              <a:rPr lang="fr-FR" altLang="fr-FR" dirty="0"/>
              <a:t>:"Bob"}]</a:t>
            </a:r>
          </a:p>
        </p:txBody>
      </p:sp>
      <p:pic>
        <p:nvPicPr>
          <p:cNvPr id="7" name="Picture 4" descr="https://www.percona.com/sites/default/files/json-logo.png"/>
          <p:cNvPicPr>
            <a:picLocks noChangeAspect="1" noChangeArrowheads="1"/>
          </p:cNvPicPr>
          <p:nvPr/>
        </p:nvPicPr>
        <p:blipFill>
          <a:blip r:embed="rId3"/>
          <a:srcRect/>
          <a:stretch>
            <a:fillRect/>
          </a:stretch>
        </p:blipFill>
        <p:spPr bwMode="auto">
          <a:xfrm>
            <a:off x="6786578" y="1308184"/>
            <a:ext cx="2286016" cy="906370"/>
          </a:xfrm>
          <a:prstGeom prst="rect">
            <a:avLst/>
          </a:prstGeom>
          <a:noFill/>
        </p:spPr>
      </p:pic>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AutoShape 2"/>
          <p:cNvSpPr>
            <a:spLocks noGrp="1" noChangeArrowheads="1"/>
          </p:cNvSpPr>
          <p:nvPr>
            <p:ph type="title"/>
          </p:nvPr>
        </p:nvSpPr>
        <p:spPr>
          <a:prstGeom prst="rect">
            <a:avLst/>
          </a:prstGeom>
        </p:spPr>
        <p:txBody>
          <a:bodyPr/>
          <a:lstStyle/>
          <a:p>
            <a:pPr eaLnBrk="1" hangingPunct="1"/>
            <a:r>
              <a:rPr lang="fr-FR" altLang="fr-FR"/>
              <a:t>Le JSON</a:t>
            </a:r>
          </a:p>
        </p:txBody>
      </p:sp>
      <p:sp>
        <p:nvSpPr>
          <p:cNvPr id="32770" name="Rectangle 13"/>
          <p:cNvSpPr>
            <a:spLocks noGrp="1" noChangeArrowheads="1"/>
          </p:cNvSpPr>
          <p:nvPr>
            <p:ph type="sldNum" sz="quarter" idx="12"/>
          </p:nvPr>
        </p:nvSpPr>
        <p:spPr>
          <a:prstGeom prst="rect">
            <a:avLst/>
          </a:prstGeom>
          <a:noFill/>
        </p:spPr>
        <p:txBody>
          <a:bodyPr/>
          <a:lstStyle/>
          <a:p>
            <a:fld id="{7C600246-0110-42B3-8F3E-326894ED83B6}" type="slidenum">
              <a:rPr lang="fr-FR" altLang="fr-FR" smtClean="0"/>
              <a:pPr/>
              <a:t>131</a:t>
            </a:fld>
            <a:endParaRPr lang="fr-FR" altLang="fr-FR"/>
          </a:p>
        </p:txBody>
      </p:sp>
      <p:sp>
        <p:nvSpPr>
          <p:cNvPr id="32772" name="Rectangle 3"/>
          <p:cNvSpPr>
            <a:spLocks noGrp="1" noChangeArrowheads="1"/>
          </p:cNvSpPr>
          <p:nvPr>
            <p:ph sz="half" idx="1"/>
          </p:nvPr>
        </p:nvSpPr>
        <p:spPr>
          <a:prstGeom prst="rect">
            <a:avLst/>
          </a:prstGeom>
        </p:spPr>
        <p:txBody>
          <a:bodyPr lIns="91440" tIns="45720" rIns="91440" bIns="45720">
            <a:normAutofit/>
          </a:bodyPr>
          <a:lstStyle/>
          <a:p>
            <a:pPr eaLnBrk="1" hangingPunct="1">
              <a:tabLst>
                <a:tab pos="8439150" algn="r"/>
              </a:tabLst>
            </a:pPr>
            <a:r>
              <a:rPr lang="fr-FR" altLang="fr-FR" dirty="0"/>
              <a:t>La syntaxe JSON (</a:t>
            </a:r>
            <a:r>
              <a:rPr lang="fr-FR" altLang="fr-FR" sz="2000" dirty="0"/>
              <a:t>JavaScript Object Notation</a:t>
            </a:r>
            <a:r>
              <a:rPr lang="fr-FR" altLang="fr-FR" dirty="0"/>
              <a:t>) :</a:t>
            </a:r>
          </a:p>
          <a:p>
            <a:pPr lvl="1" eaLnBrk="1" hangingPunct="1">
              <a:tabLst>
                <a:tab pos="8439150" algn="r"/>
              </a:tabLst>
            </a:pPr>
            <a:endParaRPr lang="fr-FR" altLang="fr-FR" dirty="0"/>
          </a:p>
          <a:p>
            <a:pPr lvl="1" eaLnBrk="1" hangingPunct="1">
              <a:tabLst>
                <a:tab pos="8439150" algn="r"/>
              </a:tabLst>
            </a:pPr>
            <a:r>
              <a:rPr lang="fr-FR" altLang="fr-FR" dirty="0"/>
              <a:t>Une value (valeur) = </a:t>
            </a:r>
            <a:r>
              <a:rPr lang="fr-FR" altLang="fr-FR" dirty="0" err="1"/>
              <a:t>number</a:t>
            </a:r>
            <a:r>
              <a:rPr lang="fr-FR" altLang="fr-FR" dirty="0"/>
              <a:t>, string, </a:t>
            </a:r>
            <a:r>
              <a:rPr lang="fr-FR" altLang="fr-FR" dirty="0" err="1"/>
              <a:t>object</a:t>
            </a:r>
            <a:r>
              <a:rPr lang="fr-FR" altLang="fr-FR" dirty="0"/>
              <a:t>, </a:t>
            </a:r>
            <a:r>
              <a:rPr lang="fr-FR" altLang="fr-FR" dirty="0" err="1"/>
              <a:t>array</a:t>
            </a:r>
            <a:r>
              <a:rPr lang="fr-FR" altLang="fr-FR" dirty="0"/>
              <a:t>, </a:t>
            </a:r>
            <a:r>
              <a:rPr lang="fr-FR" altLang="fr-FR" dirty="0" err="1"/>
              <a:t>null</a:t>
            </a:r>
            <a:r>
              <a:rPr lang="fr-FR" altLang="fr-FR" dirty="0"/>
              <a:t>, true, false</a:t>
            </a:r>
          </a:p>
          <a:p>
            <a:pPr lvl="1" eaLnBrk="1" hangingPunct="1">
              <a:tabLst>
                <a:tab pos="8439150" algn="r"/>
              </a:tabLst>
            </a:pPr>
            <a:endParaRPr lang="fr-FR" altLang="fr-FR" dirty="0"/>
          </a:p>
          <a:p>
            <a:pPr lvl="1" eaLnBrk="1" hangingPunct="1">
              <a:tabLst>
                <a:tab pos="8439150" algn="r"/>
              </a:tabLst>
            </a:pPr>
            <a:r>
              <a:rPr lang="fr-FR" altLang="fr-FR" dirty="0"/>
              <a:t>Un </a:t>
            </a:r>
            <a:r>
              <a:rPr lang="fr-FR" altLang="fr-FR" dirty="0" err="1"/>
              <a:t>number</a:t>
            </a:r>
            <a:r>
              <a:rPr lang="fr-FR" altLang="fr-FR" dirty="0"/>
              <a:t> (nombre) = chiffres et nombres entiers / décimaux / exponentiels</a:t>
            </a:r>
          </a:p>
          <a:p>
            <a:pPr lvl="2" eaLnBrk="1" hangingPunct="1">
              <a:tabLst>
                <a:tab pos="8439150" algn="r"/>
              </a:tabLst>
            </a:pPr>
            <a:r>
              <a:rPr lang="fr-FR" altLang="fr-FR" dirty="0"/>
              <a:t>Ex: 12   ou   12.51   ou   0.221   ou   5e-6   ou   -15.50</a:t>
            </a:r>
          </a:p>
          <a:p>
            <a:pPr lvl="1" eaLnBrk="1" hangingPunct="1">
              <a:tabLst>
                <a:tab pos="8439150" algn="r"/>
              </a:tabLst>
            </a:pPr>
            <a:endParaRPr lang="fr-FR" altLang="fr-FR" dirty="0"/>
          </a:p>
          <a:p>
            <a:pPr lvl="1" eaLnBrk="1" hangingPunct="1">
              <a:tabLst>
                <a:tab pos="8439150" algn="r"/>
              </a:tabLst>
            </a:pPr>
            <a:r>
              <a:rPr lang="fr-FR" altLang="fr-FR" dirty="0"/>
              <a:t>Une string (chaine) = "chaine classique + caractères d’échappements (\n, \\...)"</a:t>
            </a:r>
          </a:p>
          <a:p>
            <a:pPr lvl="2" eaLnBrk="1" hangingPunct="1">
              <a:tabLst>
                <a:tab pos="8439150" algn="r"/>
              </a:tabLst>
            </a:pPr>
            <a:r>
              <a:rPr lang="fr-FR" altLang="fr-FR" dirty="0"/>
              <a:t>Ex: "nom", "petite phrase \</a:t>
            </a:r>
            <a:r>
              <a:rPr lang="fr-FR" altLang="fr-FR" dirty="0" err="1"/>
              <a:t>nsur</a:t>
            </a:r>
            <a:r>
              <a:rPr lang="fr-FR" altLang="fr-FR" dirty="0"/>
              <a:t> plusieurs lignes"</a:t>
            </a:r>
          </a:p>
        </p:txBody>
      </p:sp>
      <p:pic>
        <p:nvPicPr>
          <p:cNvPr id="77828" name="Picture 4" descr="https://www.percona.com/sites/default/files/json-logo.png"/>
          <p:cNvPicPr>
            <a:picLocks noChangeAspect="1" noChangeArrowheads="1"/>
          </p:cNvPicPr>
          <p:nvPr/>
        </p:nvPicPr>
        <p:blipFill>
          <a:blip r:embed="rId3"/>
          <a:srcRect/>
          <a:stretch>
            <a:fillRect/>
          </a:stretch>
        </p:blipFill>
        <p:spPr bwMode="auto">
          <a:xfrm>
            <a:off x="0" y="1357298"/>
            <a:ext cx="2286016" cy="906370"/>
          </a:xfrm>
          <a:prstGeom prst="rect">
            <a:avLst/>
          </a:prstGeom>
          <a:noFill/>
        </p:spPr>
      </p:pic>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Evénements et données</a:t>
            </a:r>
          </a:p>
        </p:txBody>
      </p:sp>
      <p:sp>
        <p:nvSpPr>
          <p:cNvPr id="5" name="Espace réservé du texte 4"/>
          <p:cNvSpPr>
            <a:spLocks noGrp="1"/>
          </p:cNvSpPr>
          <p:nvPr>
            <p:ph type="body" idx="1"/>
          </p:nvPr>
        </p:nvSpPr>
        <p:spPr/>
        <p:txBody>
          <a:bodyPr/>
          <a:lstStyle/>
          <a:p>
            <a:endParaRPr lang="fr-F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t>Organisation des événements</a:t>
            </a:r>
            <a:endParaRPr lang="en-JM" dirty="0"/>
          </a:p>
        </p:txBody>
      </p:sp>
      <p:sp>
        <p:nvSpPr>
          <p:cNvPr id="87043" name="Content Placeholder 4"/>
          <p:cNvSpPr>
            <a:spLocks noGrp="1"/>
          </p:cNvSpPr>
          <p:nvPr>
            <p:ph sz="quarter" idx="13"/>
          </p:nvPr>
        </p:nvSpPr>
        <p:spPr>
          <a:xfrm>
            <a:off x="457200" y="1219200"/>
            <a:ext cx="8001000" cy="1143000"/>
          </a:xfrm>
        </p:spPr>
        <p:txBody>
          <a:bodyPr/>
          <a:lstStyle/>
          <a:p>
            <a:pPr marL="0" eaLnBrk="1" hangingPunct="1"/>
            <a:r>
              <a:rPr lang="fr-FR">
                <a:ea typeface="MS Mincho" pitchFamily="49" charset="-128"/>
              </a:rPr>
              <a:t>Un événement est </a:t>
            </a:r>
            <a:r>
              <a:rPr lang="fr-FR" b="1">
                <a:ea typeface="MS Mincho" pitchFamily="49" charset="-128"/>
              </a:rPr>
              <a:t>un stimulus propagé </a:t>
            </a:r>
            <a:r>
              <a:rPr lang="fr-FR">
                <a:ea typeface="MS Mincho" pitchFamily="49" charset="-128"/>
              </a:rPr>
              <a:t>lors d’une action </a:t>
            </a:r>
            <a:r>
              <a:rPr lang="fr-FR" b="1">
                <a:ea typeface="MS Mincho" pitchFamily="49" charset="-128"/>
              </a:rPr>
              <a:t>utilisateur</a:t>
            </a:r>
            <a:r>
              <a:rPr lang="fr-FR">
                <a:ea typeface="MS Mincho" pitchFamily="49" charset="-128"/>
              </a:rPr>
              <a:t> (click de la souris, mouseOver…) ou d’un traitement du </a:t>
            </a:r>
            <a:r>
              <a:rPr lang="fr-FR" b="1">
                <a:ea typeface="MS Mincho" pitchFamily="49" charset="-128"/>
              </a:rPr>
              <a:t>système</a:t>
            </a:r>
            <a:r>
              <a:rPr lang="fr-FR">
                <a:ea typeface="MS Mincho" pitchFamily="49" charset="-128"/>
              </a:rPr>
              <a:t> (chargement d’une image).</a:t>
            </a:r>
          </a:p>
          <a:p>
            <a:pPr marL="0" eaLnBrk="1" hangingPunct="1"/>
            <a:r>
              <a:rPr lang="fr-FR">
                <a:ea typeface="MS Mincho" pitchFamily="49" charset="-128"/>
              </a:rPr>
              <a:t>On gére sa réponse par la </a:t>
            </a:r>
            <a:r>
              <a:rPr lang="fr-FR" b="1">
                <a:ea typeface="MS Mincho" pitchFamily="49" charset="-128"/>
              </a:rPr>
              <a:t>programmation du comportement de l’interface </a:t>
            </a:r>
            <a:r>
              <a:rPr lang="fr-FR">
                <a:ea typeface="MS Mincho" pitchFamily="49" charset="-128"/>
              </a:rPr>
              <a:t>pour événement sur objet donné.</a:t>
            </a:r>
          </a:p>
        </p:txBody>
      </p:sp>
      <p:pic>
        <p:nvPicPr>
          <p:cNvPr id="14" name="Picture 6"/>
          <p:cNvPicPr>
            <a:picLocks noGrp="1" noChangeAspect="1" noChangeArrowheads="1"/>
          </p:cNvPicPr>
          <p:nvPr>
            <p:ph type="pic" sz="quarter" idx="14"/>
          </p:nvPr>
        </p:nvPicPr>
        <p:blipFill rotWithShape="1">
          <a:blip r:embed="rId3"/>
          <a:srcRect l="-50" t="-2398" r="50" b="-2398"/>
          <a:stretch/>
        </p:blipFill>
        <p:spPr>
          <a:xfrm>
            <a:off x="576263" y="2430463"/>
            <a:ext cx="4067175" cy="2979737"/>
          </a:xfrm>
          <a:ln>
            <a:noFill/>
          </a:ln>
        </p:spPr>
      </p:pic>
      <p:sp>
        <p:nvSpPr>
          <p:cNvPr id="87053" name="Content Placeholder 4"/>
          <p:cNvSpPr>
            <a:spLocks noGrp="1"/>
          </p:cNvSpPr>
          <p:nvPr>
            <p:ph sz="quarter" idx="15"/>
          </p:nvPr>
        </p:nvSpPr>
        <p:spPr>
          <a:xfrm>
            <a:off x="609600" y="5562600"/>
            <a:ext cx="8001000" cy="533400"/>
          </a:xfrm>
        </p:spPr>
        <p:txBody>
          <a:bodyPr/>
          <a:lstStyle/>
          <a:p>
            <a:pPr marL="0" eaLnBrk="1" hangingPunct="1"/>
            <a:r>
              <a:rPr lang="fr-FR">
                <a:ea typeface="MS Mincho" pitchFamily="49" charset="-128"/>
              </a:rPr>
              <a:t>Il est possible d’interrompre la propagation d’un événement donné par l’instruction </a:t>
            </a:r>
            <a:r>
              <a:rPr lang="fr-FR">
                <a:solidFill>
                  <a:srgbClr val="009AD0"/>
                </a:solidFill>
                <a:ea typeface="MS Mincho" pitchFamily="49" charset="-128"/>
              </a:rPr>
              <a:t>event.</a:t>
            </a:r>
            <a:r>
              <a:rPr lang="fr-FR" b="1">
                <a:solidFill>
                  <a:srgbClr val="009AD0"/>
                </a:solidFill>
                <a:ea typeface="MS Mincho" pitchFamily="49" charset="-128"/>
              </a:rPr>
              <a:t>stopPropagation</a:t>
            </a:r>
            <a:r>
              <a:rPr lang="fr-FR">
                <a:ea typeface="MS Mincho" pitchFamily="49" charset="-128"/>
              </a:rPr>
              <a:t>.</a:t>
            </a:r>
          </a:p>
        </p:txBody>
      </p:sp>
      <p:sp>
        <p:nvSpPr>
          <p:cNvPr id="36869" name="Content Placeholder 7"/>
          <p:cNvSpPr>
            <a:spLocks noGrp="1"/>
          </p:cNvSpPr>
          <p:nvPr>
            <p:ph sz="quarter" idx="16"/>
          </p:nvPr>
        </p:nvSpPr>
        <p:spPr>
          <a:xfrm>
            <a:off x="5562600" y="2362200"/>
            <a:ext cx="2895600" cy="685800"/>
          </a:xfrm>
        </p:spPr>
        <p:txBody>
          <a:bodyPr/>
          <a:lstStyle/>
          <a:p>
            <a:pPr eaLnBrk="1" hangingPunct="1">
              <a:spcBef>
                <a:spcPct val="0"/>
              </a:spcBef>
              <a:defRPr/>
            </a:pPr>
            <a:r>
              <a:rPr lang="en-JM" dirty="0">
                <a:solidFill>
                  <a:srgbClr val="00B0F0"/>
                </a:solidFill>
                <a:latin typeface="PT Sans Narrow" pitchFamily="34" charset="0"/>
              </a:rPr>
              <a:t>1 Capture</a:t>
            </a:r>
          </a:p>
          <a:p>
            <a:pPr marL="0" eaLnBrk="1" hangingPunct="1">
              <a:spcBef>
                <a:spcPct val="0"/>
              </a:spcBef>
              <a:defRPr/>
            </a:pPr>
            <a:r>
              <a:rPr lang="fr-FR" sz="1400" dirty="0"/>
              <a:t>L’événement se propage depuis la racine du document jusqu’à la cible.</a:t>
            </a:r>
            <a:endParaRPr lang="en-JM" sz="1400" dirty="0">
              <a:latin typeface="Bebas" pitchFamily="2" charset="0"/>
            </a:endParaRPr>
          </a:p>
        </p:txBody>
      </p:sp>
      <p:sp>
        <p:nvSpPr>
          <p:cNvPr id="16" name="Content Placeholder 7"/>
          <p:cNvSpPr>
            <a:spLocks noGrp="1"/>
          </p:cNvSpPr>
          <p:nvPr>
            <p:ph sz="quarter" idx="17"/>
          </p:nvPr>
        </p:nvSpPr>
        <p:spPr>
          <a:xfrm>
            <a:off x="5562600" y="3505200"/>
            <a:ext cx="2895600" cy="685800"/>
          </a:xfrm>
        </p:spPr>
        <p:txBody>
          <a:bodyPr/>
          <a:lstStyle/>
          <a:p>
            <a:pPr eaLnBrk="1" hangingPunct="1">
              <a:spcBef>
                <a:spcPct val="0"/>
              </a:spcBef>
              <a:defRPr/>
            </a:pPr>
            <a:r>
              <a:rPr lang="en-JM" dirty="0">
                <a:solidFill>
                  <a:srgbClr val="00B0F0"/>
                </a:solidFill>
                <a:latin typeface="PT Sans Narrow" pitchFamily="34" charset="0"/>
              </a:rPr>
              <a:t>2 </a:t>
            </a:r>
            <a:r>
              <a:rPr lang="en-JM" dirty="0" err="1">
                <a:solidFill>
                  <a:srgbClr val="00B0F0"/>
                </a:solidFill>
                <a:latin typeface="PT Sans Narrow" pitchFamily="34" charset="0"/>
              </a:rPr>
              <a:t>Ciblage</a:t>
            </a:r>
            <a:endParaRPr lang="en-JM" dirty="0">
              <a:solidFill>
                <a:srgbClr val="00B0F0"/>
              </a:solidFill>
              <a:latin typeface="PT Sans Narrow" pitchFamily="34" charset="0"/>
            </a:endParaRPr>
          </a:p>
          <a:p>
            <a:pPr marL="0" eaLnBrk="1" hangingPunct="1">
              <a:spcBef>
                <a:spcPct val="0"/>
              </a:spcBef>
              <a:defRPr/>
            </a:pPr>
            <a:r>
              <a:rPr lang="fr-FR" sz="1400" dirty="0"/>
              <a:t>L’événement atteint la cible.</a:t>
            </a:r>
            <a:endParaRPr lang="en-JM" sz="1400" dirty="0">
              <a:latin typeface="Bebas" pitchFamily="2" charset="0"/>
            </a:endParaRPr>
          </a:p>
        </p:txBody>
      </p:sp>
      <p:sp>
        <p:nvSpPr>
          <p:cNvPr id="33799" name="Slide Number Placeholder 11"/>
          <p:cNvSpPr>
            <a:spLocks noGrp="1"/>
          </p:cNvSpPr>
          <p:nvPr>
            <p:ph type="sldNum" sz="quarter" idx="19"/>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E46379CE-5074-4339-9565-A111409D092C}" type="slidenum">
              <a:rPr lang="en-JM" smtClean="0">
                <a:solidFill>
                  <a:schemeClr val="bg1"/>
                </a:solidFill>
              </a:rPr>
              <a:pPr fontAlgn="base">
                <a:spcBef>
                  <a:spcPct val="0"/>
                </a:spcBef>
                <a:spcAft>
                  <a:spcPct val="0"/>
                </a:spcAft>
                <a:defRPr/>
              </a:pPr>
              <a:t>133</a:t>
            </a:fld>
            <a:endParaRPr lang="en-JM">
              <a:solidFill>
                <a:schemeClr val="bg1"/>
              </a:solidFill>
            </a:endParaRPr>
          </a:p>
        </p:txBody>
      </p:sp>
      <p:sp>
        <p:nvSpPr>
          <p:cNvPr id="24" name="Footer Placeholder 12"/>
          <p:cNvSpPr>
            <a:spLocks noGrp="1"/>
          </p:cNvSpPr>
          <p:nvPr>
            <p:ph type="ftr" sz="quarter" idx="20"/>
          </p:nvPr>
        </p:nvSpPr>
        <p:spPr>
          <a:xfrm>
            <a:off x="457200" y="6400800"/>
            <a:ext cx="5638800" cy="365125"/>
          </a:xfrm>
        </p:spPr>
        <p:txBody>
          <a:bodyPr/>
          <a:lstStyle/>
          <a:p>
            <a:pPr>
              <a:defRPr/>
            </a:pPr>
            <a:r>
              <a:rPr lang="fr-FR" dirty="0"/>
              <a:t>JAVASCRIPT HTML DYNAMIQUE</a:t>
            </a:r>
            <a:endParaRPr lang="en-JM" dirty="0"/>
          </a:p>
        </p:txBody>
      </p:sp>
      <p:sp>
        <p:nvSpPr>
          <p:cNvPr id="19" name="Content Placeholder 7"/>
          <p:cNvSpPr>
            <a:spLocks noGrp="1"/>
          </p:cNvSpPr>
          <p:nvPr>
            <p:ph sz="quarter" idx="4294967295"/>
          </p:nvPr>
        </p:nvSpPr>
        <p:spPr>
          <a:xfrm>
            <a:off x="6248400" y="4648200"/>
            <a:ext cx="2895600" cy="685800"/>
          </a:xfrm>
        </p:spPr>
        <p:txBody>
          <a:bodyPr>
            <a:normAutofit fontScale="77500" lnSpcReduction="20000"/>
          </a:bodyPr>
          <a:lstStyle/>
          <a:p>
            <a:pPr eaLnBrk="1" hangingPunct="1">
              <a:spcBef>
                <a:spcPct val="0"/>
              </a:spcBef>
              <a:defRPr/>
            </a:pPr>
            <a:r>
              <a:rPr lang="en-JM" dirty="0">
                <a:solidFill>
                  <a:srgbClr val="00B0F0"/>
                </a:solidFill>
                <a:latin typeface="PT Sans Narrow" pitchFamily="34" charset="0"/>
              </a:rPr>
              <a:t>3 </a:t>
            </a:r>
            <a:r>
              <a:rPr lang="en-JM" dirty="0" err="1">
                <a:solidFill>
                  <a:srgbClr val="00B0F0"/>
                </a:solidFill>
                <a:latin typeface="PT Sans Narrow" pitchFamily="34" charset="0"/>
              </a:rPr>
              <a:t>Bouillonnement</a:t>
            </a:r>
            <a:endParaRPr lang="en-JM" dirty="0">
              <a:solidFill>
                <a:srgbClr val="00B0F0"/>
              </a:solidFill>
              <a:latin typeface="PT Sans Narrow" pitchFamily="34" charset="0"/>
            </a:endParaRPr>
          </a:p>
          <a:p>
            <a:pPr marL="0" eaLnBrk="1" hangingPunct="1">
              <a:spcBef>
                <a:spcPct val="0"/>
              </a:spcBef>
              <a:defRPr/>
            </a:pPr>
            <a:r>
              <a:rPr lang="fr-FR" sz="1400" dirty="0"/>
              <a:t>L’événement se propage dans le sans inverse.</a:t>
            </a:r>
            <a:endParaRPr lang="en-JM" sz="1400" dirty="0">
              <a:latin typeface="Bebas" pitchFamily="2" charset="0"/>
            </a:endParaRPr>
          </a:p>
        </p:txBody>
      </p:sp>
      <p:sp>
        <p:nvSpPr>
          <p:cNvPr id="17" name="Rectangle 16"/>
          <p:cNvSpPr/>
          <p:nvPr/>
        </p:nvSpPr>
        <p:spPr>
          <a:xfrm>
            <a:off x="5572125" y="2438400"/>
            <a:ext cx="46038" cy="381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a:p>
        </p:txBody>
      </p:sp>
      <p:sp>
        <p:nvSpPr>
          <p:cNvPr id="18" name="Rectangle 17"/>
          <p:cNvSpPr/>
          <p:nvPr/>
        </p:nvSpPr>
        <p:spPr>
          <a:xfrm>
            <a:off x="5572125" y="3581400"/>
            <a:ext cx="46038" cy="381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a:p>
        </p:txBody>
      </p:sp>
      <p:sp>
        <p:nvSpPr>
          <p:cNvPr id="20" name="Rectangle 19"/>
          <p:cNvSpPr/>
          <p:nvPr/>
        </p:nvSpPr>
        <p:spPr>
          <a:xfrm>
            <a:off x="5572125" y="4724400"/>
            <a:ext cx="46038" cy="381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t>Gestion des événements</a:t>
            </a:r>
            <a:endParaRPr lang="en-JM" dirty="0"/>
          </a:p>
        </p:txBody>
      </p:sp>
      <p:sp>
        <p:nvSpPr>
          <p:cNvPr id="3" name="Content Placeholder 2"/>
          <p:cNvSpPr>
            <a:spLocks noGrp="1"/>
          </p:cNvSpPr>
          <p:nvPr>
            <p:ph idx="1"/>
          </p:nvPr>
        </p:nvSpPr>
        <p:spPr/>
        <p:txBody>
          <a:bodyPr rtlCol="0"/>
          <a:lstStyle/>
          <a:p>
            <a:pPr marL="0" indent="0" eaLnBrk="1" hangingPunct="1">
              <a:buFont typeface="Arial" charset="0"/>
              <a:buNone/>
              <a:tabLst>
                <a:tab pos="8439150" algn="r"/>
              </a:tabLst>
              <a:defRPr/>
            </a:pPr>
            <a:r>
              <a:rPr lang="fr-FR" sz="2800" dirty="0">
                <a:ea typeface="MS Mincho" pitchFamily="49" charset="-128"/>
              </a:rPr>
              <a:t>Les événements dépendent du système d’exploitation et du navigateur utilisé pour leur capture. Mais </a:t>
            </a:r>
            <a:r>
              <a:rPr lang="fr-FR" sz="2800" b="1" dirty="0">
                <a:ea typeface="MS Mincho" pitchFamily="49" charset="-128"/>
              </a:rPr>
              <a:t>la nature de l’évènement dépend du modèle prévu dans l’interface un objet donné</a:t>
            </a:r>
            <a:r>
              <a:rPr lang="fr-FR" b="1" dirty="0">
                <a:ea typeface="MS Mincho" pitchFamily="49" charset="-128"/>
              </a:rPr>
              <a:t>.</a:t>
            </a:r>
          </a:p>
          <a:p>
            <a:pPr marL="0" indent="0" eaLnBrk="1" hangingPunct="1">
              <a:buFont typeface="Arial" charset="0"/>
              <a:buNone/>
              <a:tabLst>
                <a:tab pos="8439150" algn="r"/>
              </a:tabLst>
              <a:defRPr/>
            </a:pPr>
            <a:endParaRPr lang="fr-FR" b="1" dirty="0">
              <a:ea typeface="MS Mincho" pitchFamily="49" charset="-128"/>
            </a:endParaRPr>
          </a:p>
          <a:p>
            <a:pPr marL="0" indent="0" eaLnBrk="1" hangingPunct="1">
              <a:buFont typeface="Arial" charset="0"/>
              <a:buNone/>
              <a:tabLst>
                <a:tab pos="8439150" algn="r"/>
              </a:tabLst>
              <a:defRPr/>
            </a:pPr>
            <a:endParaRPr lang="fr-FR" b="1" dirty="0">
              <a:ea typeface="MS Mincho" pitchFamily="49" charset="-128"/>
            </a:endParaRPr>
          </a:p>
          <a:p>
            <a:pPr marL="1714500" lvl="4" indent="0" eaLnBrk="1" hangingPunct="1">
              <a:buFont typeface="Arial" charset="0"/>
              <a:buNone/>
              <a:tabLst>
                <a:tab pos="8439150" algn="r"/>
              </a:tabLst>
              <a:defRPr/>
            </a:pPr>
            <a:endParaRPr lang="fr-FR" b="1" dirty="0">
              <a:ea typeface="MS Mincho" pitchFamily="49" charset="-128"/>
            </a:endParaRPr>
          </a:p>
          <a:p>
            <a:pPr marL="0" indent="0" eaLnBrk="1" hangingPunct="1">
              <a:buFont typeface="Arial" charset="0"/>
              <a:buNone/>
              <a:tabLst>
                <a:tab pos="8439150" algn="r"/>
              </a:tabLst>
              <a:defRPr/>
            </a:pPr>
            <a:endParaRPr lang="fr-FR" dirty="0">
              <a:ea typeface="MS Mincho" pitchFamily="49" charset="-128"/>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CB61B661-3D12-4CE2-8ADF-C7227B8FE006}" type="slidenum">
              <a:rPr lang="en-JM" smtClean="0">
                <a:solidFill>
                  <a:schemeClr val="bg1"/>
                </a:solidFill>
              </a:rPr>
              <a:pPr fontAlgn="base">
                <a:spcBef>
                  <a:spcPct val="0"/>
                </a:spcBef>
                <a:spcAft>
                  <a:spcPct val="0"/>
                </a:spcAft>
                <a:defRPr/>
              </a:pPr>
              <a:t>134</a:t>
            </a:fld>
            <a:endParaRPr lang="en-JM">
              <a:solidFill>
                <a:schemeClr val="bg1"/>
              </a:solidFill>
            </a:endParaRPr>
          </a:p>
        </p:txBody>
      </p:sp>
      <p:graphicFrame>
        <p:nvGraphicFramePr>
          <p:cNvPr id="6" name="Diagram 4"/>
          <p:cNvGraphicFramePr/>
          <p:nvPr/>
        </p:nvGraphicFramePr>
        <p:xfrm>
          <a:off x="533400" y="2928934"/>
          <a:ext cx="4343400" cy="3429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ontent Placeholder 2"/>
          <p:cNvSpPr txBox="1">
            <a:spLocks/>
          </p:cNvSpPr>
          <p:nvPr/>
        </p:nvSpPr>
        <p:spPr bwMode="auto">
          <a:xfrm>
            <a:off x="4648200" y="3124200"/>
            <a:ext cx="3962400" cy="281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a:bodyPr>
          <a:lstStyle>
            <a:lvl1pPr marL="342900" indent="-342900" algn="l" rtl="0" eaLnBrk="0" fontAlgn="base" hangingPunct="0">
              <a:spcBef>
                <a:spcPct val="20000"/>
              </a:spcBef>
              <a:spcAft>
                <a:spcPct val="0"/>
              </a:spcAft>
              <a:buFont typeface="Arial" charset="0"/>
              <a:buChar char="•"/>
              <a:defRPr sz="1800" kern="1200">
                <a:solidFill>
                  <a:srgbClr val="404040"/>
                </a:solidFill>
                <a:latin typeface="+mn-lt"/>
                <a:ea typeface="+mn-ea"/>
                <a:cs typeface="+mn-cs"/>
              </a:defRPr>
            </a:lvl1pPr>
            <a:lvl2pPr marL="742950" indent="-285750" algn="l" rtl="0" eaLnBrk="0" fontAlgn="base" hangingPunct="0">
              <a:spcBef>
                <a:spcPct val="20000"/>
              </a:spcBef>
              <a:spcAft>
                <a:spcPct val="0"/>
              </a:spcAft>
              <a:buFont typeface="Arial" charset="0"/>
              <a:buChar char="–"/>
              <a:defRPr sz="1800" kern="1200">
                <a:solidFill>
                  <a:srgbClr val="404040"/>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1800" kern="1200">
                <a:solidFill>
                  <a:srgbClr val="404040"/>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1800" kern="1200">
                <a:solidFill>
                  <a:srgbClr val="404040"/>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1800" kern="1200">
                <a:solidFill>
                  <a:srgbClr val="40404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eaLnBrk="1" hangingPunct="1">
              <a:buFont typeface="Arial" charset="0"/>
              <a:buNone/>
              <a:tabLst>
                <a:tab pos="8439150" algn="r"/>
              </a:tabLst>
              <a:defRPr/>
            </a:pPr>
            <a:r>
              <a:rPr lang="fr-FR" sz="1500" b="1" dirty="0">
                <a:ea typeface="MS Mincho" pitchFamily="49" charset="-128"/>
              </a:rPr>
              <a:t>Processus :</a:t>
            </a:r>
          </a:p>
          <a:p>
            <a:pPr marL="0" indent="0" eaLnBrk="1" hangingPunct="1">
              <a:buFont typeface="Arial" charset="0"/>
              <a:buNone/>
              <a:tabLst>
                <a:tab pos="8439150" algn="r"/>
              </a:tabLst>
              <a:defRPr/>
            </a:pPr>
            <a:endParaRPr lang="fr-FR" sz="1500" b="1" dirty="0">
              <a:ea typeface="MS Mincho" pitchFamily="49" charset="-128"/>
            </a:endParaRPr>
          </a:p>
          <a:p>
            <a:pPr eaLnBrk="1" hangingPunct="1">
              <a:tabLst>
                <a:tab pos="8439150" algn="r"/>
              </a:tabLst>
              <a:defRPr/>
            </a:pPr>
            <a:r>
              <a:rPr lang="fr-FR" sz="1500" dirty="0">
                <a:ea typeface="MS Mincho" pitchFamily="49" charset="-128"/>
              </a:rPr>
              <a:t>Chargement du document</a:t>
            </a:r>
          </a:p>
          <a:p>
            <a:pPr eaLnBrk="1" hangingPunct="1">
              <a:tabLst>
                <a:tab pos="8439150" algn="r"/>
              </a:tabLst>
              <a:defRPr/>
            </a:pPr>
            <a:r>
              <a:rPr lang="fr-FR" sz="1500" dirty="0">
                <a:ea typeface="MS Mincho" pitchFamily="49" charset="-128"/>
              </a:rPr>
              <a:t>Click dans le document</a:t>
            </a:r>
          </a:p>
          <a:p>
            <a:pPr eaLnBrk="1" hangingPunct="1">
              <a:tabLst>
                <a:tab pos="8439150" algn="r"/>
              </a:tabLst>
              <a:defRPr/>
            </a:pPr>
            <a:r>
              <a:rPr lang="fr-FR" sz="1500" dirty="0">
                <a:ea typeface="MS Mincho" pitchFamily="49" charset="-128"/>
              </a:rPr>
              <a:t>Sélection d’un élément</a:t>
            </a:r>
          </a:p>
          <a:p>
            <a:pPr eaLnBrk="1" hangingPunct="1">
              <a:tabLst>
                <a:tab pos="8439150" algn="r"/>
              </a:tabLst>
              <a:defRPr/>
            </a:pPr>
            <a:r>
              <a:rPr lang="fr-FR" sz="1500" dirty="0">
                <a:ea typeface="MS Mincho" pitchFamily="49" charset="-128"/>
              </a:rPr>
              <a:t>Utilisation du clavier</a:t>
            </a:r>
          </a:p>
          <a:p>
            <a:pPr eaLnBrk="1" hangingPunct="1">
              <a:tabLst>
                <a:tab pos="8439150" algn="r"/>
              </a:tabLst>
              <a:defRPr/>
            </a:pPr>
            <a:r>
              <a:rPr lang="fr-FR" sz="1500" dirty="0">
                <a:ea typeface="MS Mincho" pitchFamily="49" charset="-128"/>
              </a:rPr>
              <a:t>Modification de la valeur d’un champ</a:t>
            </a:r>
          </a:p>
          <a:p>
            <a:pPr eaLnBrk="1" hangingPunct="1">
              <a:tabLst>
                <a:tab pos="8439150" algn="r"/>
              </a:tabLst>
              <a:defRPr/>
            </a:pPr>
            <a:r>
              <a:rPr lang="fr-FR" sz="1500" dirty="0">
                <a:ea typeface="MS Mincho" pitchFamily="49" charset="-128"/>
              </a:rPr>
              <a:t>Sortie d’un élément</a:t>
            </a:r>
          </a:p>
          <a:p>
            <a:pPr eaLnBrk="1" hangingPunct="1">
              <a:tabLst>
                <a:tab pos="8439150" algn="r"/>
              </a:tabLst>
              <a:defRPr/>
            </a:pPr>
            <a:r>
              <a:rPr lang="fr-FR" sz="1500" dirty="0">
                <a:ea typeface="MS Mincho" pitchFamily="49" charset="-128"/>
              </a:rPr>
              <a:t>Fermeture (déchargement) du document</a:t>
            </a: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Objet Event</a:t>
            </a:r>
            <a:endParaRPr lang="fr-FR" dirty="0"/>
          </a:p>
        </p:txBody>
      </p:sp>
      <p:sp>
        <p:nvSpPr>
          <p:cNvPr id="3" name="Content Placeholder 2"/>
          <p:cNvSpPr>
            <a:spLocks noGrp="1"/>
          </p:cNvSpPr>
          <p:nvPr>
            <p:ph idx="1"/>
          </p:nvPr>
        </p:nvSpPr>
        <p:spPr/>
        <p:txBody>
          <a:bodyPr>
            <a:normAutofit fontScale="92500" lnSpcReduction="10000"/>
          </a:bodyPr>
          <a:lstStyle/>
          <a:p>
            <a:r>
              <a:rPr lang="en-US" dirty="0"/>
              <a:t>Event </a:t>
            </a:r>
            <a:r>
              <a:rPr lang="en-US" dirty="0" err="1"/>
              <a:t>est</a:t>
            </a:r>
            <a:r>
              <a:rPr lang="en-US" dirty="0"/>
              <a:t> </a:t>
            </a:r>
            <a:r>
              <a:rPr lang="en-US" dirty="0" err="1"/>
              <a:t>l’objet</a:t>
            </a:r>
            <a:r>
              <a:rPr lang="en-US" dirty="0"/>
              <a:t> JavaScript </a:t>
            </a:r>
            <a:r>
              <a:rPr lang="en-US" dirty="0" err="1"/>
              <a:t>décrivant</a:t>
            </a:r>
            <a:r>
              <a:rPr lang="en-US" dirty="0"/>
              <a:t> les </a:t>
            </a:r>
            <a:r>
              <a:rPr lang="en-US" dirty="0" err="1"/>
              <a:t>événment</a:t>
            </a:r>
            <a:r>
              <a:rPr lang="en-US" dirty="0"/>
              <a:t>. </a:t>
            </a:r>
            <a:r>
              <a:rPr lang="en-US" dirty="0" err="1"/>
              <a:t>C’est</a:t>
            </a:r>
            <a:r>
              <a:rPr lang="en-US" dirty="0"/>
              <a:t> un objet de type Event qui se </a:t>
            </a:r>
            <a:r>
              <a:rPr lang="en-US" dirty="0" err="1"/>
              <a:t>propage</a:t>
            </a:r>
            <a:r>
              <a:rPr lang="en-US" dirty="0"/>
              <a:t> </a:t>
            </a:r>
            <a:r>
              <a:rPr lang="en-US" dirty="0" err="1"/>
              <a:t>dans</a:t>
            </a:r>
            <a:r>
              <a:rPr lang="en-US" dirty="0"/>
              <a:t> </a:t>
            </a:r>
            <a:r>
              <a:rPr lang="en-US" dirty="0" err="1"/>
              <a:t>l’arbre</a:t>
            </a:r>
            <a:r>
              <a:rPr lang="en-US" dirty="0"/>
              <a:t> du DOM.</a:t>
            </a:r>
          </a:p>
          <a:p>
            <a:endParaRPr lang="fr-FR" dirty="0"/>
          </a:p>
          <a:p>
            <a:r>
              <a:rPr lang="fr-FR" dirty="0" err="1"/>
              <a:t>Propiétés</a:t>
            </a:r>
            <a:r>
              <a:rPr lang="fr-FR" dirty="0"/>
              <a:t> :</a:t>
            </a:r>
          </a:p>
          <a:p>
            <a:pPr lvl="1"/>
            <a:r>
              <a:rPr lang="fr-FR" b="1" i="1" dirty="0" err="1"/>
              <a:t>target</a:t>
            </a:r>
            <a:r>
              <a:rPr lang="fr-FR" dirty="0"/>
              <a:t>  (MSIE </a:t>
            </a:r>
            <a:r>
              <a:rPr lang="fr-FR" dirty="0" err="1"/>
              <a:t>srcElement</a:t>
            </a:r>
            <a:r>
              <a:rPr lang="fr-FR" dirty="0"/>
              <a:t>): la cible recherchée</a:t>
            </a:r>
          </a:p>
          <a:p>
            <a:pPr lvl="1"/>
            <a:r>
              <a:rPr lang="fr-FR" b="1" i="1" dirty="0"/>
              <a:t>type</a:t>
            </a:r>
            <a:r>
              <a:rPr lang="fr-FR" dirty="0"/>
              <a:t> : le type de l’événement (focus, </a:t>
            </a:r>
            <a:r>
              <a:rPr lang="fr-FR" dirty="0" err="1"/>
              <a:t>laod</a:t>
            </a:r>
            <a:r>
              <a:rPr lang="fr-FR" dirty="0"/>
              <a:t>, click)</a:t>
            </a:r>
          </a:p>
          <a:p>
            <a:pPr lvl="1"/>
            <a:r>
              <a:rPr lang="fr-FR" b="1" i="1" dirty="0" err="1"/>
              <a:t>currentTarget</a:t>
            </a:r>
            <a:r>
              <a:rPr lang="fr-FR" dirty="0"/>
              <a:t>: nœud courant de l’arbre DOM</a:t>
            </a:r>
          </a:p>
          <a:p>
            <a:r>
              <a:rPr lang="fr-FR" dirty="0"/>
              <a:t>Méthode:</a:t>
            </a:r>
          </a:p>
          <a:p>
            <a:pPr lvl="1"/>
            <a:r>
              <a:rPr lang="fr-FR" b="1" i="1" dirty="0" err="1"/>
              <a:t>stopPropagation</a:t>
            </a:r>
            <a:r>
              <a:rPr lang="fr-FR" dirty="0"/>
              <a:t>  (MSIE </a:t>
            </a:r>
            <a:r>
              <a:rPr lang="fr-FR" dirty="0" err="1"/>
              <a:t>cancelBubble</a:t>
            </a:r>
            <a:r>
              <a:rPr lang="fr-FR" dirty="0"/>
              <a:t>)</a:t>
            </a:r>
          </a:p>
          <a:p>
            <a:pPr lvl="1"/>
            <a:r>
              <a:rPr lang="fr-FR" b="1" i="1" dirty="0" err="1"/>
              <a:t>preventDefault</a:t>
            </a:r>
            <a:r>
              <a:rPr lang="fr-FR" dirty="0"/>
              <a:t> (return false)</a:t>
            </a:r>
          </a:p>
        </p:txBody>
      </p:sp>
      <p:sp>
        <p:nvSpPr>
          <p:cNvPr id="7" name="Footer Placeholder 12"/>
          <p:cNvSpPr>
            <a:spLocks noGrp="1"/>
          </p:cNvSpPr>
          <p:nvPr>
            <p:ph type="ftr" sz="quarter" idx="11"/>
          </p:nvPr>
        </p:nvSpPr>
        <p:spPr/>
        <p:txBody>
          <a:bodyPr/>
          <a:lstStyle/>
          <a:p>
            <a:r>
              <a:rPr lang="fr-FR"/>
              <a:t>JAVASCRIPT HTML DYNAMIQUE</a:t>
            </a:r>
            <a:endParaRPr lang="en-JM" dirty="0"/>
          </a:p>
        </p:txBody>
      </p:sp>
      <p:sp>
        <p:nvSpPr>
          <p:cNvPr id="22532" name="Slide Number Placeholder 8"/>
          <p:cNvSpPr>
            <a:spLocks noGrp="1"/>
          </p:cNvSpPr>
          <p:nvPr>
            <p:ph type="sldNum" sz="quarter" idx="12"/>
          </p:nvPr>
        </p:nvSpPr>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fld id="{9AF69DA5-30BB-477E-913B-10D526CB1322}" type="slidenum">
              <a:rPr lang="en-JM" smtClean="0"/>
              <a:pPr/>
              <a:t>135</a:t>
            </a:fld>
            <a:endParaRPr lang="en-JM"/>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Gestionnaire d’événements</a:t>
            </a:r>
          </a:p>
        </p:txBody>
      </p:sp>
      <p:sp>
        <p:nvSpPr>
          <p:cNvPr id="3" name="Content Placeholder 2"/>
          <p:cNvSpPr>
            <a:spLocks noGrp="1"/>
          </p:cNvSpPr>
          <p:nvPr>
            <p:ph idx="1"/>
          </p:nvPr>
        </p:nvSpPr>
        <p:spPr/>
        <p:txBody>
          <a:bodyPr rtlCol="0">
            <a:noAutofit/>
          </a:bodyPr>
          <a:lstStyle/>
          <a:p>
            <a:pPr marL="0" indent="0" eaLnBrk="1" hangingPunct="1">
              <a:buFont typeface="Arial" charset="0"/>
              <a:buNone/>
              <a:defRPr/>
            </a:pPr>
            <a:r>
              <a:rPr lang="en-US" sz="2800" b="1" dirty="0" err="1"/>
              <a:t>C’est</a:t>
            </a:r>
            <a:r>
              <a:rPr lang="en-US" sz="2800" b="1" dirty="0"/>
              <a:t> </a:t>
            </a:r>
            <a:r>
              <a:rPr lang="en-US" sz="2800" b="1" dirty="0" err="1"/>
              <a:t>une</a:t>
            </a:r>
            <a:r>
              <a:rPr lang="en-US" sz="2800" b="1" dirty="0"/>
              <a:t> </a:t>
            </a:r>
            <a:r>
              <a:rPr lang="en-US" sz="2800" b="1" dirty="0" err="1"/>
              <a:t>fonction</a:t>
            </a:r>
            <a:r>
              <a:rPr lang="en-US" sz="2800" b="1" dirty="0"/>
              <a:t> JavaScript </a:t>
            </a:r>
            <a:r>
              <a:rPr lang="en-US" sz="2800" b="1" dirty="0" err="1"/>
              <a:t>interceptant</a:t>
            </a:r>
            <a:r>
              <a:rPr lang="en-US" sz="2800" b="1" dirty="0"/>
              <a:t> un </a:t>
            </a:r>
            <a:r>
              <a:rPr lang="en-US" sz="2800" b="1" dirty="0" err="1"/>
              <a:t>évènement</a:t>
            </a:r>
            <a:r>
              <a:rPr lang="en-US" sz="2800" b="1" dirty="0"/>
              <a:t> </a:t>
            </a:r>
            <a:r>
              <a:rPr lang="en-US" sz="2800" b="1" dirty="0" err="1"/>
              <a:t>lors</a:t>
            </a:r>
            <a:r>
              <a:rPr lang="en-US" sz="2800" b="1" dirty="0"/>
              <a:t> de </a:t>
            </a:r>
            <a:r>
              <a:rPr lang="en-US" sz="2800" b="1" dirty="0" err="1"/>
              <a:t>sa</a:t>
            </a:r>
            <a:r>
              <a:rPr lang="en-US" sz="2800" b="1" dirty="0"/>
              <a:t> propagation de </a:t>
            </a:r>
            <a:r>
              <a:rPr lang="en-US" sz="2800" b="1" dirty="0" err="1"/>
              <a:t>l’arbre</a:t>
            </a:r>
            <a:r>
              <a:rPr lang="en-US" sz="2800" b="1" dirty="0"/>
              <a:t> du dom. </a:t>
            </a:r>
          </a:p>
          <a:p>
            <a:pPr marL="0" indent="0" eaLnBrk="1" hangingPunct="1">
              <a:buFont typeface="Arial" charset="0"/>
              <a:buNone/>
              <a:defRPr/>
            </a:pPr>
            <a:r>
              <a:rPr lang="en-US" sz="2800" dirty="0"/>
              <a:t>Le </a:t>
            </a:r>
            <a:r>
              <a:rPr lang="en-US" sz="2800" dirty="0" err="1"/>
              <a:t>gestionnaire</a:t>
            </a:r>
            <a:r>
              <a:rPr lang="en-US" sz="2800" dirty="0"/>
              <a:t> (</a:t>
            </a:r>
            <a:r>
              <a:rPr lang="en-US" sz="2800" b="1" dirty="0" err="1"/>
              <a:t>écouteur</a:t>
            </a:r>
            <a:r>
              <a:rPr lang="en-US" sz="2800" b="1" dirty="0"/>
              <a:t> </a:t>
            </a:r>
            <a:r>
              <a:rPr lang="en-US" sz="2800" b="1" dirty="0" err="1"/>
              <a:t>ou</a:t>
            </a:r>
            <a:r>
              <a:rPr lang="en-US" sz="2800" b="1" dirty="0"/>
              <a:t> listener</a:t>
            </a:r>
            <a:r>
              <a:rPr lang="en-US" sz="2800" dirty="0"/>
              <a:t>)  </a:t>
            </a:r>
            <a:r>
              <a:rPr lang="en-US" sz="2800" dirty="0" err="1"/>
              <a:t>associé</a:t>
            </a:r>
            <a:r>
              <a:rPr lang="en-US" sz="2800" dirty="0"/>
              <a:t> à un objet par :</a:t>
            </a:r>
          </a:p>
          <a:p>
            <a:pPr lvl="1" eaLnBrk="1" hangingPunct="1">
              <a:defRPr/>
            </a:pPr>
            <a:r>
              <a:rPr lang="fr-FR" sz="2400" dirty="0">
                <a:solidFill>
                  <a:srgbClr val="009AD0"/>
                </a:solidFill>
                <a:ea typeface="MS Mincho" pitchFamily="49" charset="-128"/>
              </a:rPr>
              <a:t>La phase </a:t>
            </a:r>
            <a:endParaRPr lang="fr-FR" sz="2400" dirty="0">
              <a:solidFill>
                <a:schemeClr val="tx1"/>
              </a:solidFill>
              <a:ea typeface="MS Mincho" pitchFamily="49" charset="-128"/>
            </a:endParaRPr>
          </a:p>
          <a:p>
            <a:pPr lvl="1" eaLnBrk="1" hangingPunct="1">
              <a:defRPr/>
            </a:pPr>
            <a:r>
              <a:rPr lang="fr-FR" sz="2400" dirty="0">
                <a:solidFill>
                  <a:srgbClr val="009AD0"/>
                </a:solidFill>
                <a:ea typeface="MS Mincho" pitchFamily="49" charset="-128"/>
              </a:rPr>
              <a:t>Le type </a:t>
            </a:r>
          </a:p>
          <a:p>
            <a:pPr marL="57150" indent="0" eaLnBrk="1" hangingPunct="1">
              <a:buFont typeface="Arial" charset="0"/>
              <a:buNone/>
              <a:defRPr/>
            </a:pPr>
            <a:r>
              <a:rPr lang="fr-FR" sz="2800" dirty="0">
                <a:ea typeface="MS Mincho" pitchFamily="49" charset="-128"/>
              </a:rPr>
              <a:t>Pour gérer les </a:t>
            </a:r>
            <a:r>
              <a:rPr lang="fr-FR" sz="2800" dirty="0"/>
              <a:t>gestionnaires d’événement sur un objet on utilise </a:t>
            </a:r>
            <a:r>
              <a:rPr lang="fr-FR" sz="2800" b="1" dirty="0" err="1">
                <a:solidFill>
                  <a:srgbClr val="009AD0"/>
                </a:solidFill>
              </a:rPr>
              <a:t>addEventListener</a:t>
            </a:r>
            <a:r>
              <a:rPr lang="fr-FR" sz="2800" dirty="0">
                <a:solidFill>
                  <a:srgbClr val="009AD0"/>
                </a:solidFill>
              </a:rPr>
              <a:t> </a:t>
            </a:r>
            <a:r>
              <a:rPr lang="fr-FR" sz="2800" dirty="0"/>
              <a:t>et </a:t>
            </a:r>
            <a:r>
              <a:rPr lang="fr-FR" sz="2800" b="1" dirty="0" err="1">
                <a:solidFill>
                  <a:srgbClr val="009AD0"/>
                </a:solidFill>
              </a:rPr>
              <a:t>removeEventListener</a:t>
            </a:r>
            <a:r>
              <a:rPr lang="fr-FR" sz="2800" dirty="0">
                <a:solidFill>
                  <a:srgbClr val="009AD0"/>
                </a:solidFill>
              </a:rPr>
              <a:t> </a:t>
            </a:r>
            <a:endParaRPr lang="fr-FR" sz="2800" dirty="0">
              <a:ea typeface="MS Mincho" pitchFamily="49" charset="-128"/>
            </a:endParaRPr>
          </a:p>
          <a:p>
            <a:pPr marL="457200" lvl="1" indent="0" eaLnBrk="1" hangingPunct="1">
              <a:buFont typeface="Arial" charset="0"/>
              <a:buNone/>
              <a:defRPr/>
            </a:pPr>
            <a:r>
              <a:rPr lang="fr-FR" sz="1400" dirty="0" err="1">
                <a:solidFill>
                  <a:srgbClr val="009AD0"/>
                </a:solidFill>
                <a:ea typeface="MS Mincho" pitchFamily="49" charset="-128"/>
              </a:rPr>
              <a:t>function</a:t>
            </a:r>
            <a:r>
              <a:rPr lang="fr-FR" sz="1400" dirty="0">
                <a:solidFill>
                  <a:srgbClr val="009AD0"/>
                </a:solidFill>
                <a:ea typeface="MS Mincho" pitchFamily="49" charset="-128"/>
              </a:rPr>
              <a:t> </a:t>
            </a:r>
            <a:r>
              <a:rPr lang="fr-FR" sz="1400" b="1" dirty="0" err="1">
                <a:solidFill>
                  <a:srgbClr val="009AD0"/>
                </a:solidFill>
                <a:ea typeface="MS Mincho" pitchFamily="49" charset="-128"/>
              </a:rPr>
              <a:t>submitForm</a:t>
            </a:r>
            <a:r>
              <a:rPr lang="fr-FR" sz="1400" dirty="0">
                <a:solidFill>
                  <a:srgbClr val="009AD0"/>
                </a:solidFill>
                <a:ea typeface="MS Mincho" pitchFamily="49" charset="-128"/>
              </a:rPr>
              <a:t>(</a:t>
            </a:r>
            <a:r>
              <a:rPr lang="fr-FR" sz="1400" dirty="0" err="1">
                <a:solidFill>
                  <a:srgbClr val="009AD0"/>
                </a:solidFill>
                <a:ea typeface="MS Mincho" pitchFamily="49" charset="-128"/>
              </a:rPr>
              <a:t>event</a:t>
            </a:r>
            <a:r>
              <a:rPr lang="fr-FR" sz="1400" dirty="0">
                <a:solidFill>
                  <a:srgbClr val="009AD0"/>
                </a:solidFill>
                <a:ea typeface="MS Mincho" pitchFamily="49" charset="-128"/>
              </a:rPr>
              <a:t>){</a:t>
            </a:r>
          </a:p>
          <a:p>
            <a:pPr marL="457200" lvl="1" indent="0" eaLnBrk="1" hangingPunct="1">
              <a:buFont typeface="Arial" charset="0"/>
              <a:buNone/>
              <a:defRPr/>
            </a:pPr>
            <a:r>
              <a:rPr lang="fr-FR" sz="1400" dirty="0">
                <a:solidFill>
                  <a:srgbClr val="009AD0"/>
                </a:solidFill>
                <a:ea typeface="MS Mincho" pitchFamily="49" charset="-128"/>
              </a:rPr>
              <a:t>	if(</a:t>
            </a:r>
            <a:r>
              <a:rPr lang="fr-FR" sz="1400" dirty="0" err="1">
                <a:solidFill>
                  <a:srgbClr val="009AD0"/>
                </a:solidFill>
                <a:ea typeface="MS Mincho" pitchFamily="49" charset="-128"/>
              </a:rPr>
              <a:t>this.action</a:t>
            </a:r>
            <a:r>
              <a:rPr lang="fr-FR" sz="1400" dirty="0">
                <a:solidFill>
                  <a:srgbClr val="009AD0"/>
                </a:solidFill>
                <a:ea typeface="MS Mincho" pitchFamily="49" charset="-128"/>
              </a:rPr>
              <a:t> == </a:t>
            </a:r>
            <a:r>
              <a:rPr lang="fr-FR" sz="1400" dirty="0">
                <a:ea typeface="MS Mincho" pitchFamily="49" charset="-128"/>
              </a:rPr>
              <a:t>"" </a:t>
            </a:r>
            <a:r>
              <a:rPr lang="fr-FR" sz="1400" dirty="0">
                <a:solidFill>
                  <a:srgbClr val="009AD0"/>
                </a:solidFill>
                <a:ea typeface="MS Mincho" pitchFamily="49" charset="-128"/>
              </a:rPr>
              <a:t>) </a:t>
            </a:r>
            <a:r>
              <a:rPr lang="fr-FR" sz="1400" dirty="0" err="1">
                <a:solidFill>
                  <a:srgbClr val="009AD0"/>
                </a:solidFill>
                <a:ea typeface="MS Mincho" pitchFamily="49" charset="-128"/>
              </a:rPr>
              <a:t>event.preventDefault</a:t>
            </a:r>
            <a:r>
              <a:rPr lang="fr-FR" sz="1400" dirty="0">
                <a:solidFill>
                  <a:srgbClr val="009AD0"/>
                </a:solidFill>
                <a:ea typeface="MS Mincho" pitchFamily="49" charset="-128"/>
              </a:rPr>
              <a:t>();</a:t>
            </a:r>
          </a:p>
          <a:p>
            <a:pPr marL="457200" lvl="1" indent="0" eaLnBrk="1" hangingPunct="1">
              <a:buFont typeface="Arial" charset="0"/>
              <a:buNone/>
              <a:defRPr/>
            </a:pPr>
            <a:r>
              <a:rPr lang="fr-FR" sz="1400" dirty="0">
                <a:solidFill>
                  <a:srgbClr val="009AD0"/>
                </a:solidFill>
                <a:ea typeface="MS Mincho" pitchFamily="49" charset="-128"/>
              </a:rPr>
              <a:t>}</a:t>
            </a:r>
          </a:p>
          <a:p>
            <a:pPr marL="457200" lvl="1" indent="0" eaLnBrk="1" hangingPunct="1">
              <a:buFont typeface="Arial" charset="0"/>
              <a:buNone/>
              <a:defRPr/>
            </a:pPr>
            <a:r>
              <a:rPr lang="fr-FR" sz="1400" dirty="0" err="1">
                <a:solidFill>
                  <a:srgbClr val="009AD0"/>
                </a:solidFill>
                <a:ea typeface="MS Mincho" pitchFamily="49" charset="-128"/>
              </a:rPr>
              <a:t>Document.getElementById</a:t>
            </a:r>
            <a:r>
              <a:rPr lang="fr-FR" sz="1400" dirty="0">
                <a:solidFill>
                  <a:srgbClr val="009AD0"/>
                </a:solidFill>
                <a:ea typeface="MS Mincho" pitchFamily="49" charset="-128"/>
              </a:rPr>
              <a:t>(</a:t>
            </a:r>
            <a:r>
              <a:rPr lang="fr-FR" sz="1400" dirty="0">
                <a:ea typeface="MS Mincho" pitchFamily="49" charset="-128"/>
              </a:rPr>
              <a:t>"</a:t>
            </a:r>
            <a:r>
              <a:rPr lang="fr-FR" sz="1400" dirty="0">
                <a:solidFill>
                  <a:srgbClr val="009AD0"/>
                </a:solidFill>
                <a:ea typeface="MS Mincho" pitchFamily="49" charset="-128"/>
              </a:rPr>
              <a:t>formulaire</a:t>
            </a:r>
            <a:r>
              <a:rPr lang="fr-FR" sz="1400" dirty="0">
                <a:ea typeface="MS Mincho" pitchFamily="49" charset="-128"/>
              </a:rPr>
              <a:t>"</a:t>
            </a:r>
            <a:r>
              <a:rPr lang="fr-FR" sz="1400" dirty="0">
                <a:solidFill>
                  <a:srgbClr val="009AD0"/>
                </a:solidFill>
                <a:ea typeface="MS Mincho" pitchFamily="49" charset="-128"/>
              </a:rPr>
              <a:t>).</a:t>
            </a:r>
            <a:r>
              <a:rPr lang="fr-FR" sz="1400" dirty="0" err="1">
                <a:solidFill>
                  <a:srgbClr val="009AD0"/>
                </a:solidFill>
                <a:ea typeface="MS Mincho" pitchFamily="49" charset="-128"/>
              </a:rPr>
              <a:t>addEventListener</a:t>
            </a:r>
            <a:r>
              <a:rPr lang="fr-FR" sz="1400" dirty="0">
                <a:solidFill>
                  <a:srgbClr val="009AD0"/>
                </a:solidFill>
                <a:ea typeface="MS Mincho" pitchFamily="49" charset="-128"/>
              </a:rPr>
              <a:t>(</a:t>
            </a:r>
            <a:r>
              <a:rPr lang="fr-FR" sz="1400" dirty="0">
                <a:ea typeface="MS Mincho" pitchFamily="49" charset="-128"/>
              </a:rPr>
              <a:t>"</a:t>
            </a:r>
            <a:r>
              <a:rPr lang="fr-FR" sz="1400" dirty="0" err="1">
                <a:solidFill>
                  <a:srgbClr val="009AD0"/>
                </a:solidFill>
                <a:ea typeface="MS Mincho" pitchFamily="49" charset="-128"/>
              </a:rPr>
              <a:t>submit</a:t>
            </a:r>
            <a:r>
              <a:rPr lang="fr-FR" sz="1400" dirty="0">
                <a:ea typeface="MS Mincho" pitchFamily="49" charset="-128"/>
              </a:rPr>
              <a:t>"</a:t>
            </a:r>
            <a:r>
              <a:rPr lang="fr-FR" sz="1400" dirty="0">
                <a:solidFill>
                  <a:srgbClr val="009AD0"/>
                </a:solidFill>
                <a:ea typeface="MS Mincho" pitchFamily="49" charset="-128"/>
              </a:rPr>
              <a:t>, </a:t>
            </a:r>
            <a:r>
              <a:rPr lang="fr-FR" sz="1400" b="1" dirty="0" err="1">
                <a:solidFill>
                  <a:srgbClr val="009AD0"/>
                </a:solidFill>
                <a:ea typeface="MS Mincho" pitchFamily="49" charset="-128"/>
              </a:rPr>
              <a:t>submitForm</a:t>
            </a:r>
            <a:r>
              <a:rPr lang="fr-FR" sz="1400" dirty="0">
                <a:solidFill>
                  <a:srgbClr val="009AD0"/>
                </a:solidFill>
                <a:ea typeface="MS Mincho" pitchFamily="49" charset="-128"/>
              </a:rPr>
              <a:t>, false);</a:t>
            </a: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CBF7BE90-30B6-4629-B148-BC1391F8DE00}" type="slidenum">
              <a:rPr lang="en-JM" smtClean="0">
                <a:solidFill>
                  <a:schemeClr val="bg1"/>
                </a:solidFill>
              </a:rPr>
              <a:pPr fontAlgn="base">
                <a:spcBef>
                  <a:spcPct val="0"/>
                </a:spcBef>
                <a:spcAft>
                  <a:spcPct val="0"/>
                </a:spcAft>
                <a:defRPr/>
              </a:pPr>
              <a:t>136</a:t>
            </a:fld>
            <a:endParaRPr lang="en-JM">
              <a:solidFill>
                <a:schemeClr val="bg1"/>
              </a:solidFill>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Gestion des événements</a:t>
            </a:r>
          </a:p>
        </p:txBody>
      </p:sp>
      <p:sp>
        <p:nvSpPr>
          <p:cNvPr id="3" name="Content Placeholder 2"/>
          <p:cNvSpPr>
            <a:spLocks noGrp="1"/>
          </p:cNvSpPr>
          <p:nvPr>
            <p:ph idx="1"/>
          </p:nvPr>
        </p:nvSpPr>
        <p:spPr/>
        <p:txBody>
          <a:bodyPr rtlCol="0">
            <a:noAutofit/>
          </a:bodyPr>
          <a:lstStyle/>
          <a:p>
            <a:pPr marL="0" indent="0" eaLnBrk="1" hangingPunct="1">
              <a:buFont typeface="Arial" charset="0"/>
              <a:buNone/>
              <a:defRPr/>
            </a:pPr>
            <a:r>
              <a:rPr lang="en-US" sz="2400" b="1" dirty="0"/>
              <a:t>Obtrusive </a:t>
            </a:r>
            <a:r>
              <a:rPr lang="en-US" sz="2400" b="1" dirty="0" err="1"/>
              <a:t>vs</a:t>
            </a:r>
            <a:r>
              <a:rPr lang="en-US" sz="2400" b="1" dirty="0"/>
              <a:t> unobtrusive </a:t>
            </a:r>
            <a:r>
              <a:rPr lang="en-US" sz="2400" b="1" dirty="0" err="1"/>
              <a:t>JS</a:t>
            </a:r>
            <a:endParaRPr lang="en-US" sz="2400" b="1" dirty="0"/>
          </a:p>
          <a:p>
            <a:pPr eaLnBrk="1" hangingPunct="1">
              <a:buFont typeface="Wingdings" pitchFamily="2" charset="2"/>
              <a:buNone/>
              <a:defRPr/>
            </a:pPr>
            <a:r>
              <a:rPr lang="fr-FR" sz="2400" dirty="0">
                <a:ea typeface="MS Mincho" pitchFamily="49" charset="-128"/>
              </a:rPr>
              <a:t>Les anciennes techniques prônent l’intégration de JS dans la page HTML : </a:t>
            </a:r>
          </a:p>
          <a:p>
            <a:pPr eaLnBrk="1" hangingPunct="1">
              <a:buFont typeface="Wingdings" pitchFamily="2" charset="2"/>
              <a:buNone/>
              <a:defRPr/>
            </a:pPr>
            <a:r>
              <a:rPr lang="fr-FR" sz="2400" dirty="0">
                <a:ea typeface="MS Mincho" pitchFamily="49" charset="-128"/>
              </a:rPr>
              <a:t>	</a:t>
            </a:r>
            <a:r>
              <a:rPr lang="fr-FR" sz="2400" dirty="0">
                <a:solidFill>
                  <a:srgbClr val="009AD0"/>
                </a:solidFill>
                <a:ea typeface="MS Mincho" pitchFamily="49" charset="-128"/>
              </a:rPr>
              <a:t>&lt;script type="</a:t>
            </a:r>
            <a:r>
              <a:rPr lang="fr-FR" sz="2400" dirty="0" err="1">
                <a:solidFill>
                  <a:srgbClr val="009AD0"/>
                </a:solidFill>
                <a:ea typeface="MS Mincho" pitchFamily="49" charset="-128"/>
              </a:rPr>
              <a:t>text</a:t>
            </a:r>
            <a:r>
              <a:rPr lang="fr-FR" sz="2400" dirty="0">
                <a:solidFill>
                  <a:srgbClr val="009AD0"/>
                </a:solidFill>
                <a:ea typeface="MS Mincho" pitchFamily="49" charset="-128"/>
              </a:rPr>
              <a:t>/JavaScript" &gt;…code…&lt;/script&gt;</a:t>
            </a:r>
            <a:br>
              <a:rPr lang="fr-FR" sz="2400" dirty="0">
                <a:ea typeface="MS Mincho" pitchFamily="49" charset="-128"/>
              </a:rPr>
            </a:br>
            <a:r>
              <a:rPr lang="fr-FR" sz="2400" dirty="0">
                <a:solidFill>
                  <a:srgbClr val="009AD0"/>
                </a:solidFill>
                <a:ea typeface="MS Mincho" pitchFamily="49" charset="-128"/>
              </a:rPr>
              <a:t>&lt;input </a:t>
            </a:r>
            <a:r>
              <a:rPr lang="fr-FR" sz="2400" dirty="0" err="1">
                <a:solidFill>
                  <a:srgbClr val="009AD0"/>
                </a:solidFill>
                <a:ea typeface="MS Mincho" pitchFamily="49" charset="-128"/>
              </a:rPr>
              <a:t>onclick</a:t>
            </a:r>
            <a:r>
              <a:rPr lang="fr-FR" sz="2400" dirty="0">
                <a:solidFill>
                  <a:srgbClr val="009AD0"/>
                </a:solidFill>
                <a:ea typeface="MS Mincho" pitchFamily="49" charset="-128"/>
              </a:rPr>
              <a:t>="…code…</a:t>
            </a:r>
          </a:p>
          <a:p>
            <a:pPr eaLnBrk="1" hangingPunct="1">
              <a:buFont typeface="Wingdings" pitchFamily="2" charset="2"/>
              <a:buNone/>
              <a:defRPr/>
            </a:pPr>
            <a:endParaRPr lang="fr-FR" sz="2400" dirty="0">
              <a:ea typeface="MS Mincho" pitchFamily="49" charset="-128"/>
            </a:endParaRPr>
          </a:p>
          <a:p>
            <a:pPr marL="0" eaLnBrk="1" hangingPunct="1">
              <a:buFont typeface="Wingdings" pitchFamily="2" charset="2"/>
              <a:buNone/>
              <a:defRPr/>
            </a:pPr>
            <a:r>
              <a:rPr lang="fr-FR" sz="2400" dirty="0">
                <a:ea typeface="MS Mincho" pitchFamily="49" charset="-128"/>
              </a:rPr>
              <a:t>Aujourd’hui, dans </a:t>
            </a:r>
            <a:r>
              <a:rPr lang="fr-FR" sz="2400" b="1" dirty="0">
                <a:ea typeface="MS Mincho" pitchFamily="49" charset="-128"/>
              </a:rPr>
              <a:t>l’objectif XML de séparation du contenu</a:t>
            </a:r>
            <a:r>
              <a:rPr lang="fr-FR" sz="2400" dirty="0">
                <a:ea typeface="MS Mincho" pitchFamily="49" charset="-128"/>
              </a:rPr>
              <a:t>, de la forme et de  l’interactivité, il faut intégrer le </a:t>
            </a:r>
            <a:r>
              <a:rPr lang="fr-FR" sz="2400" dirty="0" err="1">
                <a:ea typeface="MS Mincho" pitchFamily="49" charset="-128"/>
              </a:rPr>
              <a:t>JS</a:t>
            </a:r>
            <a:r>
              <a:rPr lang="fr-FR" sz="2400" dirty="0">
                <a:ea typeface="MS Mincho" pitchFamily="49" charset="-128"/>
              </a:rPr>
              <a:t> discrètement (</a:t>
            </a:r>
            <a:r>
              <a:rPr lang="fr-FR" sz="2400" dirty="0" err="1">
                <a:ea typeface="MS Mincho" pitchFamily="49" charset="-128"/>
              </a:rPr>
              <a:t>includes</a:t>
            </a:r>
            <a:r>
              <a:rPr lang="fr-FR" sz="2400" dirty="0">
                <a:ea typeface="MS Mincho" pitchFamily="49" charset="-128"/>
              </a:rPr>
              <a:t>) :</a:t>
            </a:r>
          </a:p>
          <a:p>
            <a:pPr eaLnBrk="1" hangingPunct="1">
              <a:buFont typeface="Wingdings" pitchFamily="2" charset="2"/>
              <a:buNone/>
              <a:defRPr/>
            </a:pPr>
            <a:br>
              <a:rPr lang="fr-FR" sz="2400" dirty="0">
                <a:ea typeface="MS Mincho" pitchFamily="49" charset="-128"/>
              </a:rPr>
            </a:br>
            <a:r>
              <a:rPr lang="fr-FR" sz="2400" dirty="0">
                <a:solidFill>
                  <a:srgbClr val="009AD0"/>
                </a:solidFill>
                <a:ea typeface="MS Mincho" pitchFamily="49" charset="-128"/>
              </a:rPr>
              <a:t>&lt;script type="</a:t>
            </a:r>
            <a:r>
              <a:rPr lang="fr-FR" sz="2400" dirty="0" err="1">
                <a:solidFill>
                  <a:srgbClr val="009AD0"/>
                </a:solidFill>
                <a:ea typeface="MS Mincho" pitchFamily="49" charset="-128"/>
              </a:rPr>
              <a:t>text</a:t>
            </a:r>
            <a:r>
              <a:rPr lang="fr-FR" sz="2400" dirty="0">
                <a:solidFill>
                  <a:srgbClr val="009AD0"/>
                </a:solidFill>
                <a:ea typeface="MS Mincho" pitchFamily="49" charset="-128"/>
              </a:rPr>
              <a:t>/JavaScript" </a:t>
            </a:r>
            <a:r>
              <a:rPr lang="fr-FR" sz="2400" dirty="0" err="1">
                <a:solidFill>
                  <a:srgbClr val="009AD0"/>
                </a:solidFill>
                <a:ea typeface="MS Mincho" pitchFamily="49" charset="-128"/>
              </a:rPr>
              <a:t>src</a:t>
            </a:r>
            <a:r>
              <a:rPr lang="fr-FR" sz="2400" dirty="0">
                <a:solidFill>
                  <a:srgbClr val="009AD0"/>
                </a:solidFill>
                <a:ea typeface="MS Mincho" pitchFamily="49" charset="-128"/>
              </a:rPr>
              <a:t>="</a:t>
            </a:r>
            <a:r>
              <a:rPr lang="fr-FR" sz="2400" i="1" dirty="0">
                <a:solidFill>
                  <a:srgbClr val="009AD0"/>
                </a:solidFill>
                <a:ea typeface="MS Mincho" pitchFamily="49" charset="-128"/>
              </a:rPr>
              <a:t>fichier_code</a:t>
            </a:r>
            <a:r>
              <a:rPr lang="fr-FR" sz="2400" dirty="0">
                <a:solidFill>
                  <a:srgbClr val="009AD0"/>
                </a:solidFill>
                <a:ea typeface="MS Mincho" pitchFamily="49" charset="-128"/>
              </a:rPr>
              <a:t>.js"&gt;&lt;/script&gt; </a:t>
            </a:r>
          </a:p>
          <a:p>
            <a:pPr eaLnBrk="1" hangingPunct="1">
              <a:buFont typeface="Wingdings" pitchFamily="2" charset="2"/>
              <a:buNone/>
              <a:defRPr/>
            </a:pPr>
            <a:r>
              <a:rPr lang="fr-FR" sz="2400" dirty="0">
                <a:solidFill>
                  <a:srgbClr val="009AD0"/>
                </a:solidFill>
                <a:ea typeface="MS Mincho" pitchFamily="49" charset="-128"/>
              </a:rPr>
              <a:t>       document. </a:t>
            </a:r>
            <a:r>
              <a:rPr lang="fr-FR" sz="2400" dirty="0" err="1">
                <a:solidFill>
                  <a:srgbClr val="009AD0"/>
                </a:solidFill>
                <a:ea typeface="MS Mincho" pitchFamily="49" charset="-128"/>
              </a:rPr>
              <a:t>forms</a:t>
            </a:r>
            <a:r>
              <a:rPr lang="fr-FR" sz="2400" dirty="0">
                <a:solidFill>
                  <a:srgbClr val="009AD0"/>
                </a:solidFill>
                <a:ea typeface="MS Mincho" pitchFamily="49" charset="-128"/>
              </a:rPr>
              <a:t>[0].</a:t>
            </a:r>
            <a:r>
              <a:rPr lang="fr-FR" sz="2400" dirty="0" err="1">
                <a:solidFill>
                  <a:srgbClr val="009AD0"/>
                </a:solidFill>
                <a:ea typeface="MS Mincho" pitchFamily="49" charset="-128"/>
              </a:rPr>
              <a:t>onsubmit</a:t>
            </a:r>
            <a:r>
              <a:rPr lang="fr-FR" sz="2400" dirty="0">
                <a:solidFill>
                  <a:srgbClr val="009AD0"/>
                </a:solidFill>
                <a:ea typeface="MS Mincho" pitchFamily="49" charset="-128"/>
              </a:rPr>
              <a:t> = check; (DOM 0 </a:t>
            </a:r>
            <a:r>
              <a:rPr lang="fr-FR" sz="2400" dirty="0">
                <a:solidFill>
                  <a:srgbClr val="009AD0"/>
                </a:solidFill>
                <a:sym typeface="Wingdings" pitchFamily="2" charset="2"/>
              </a:rPr>
              <a:t></a:t>
            </a:r>
            <a:r>
              <a:rPr lang="fr-FR" sz="2400" dirty="0">
                <a:solidFill>
                  <a:srgbClr val="009AD0"/>
                </a:solidFill>
                <a:ea typeface="MS Mincho" pitchFamily="49" charset="-128"/>
              </a:rPr>
              <a:t> </a:t>
            </a:r>
            <a:r>
              <a:rPr lang="fr-FR" sz="2400" dirty="0" err="1">
                <a:solidFill>
                  <a:srgbClr val="009AD0"/>
                </a:solidFill>
                <a:ea typeface="MS Mincho" pitchFamily="49" charset="-128"/>
              </a:rPr>
              <a:t>initEvents</a:t>
            </a:r>
            <a:r>
              <a:rPr lang="fr-FR" sz="2400" dirty="0">
                <a:solidFill>
                  <a:srgbClr val="009AD0"/>
                </a:solidFill>
                <a:ea typeface="MS Mincho" pitchFamily="49" charset="-128"/>
              </a:rPr>
              <a:t> en fin de page)</a:t>
            </a:r>
            <a:br>
              <a:rPr lang="fr-FR" sz="2400" dirty="0">
                <a:ea typeface="MS Mincho" pitchFamily="49" charset="-128"/>
              </a:rPr>
            </a:br>
            <a:br>
              <a:rPr lang="fr-FR" sz="2400" dirty="0">
                <a:ea typeface="MS Mincho" pitchFamily="49" charset="-128"/>
              </a:rPr>
            </a:br>
            <a:endParaRPr lang="fr-FR" sz="2400" dirty="0">
              <a:ea typeface="MS Mincho" pitchFamily="49" charset="-128"/>
            </a:endParaRP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C2211C76-5D5C-4F67-89B8-32C7AEDC2338}" type="slidenum">
              <a:rPr lang="en-JM" smtClean="0">
                <a:solidFill>
                  <a:schemeClr val="bg1"/>
                </a:solidFill>
              </a:rPr>
              <a:pPr fontAlgn="base">
                <a:spcBef>
                  <a:spcPct val="0"/>
                </a:spcBef>
                <a:spcAft>
                  <a:spcPct val="0"/>
                </a:spcAft>
                <a:defRPr/>
              </a:pPr>
              <a:t>137</a:t>
            </a:fld>
            <a:endParaRPr lang="en-JM">
              <a:solidFill>
                <a:schemeClr val="bg1"/>
              </a:solidFill>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Gestion des événements</a:t>
            </a:r>
          </a:p>
        </p:txBody>
      </p:sp>
      <p:sp>
        <p:nvSpPr>
          <p:cNvPr id="92163" name="Content Placeholder 2"/>
          <p:cNvSpPr>
            <a:spLocks noGrp="1"/>
          </p:cNvSpPr>
          <p:nvPr>
            <p:ph idx="1"/>
          </p:nvPr>
        </p:nvSpPr>
        <p:spPr/>
        <p:txBody>
          <a:bodyPr>
            <a:normAutofit fontScale="92500" lnSpcReduction="20000"/>
          </a:bodyPr>
          <a:lstStyle/>
          <a:p>
            <a:pPr marL="0" indent="0" eaLnBrk="1" hangingPunct="1">
              <a:buFont typeface="Arial" charset="0"/>
              <a:buNone/>
              <a:tabLst>
                <a:tab pos="8439150" algn="r"/>
              </a:tabLst>
            </a:pPr>
            <a:r>
              <a:rPr lang="fr-FR" b="1" dirty="0"/>
              <a:t>Anciennes techniques (JavaScript </a:t>
            </a:r>
            <a:r>
              <a:rPr lang="fr-FR" b="1" dirty="0" err="1"/>
              <a:t>obtrusive</a:t>
            </a:r>
            <a:r>
              <a:rPr lang="fr-FR" b="1" dirty="0"/>
              <a:t>):</a:t>
            </a:r>
          </a:p>
          <a:p>
            <a:pPr marL="0" indent="0" eaLnBrk="1" hangingPunct="1">
              <a:buFont typeface="Arial" charset="0"/>
              <a:buNone/>
              <a:tabLst>
                <a:tab pos="8439150" algn="r"/>
              </a:tabLst>
            </a:pPr>
            <a:endParaRPr lang="fr-FR" b="1" dirty="0"/>
          </a:p>
          <a:p>
            <a:pPr marL="0" indent="0" eaLnBrk="1" hangingPunct="1">
              <a:buFont typeface="Arial" charset="0"/>
              <a:buNone/>
              <a:tabLst>
                <a:tab pos="8439150" algn="r"/>
              </a:tabLst>
            </a:pPr>
            <a:r>
              <a:rPr lang="fr-FR" dirty="0">
                <a:ea typeface="MS Mincho" pitchFamily="49" charset="-128"/>
              </a:rPr>
              <a:t>On crée une fonction permettant de réaliser l'opération désirée dans un fichier JS qu'on intègre à l'aide de la balise </a:t>
            </a:r>
            <a:r>
              <a:rPr lang="fr-FR" b="1" dirty="0">
                <a:ea typeface="MS Mincho" pitchFamily="49" charset="-128"/>
              </a:rPr>
              <a:t>&lt;script&gt;</a:t>
            </a:r>
          </a:p>
          <a:p>
            <a:pPr marL="0" indent="0" eaLnBrk="1" hangingPunct="1">
              <a:buFont typeface="Arial" charset="0"/>
              <a:buNone/>
              <a:tabLst>
                <a:tab pos="8439150" algn="r"/>
              </a:tabLst>
            </a:pPr>
            <a:endParaRPr lang="fr-FR" b="1" dirty="0">
              <a:ea typeface="MS Mincho" pitchFamily="49" charset="-128"/>
            </a:endParaRPr>
          </a:p>
          <a:p>
            <a:pPr lvl="1" eaLnBrk="1" hangingPunct="1">
              <a:tabLst>
                <a:tab pos="8439150" algn="r"/>
              </a:tabLst>
            </a:pPr>
            <a:r>
              <a:rPr lang="fr-FR" dirty="0">
                <a:ea typeface="MS Mincho" pitchFamily="49" charset="-128"/>
              </a:rPr>
              <a:t>Dans le HTML : </a:t>
            </a:r>
            <a:r>
              <a:rPr lang="fr-FR" dirty="0">
                <a:solidFill>
                  <a:srgbClr val="009AD0"/>
                </a:solidFill>
                <a:ea typeface="MS Mincho" pitchFamily="49" charset="-128"/>
              </a:rPr>
              <a:t>&lt;script … </a:t>
            </a:r>
            <a:r>
              <a:rPr lang="fr-FR" dirty="0" err="1">
                <a:solidFill>
                  <a:srgbClr val="009AD0"/>
                </a:solidFill>
                <a:ea typeface="MS Mincho" pitchFamily="49" charset="-128"/>
              </a:rPr>
              <a:t>src</a:t>
            </a:r>
            <a:r>
              <a:rPr lang="fr-FR" dirty="0">
                <a:solidFill>
                  <a:srgbClr val="009AD0"/>
                </a:solidFill>
                <a:ea typeface="MS Mincho" pitchFamily="49" charset="-128"/>
              </a:rPr>
              <a:t>="fichier.js"&gt;</a:t>
            </a:r>
          </a:p>
          <a:p>
            <a:pPr lvl="1" eaLnBrk="1" hangingPunct="1">
              <a:tabLst>
                <a:tab pos="8439150" algn="r"/>
              </a:tabLst>
            </a:pPr>
            <a:r>
              <a:rPr lang="fr-FR" dirty="0">
                <a:ea typeface="MS Mincho" pitchFamily="49" charset="-128"/>
              </a:rPr>
              <a:t>Dans le JS : </a:t>
            </a:r>
            <a:r>
              <a:rPr lang="fr-FR" dirty="0" err="1">
                <a:solidFill>
                  <a:srgbClr val="009AD0"/>
                </a:solidFill>
                <a:ea typeface="MS Mincho" pitchFamily="49" charset="-128"/>
              </a:rPr>
              <a:t>function</a:t>
            </a:r>
            <a:r>
              <a:rPr lang="fr-FR" dirty="0">
                <a:solidFill>
                  <a:srgbClr val="009AD0"/>
                </a:solidFill>
                <a:ea typeface="MS Mincho" pitchFamily="49" charset="-128"/>
              </a:rPr>
              <a:t> </a:t>
            </a:r>
            <a:r>
              <a:rPr lang="fr-FR" dirty="0" err="1">
                <a:solidFill>
                  <a:srgbClr val="009AD0"/>
                </a:solidFill>
                <a:ea typeface="MS Mincho" pitchFamily="49" charset="-128"/>
              </a:rPr>
              <a:t>showMenu</a:t>
            </a:r>
            <a:r>
              <a:rPr lang="fr-FR" dirty="0">
                <a:solidFill>
                  <a:srgbClr val="009AD0"/>
                </a:solidFill>
                <a:ea typeface="MS Mincho" pitchFamily="49" charset="-128"/>
              </a:rPr>
              <a:t>() { … }</a:t>
            </a:r>
          </a:p>
          <a:p>
            <a:pPr lvl="2" eaLnBrk="1" hangingPunct="1">
              <a:tabLst>
                <a:tab pos="8439150" algn="r"/>
              </a:tabLst>
            </a:pPr>
            <a:endParaRPr lang="fr-FR" dirty="0">
              <a:ea typeface="MS Mincho" pitchFamily="49" charset="-128"/>
            </a:endParaRPr>
          </a:p>
          <a:p>
            <a:pPr marL="0" indent="0" eaLnBrk="1" hangingPunct="1">
              <a:buFont typeface="Arial" charset="0"/>
              <a:buNone/>
              <a:tabLst>
                <a:tab pos="8439150" algn="r"/>
              </a:tabLst>
            </a:pPr>
            <a:r>
              <a:rPr lang="fr-FR" dirty="0">
                <a:ea typeface="MS Mincho" pitchFamily="49" charset="-128"/>
              </a:rPr>
              <a:t>On déclare la fonction à utiliser directement dans l'attribut événement de la balise HTML</a:t>
            </a:r>
          </a:p>
          <a:p>
            <a:pPr lvl="1" eaLnBrk="1" hangingPunct="1">
              <a:tabLst>
                <a:tab pos="8439150" algn="r"/>
              </a:tabLst>
            </a:pPr>
            <a:r>
              <a:rPr lang="fr-FR" dirty="0">
                <a:ea typeface="MS Mincho" pitchFamily="49" charset="-128"/>
              </a:rPr>
              <a:t>Dans le HTML : </a:t>
            </a:r>
            <a:r>
              <a:rPr lang="fr-FR" dirty="0">
                <a:solidFill>
                  <a:srgbClr val="009AD0"/>
                </a:solidFill>
                <a:ea typeface="MS Mincho" pitchFamily="49" charset="-128"/>
              </a:rPr>
              <a:t>&lt;body </a:t>
            </a:r>
            <a:r>
              <a:rPr lang="fr-FR" dirty="0" err="1">
                <a:solidFill>
                  <a:srgbClr val="009AD0"/>
                </a:solidFill>
                <a:ea typeface="MS Mincho" pitchFamily="49" charset="-128"/>
              </a:rPr>
              <a:t>onload</a:t>
            </a:r>
            <a:r>
              <a:rPr lang="fr-FR" dirty="0">
                <a:solidFill>
                  <a:srgbClr val="009AD0"/>
                </a:solidFill>
                <a:ea typeface="MS Mincho" pitchFamily="49" charset="-128"/>
              </a:rPr>
              <a:t>="</a:t>
            </a:r>
            <a:r>
              <a:rPr lang="fr-FR" dirty="0" err="1">
                <a:solidFill>
                  <a:srgbClr val="009AD0"/>
                </a:solidFill>
                <a:ea typeface="MS Mincho" pitchFamily="49" charset="-128"/>
              </a:rPr>
              <a:t>showMenu</a:t>
            </a:r>
            <a:r>
              <a:rPr lang="fr-FR" dirty="0">
                <a:solidFill>
                  <a:srgbClr val="009AD0"/>
                </a:solidFill>
                <a:ea typeface="MS Mincho" pitchFamily="49" charset="-128"/>
              </a:rPr>
              <a:t>();"&gt; …</a:t>
            </a: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C8FAA2F2-4ED2-4F90-943E-7D143E9D0407}" type="slidenum">
              <a:rPr lang="en-JM" smtClean="0">
                <a:solidFill>
                  <a:schemeClr val="bg1"/>
                </a:solidFill>
              </a:rPr>
              <a:pPr fontAlgn="base">
                <a:spcBef>
                  <a:spcPct val="0"/>
                </a:spcBef>
                <a:spcAft>
                  <a:spcPct val="0"/>
                </a:spcAft>
                <a:defRPr/>
              </a:pPr>
              <a:t>138</a:t>
            </a:fld>
            <a:endParaRPr lang="en-JM">
              <a:solidFill>
                <a:schemeClr val="bg1"/>
              </a:solidFill>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Gestion des événements</a:t>
            </a:r>
          </a:p>
        </p:txBody>
      </p:sp>
      <p:sp>
        <p:nvSpPr>
          <p:cNvPr id="93187" name="Content Placeholder 2"/>
          <p:cNvSpPr>
            <a:spLocks noGrp="1"/>
          </p:cNvSpPr>
          <p:nvPr>
            <p:ph idx="1"/>
          </p:nvPr>
        </p:nvSpPr>
        <p:spPr/>
        <p:txBody>
          <a:bodyPr>
            <a:normAutofit/>
          </a:bodyPr>
          <a:lstStyle/>
          <a:p>
            <a:pPr marL="0" indent="0" eaLnBrk="1" hangingPunct="1">
              <a:buFont typeface="Arial" charset="0"/>
              <a:buNone/>
              <a:tabLst>
                <a:tab pos="8439150" algn="r"/>
              </a:tabLst>
            </a:pPr>
            <a:r>
              <a:rPr lang="fr-FR" sz="2400" b="1" dirty="0"/>
              <a:t>Nouvelles techniques (JavaScript </a:t>
            </a:r>
            <a:r>
              <a:rPr lang="fr-FR" sz="2400" b="1" dirty="0" err="1"/>
              <a:t>unobtrusive</a:t>
            </a:r>
            <a:r>
              <a:rPr lang="fr-FR" sz="2400" b="1" dirty="0"/>
              <a:t>):</a:t>
            </a:r>
          </a:p>
          <a:p>
            <a:pPr marL="0" indent="0" eaLnBrk="1" hangingPunct="1">
              <a:buFont typeface="Arial" charset="0"/>
              <a:buNone/>
              <a:tabLst>
                <a:tab pos="8439150" algn="r"/>
              </a:tabLst>
            </a:pPr>
            <a:endParaRPr lang="fr-FR" sz="2400" b="1" dirty="0"/>
          </a:p>
          <a:p>
            <a:pPr marL="0" indent="0" eaLnBrk="1" hangingPunct="1">
              <a:buFont typeface="Arial" charset="0"/>
              <a:buNone/>
              <a:tabLst>
                <a:tab pos="8439150" algn="r"/>
              </a:tabLst>
            </a:pPr>
            <a:r>
              <a:rPr lang="fr-FR" sz="2400" dirty="0">
                <a:ea typeface="MS Mincho" pitchFamily="49" charset="-128"/>
              </a:rPr>
              <a:t>Aujourd’hui, pour respecter l’objectif sémantique, il faut utiliser du </a:t>
            </a:r>
            <a:r>
              <a:rPr lang="fr-FR" sz="2400" b="1" dirty="0"/>
              <a:t>JavaScript </a:t>
            </a:r>
            <a:r>
              <a:rPr lang="fr-FR" sz="2400" dirty="0">
                <a:ea typeface="MS Mincho" pitchFamily="49" charset="-128"/>
              </a:rPr>
              <a:t>discret. Plus aucun code </a:t>
            </a:r>
            <a:r>
              <a:rPr lang="fr-FR" sz="2400" b="1" dirty="0"/>
              <a:t>JavaScript</a:t>
            </a:r>
            <a:r>
              <a:rPr lang="fr-FR" sz="2400" dirty="0">
                <a:ea typeface="MS Mincho" pitchFamily="49" charset="-128"/>
              </a:rPr>
              <a:t> ne se trouve dans la page HTML. </a:t>
            </a:r>
          </a:p>
          <a:p>
            <a:pPr marL="0" indent="0" eaLnBrk="1" hangingPunct="1">
              <a:buFont typeface="Arial" charset="0"/>
              <a:buNone/>
              <a:tabLst>
                <a:tab pos="8439150" algn="r"/>
              </a:tabLst>
            </a:pPr>
            <a:endParaRPr lang="fr-FR" sz="2400" dirty="0">
              <a:ea typeface="MS Mincho" pitchFamily="49" charset="-128"/>
            </a:endParaRPr>
          </a:p>
          <a:p>
            <a:pPr marL="0" indent="0" eaLnBrk="1" hangingPunct="1">
              <a:buFont typeface="Arial" charset="0"/>
              <a:buNone/>
              <a:tabLst>
                <a:tab pos="8439150" algn="r"/>
              </a:tabLst>
            </a:pPr>
            <a:r>
              <a:rPr lang="fr-FR" sz="2400" dirty="0">
                <a:ea typeface="MS Mincho" pitchFamily="49" charset="-128"/>
              </a:rPr>
              <a:t>On n'utilise pas les gestionnaires des balises mais l'affectation des gestionnaires d'événements en </a:t>
            </a:r>
            <a:r>
              <a:rPr lang="fr-FR" sz="2400" b="1" dirty="0"/>
              <a:t>JavaScript </a:t>
            </a:r>
            <a:endParaRPr lang="fr-FR" sz="2400" dirty="0">
              <a:ea typeface="MS Mincho" pitchFamily="49" charset="-128"/>
            </a:endParaRPr>
          </a:p>
          <a:p>
            <a:pPr marL="0" indent="0" eaLnBrk="1" hangingPunct="1">
              <a:buFont typeface="Arial" charset="0"/>
              <a:buNone/>
              <a:tabLst>
                <a:tab pos="8439150" algn="r"/>
              </a:tabLst>
            </a:pPr>
            <a:endParaRPr lang="fr-FR" sz="2400" dirty="0">
              <a:ea typeface="MS Mincho" pitchFamily="49" charset="-128"/>
            </a:endParaRPr>
          </a:p>
          <a:p>
            <a:pPr lvl="1" eaLnBrk="1" hangingPunct="1">
              <a:tabLst>
                <a:tab pos="8439150" algn="r"/>
              </a:tabLst>
            </a:pPr>
            <a:r>
              <a:rPr lang="fr-FR" sz="2400" dirty="0">
                <a:ea typeface="MS Mincho" pitchFamily="49" charset="-128"/>
              </a:rPr>
              <a:t>Dans le JS : </a:t>
            </a:r>
            <a:r>
              <a:rPr lang="fr-FR" sz="2400" dirty="0">
                <a:solidFill>
                  <a:srgbClr val="009AD0"/>
                </a:solidFill>
                <a:ea typeface="MS Mincho" pitchFamily="49" charset="-128"/>
              </a:rPr>
              <a:t>document. </a:t>
            </a:r>
            <a:r>
              <a:rPr lang="fr-FR" sz="2400" dirty="0" err="1">
                <a:solidFill>
                  <a:srgbClr val="009AD0"/>
                </a:solidFill>
                <a:ea typeface="MS Mincho" pitchFamily="49" charset="-128"/>
              </a:rPr>
              <a:t>body.onload</a:t>
            </a:r>
            <a:r>
              <a:rPr lang="fr-FR" sz="2400" dirty="0">
                <a:solidFill>
                  <a:srgbClr val="009AD0"/>
                </a:solidFill>
                <a:ea typeface="MS Mincho" pitchFamily="49" charset="-128"/>
              </a:rPr>
              <a:t> = </a:t>
            </a:r>
            <a:r>
              <a:rPr lang="fr-FR" sz="2400" dirty="0" err="1">
                <a:solidFill>
                  <a:srgbClr val="009AD0"/>
                </a:solidFill>
                <a:ea typeface="MS Mincho" pitchFamily="49" charset="-128"/>
              </a:rPr>
              <a:t>function</a:t>
            </a:r>
            <a:r>
              <a:rPr lang="fr-FR" sz="2400" dirty="0">
                <a:solidFill>
                  <a:srgbClr val="009AD0"/>
                </a:solidFill>
                <a:ea typeface="MS Mincho" pitchFamily="49" charset="-128"/>
              </a:rPr>
              <a:t>() { </a:t>
            </a:r>
            <a:r>
              <a:rPr lang="fr-FR" sz="2400" dirty="0" err="1">
                <a:solidFill>
                  <a:srgbClr val="009AD0"/>
                </a:solidFill>
                <a:ea typeface="MS Mincho" pitchFamily="49" charset="-128"/>
              </a:rPr>
              <a:t>showMenu</a:t>
            </a:r>
            <a:r>
              <a:rPr lang="fr-FR" sz="2400" dirty="0">
                <a:solidFill>
                  <a:srgbClr val="009AD0"/>
                </a:solidFill>
                <a:ea typeface="MS Mincho" pitchFamily="49" charset="-128"/>
              </a:rPr>
              <a:t>();}</a:t>
            </a:r>
          </a:p>
          <a:p>
            <a:pPr lvl="1" eaLnBrk="1" hangingPunct="1">
              <a:tabLst>
                <a:tab pos="8439150" algn="r"/>
              </a:tabLst>
            </a:pPr>
            <a:endParaRPr lang="fr-FR" sz="2400" dirty="0">
              <a:solidFill>
                <a:srgbClr val="009AD0"/>
              </a:solidFill>
              <a:ea typeface="MS Mincho" pitchFamily="49" charset="-128"/>
            </a:endParaRP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B023E8ED-1C34-4BDD-9ABF-855EAAFF0C3D}" type="slidenum">
              <a:rPr lang="en-JM" smtClean="0">
                <a:solidFill>
                  <a:schemeClr val="bg1"/>
                </a:solidFill>
              </a:rPr>
              <a:pPr fontAlgn="base">
                <a:spcBef>
                  <a:spcPct val="0"/>
                </a:spcBef>
                <a:spcAft>
                  <a:spcPct val="0"/>
                </a:spcAft>
                <a:defRPr/>
              </a:pPr>
              <a:t>139</a:t>
            </a:fld>
            <a:endParaRPr lang="en-JM">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a:t>
            </a:r>
            <a:r>
              <a:rPr lang="fr-FR" dirty="0" err="1"/>
              <a:t>requetes</a:t>
            </a:r>
            <a:r>
              <a:rPr lang="fr-FR" dirty="0"/>
              <a:t> HTTP</a:t>
            </a:r>
          </a:p>
        </p:txBody>
      </p:sp>
      <p:sp>
        <p:nvSpPr>
          <p:cNvPr id="3" name="Espace réservé du contenu 2"/>
          <p:cNvSpPr>
            <a:spLocks noGrp="1"/>
          </p:cNvSpPr>
          <p:nvPr>
            <p:ph idx="1"/>
          </p:nvPr>
        </p:nvSpPr>
        <p:spPr/>
        <p:txBody>
          <a:bodyPr>
            <a:normAutofit fontScale="92500" lnSpcReduction="10000"/>
          </a:bodyPr>
          <a:lstStyle/>
          <a:p>
            <a:r>
              <a:rPr lang="fr-FR" dirty="0"/>
              <a:t>Une requête est un ensemble de choses permettant la réception ou l'envoie de ressources via un client</a:t>
            </a:r>
          </a:p>
          <a:p>
            <a:pPr lvl="1"/>
            <a:r>
              <a:rPr lang="fr-FR" dirty="0"/>
              <a:t>Méthode : POST ou GET</a:t>
            </a:r>
          </a:p>
          <a:p>
            <a:pPr lvl="1"/>
            <a:endParaRPr lang="fr-FR" dirty="0"/>
          </a:p>
          <a:p>
            <a:pPr lvl="1"/>
            <a:r>
              <a:rPr lang="fr-FR" dirty="0"/>
              <a:t>URL : l'adresse de la ressource</a:t>
            </a:r>
          </a:p>
          <a:p>
            <a:pPr lvl="1"/>
            <a:endParaRPr lang="fr-FR" dirty="0"/>
          </a:p>
          <a:p>
            <a:pPr lvl="1"/>
            <a:r>
              <a:rPr lang="fr-FR" dirty="0"/>
              <a:t>Protocole : HTTP1.0 (1.1 ou 2.0)</a:t>
            </a:r>
          </a:p>
          <a:p>
            <a:pPr lvl="1"/>
            <a:endParaRPr lang="fr-FR" dirty="0"/>
          </a:p>
          <a:p>
            <a:r>
              <a:rPr lang="fr-FR" dirty="0"/>
              <a:t>Une réponse est envoyé avec un code d'</a:t>
            </a:r>
            <a:r>
              <a:rPr lang="fr-FR" dirty="0" err="1"/>
              <a:t>etat</a:t>
            </a:r>
            <a:r>
              <a:rPr lang="fr-FR" dirty="0"/>
              <a:t> de la demande cf. code http://</a:t>
            </a:r>
            <a:r>
              <a:rPr lang="fr-FR" dirty="0">
                <a:solidFill>
                  <a:srgbClr val="009AD0"/>
                </a:solidFill>
              </a:rPr>
              <a:t>fr.wikipedia.org/wiki/Liste_des_codes_HTTP</a:t>
            </a:r>
            <a:endParaRPr lang="fr-FR" dirty="0"/>
          </a:p>
          <a:p>
            <a:pPr lvl="1"/>
            <a:endParaRPr lang="fr-FR" dirty="0"/>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Gestion des événements</a:t>
            </a:r>
          </a:p>
        </p:txBody>
      </p:sp>
      <p:sp>
        <p:nvSpPr>
          <p:cNvPr id="86019" name="Content Placeholder 2"/>
          <p:cNvSpPr>
            <a:spLocks noGrp="1"/>
          </p:cNvSpPr>
          <p:nvPr>
            <p:ph idx="1"/>
          </p:nvPr>
        </p:nvSpPr>
        <p:spPr/>
        <p:txBody>
          <a:bodyPr>
            <a:normAutofit/>
          </a:bodyPr>
          <a:lstStyle/>
          <a:p>
            <a:pPr marL="0" indent="0" eaLnBrk="1" hangingPunct="1">
              <a:buFont typeface="Arial" pitchFamily="34" charset="0"/>
              <a:buNone/>
              <a:tabLst>
                <a:tab pos="8439150" algn="r"/>
              </a:tabLst>
              <a:defRPr/>
            </a:pPr>
            <a:r>
              <a:rPr lang="fr-FR" sz="2000" b="1" u="sng" dirty="0">
                <a:ea typeface="MS Mincho" pitchFamily="49" charset="-128"/>
              </a:rPr>
              <a:t>Bonne pratique:</a:t>
            </a:r>
          </a:p>
          <a:p>
            <a:pPr marL="0" indent="0" eaLnBrk="1" hangingPunct="1">
              <a:buFont typeface="Arial" pitchFamily="34" charset="0"/>
              <a:buNone/>
              <a:tabLst>
                <a:tab pos="8439150" algn="r"/>
              </a:tabLst>
              <a:defRPr/>
            </a:pPr>
            <a:endParaRPr lang="fr-FR" sz="2000" dirty="0">
              <a:ea typeface="MS Mincho" pitchFamily="49" charset="-128"/>
            </a:endParaRPr>
          </a:p>
          <a:p>
            <a:pPr lvl="1" eaLnBrk="1" hangingPunct="1">
              <a:buFont typeface="Arial" pitchFamily="34" charset="0"/>
              <a:buChar char="–"/>
              <a:tabLst>
                <a:tab pos="8439150" algn="r"/>
              </a:tabLst>
              <a:defRPr/>
            </a:pPr>
            <a:r>
              <a:rPr lang="fr-FR" sz="2000" dirty="0">
                <a:ea typeface="MS Mincho" pitchFamily="49" charset="-128"/>
              </a:rPr>
              <a:t>Dans le </a:t>
            </a:r>
            <a:r>
              <a:rPr lang="fr-FR" sz="2000" b="1" dirty="0"/>
              <a:t>JavaScript </a:t>
            </a:r>
            <a:r>
              <a:rPr lang="fr-FR" sz="2000" dirty="0">
                <a:ea typeface="MS Mincho" pitchFamily="49" charset="-128"/>
              </a:rPr>
              <a:t>, pour MSIE6-, on utilise </a:t>
            </a:r>
            <a:r>
              <a:rPr lang="fr-FR" sz="2000" b="1" dirty="0" err="1">
                <a:ea typeface="MS Mincho" pitchFamily="49" charset="-128"/>
              </a:rPr>
              <a:t>attachEvent</a:t>
            </a:r>
            <a:r>
              <a:rPr lang="fr-FR" sz="2000" dirty="0">
                <a:ea typeface="MS Mincho" pitchFamily="49" charset="-128"/>
              </a:rPr>
              <a:t> :</a:t>
            </a:r>
            <a:br>
              <a:rPr lang="fr-FR" sz="2000" dirty="0">
                <a:ea typeface="MS Mincho" pitchFamily="49" charset="-128"/>
              </a:rPr>
            </a:br>
            <a:r>
              <a:rPr lang="fr-FR" sz="2000" dirty="0" err="1">
                <a:solidFill>
                  <a:srgbClr val="009AD0"/>
                </a:solidFill>
                <a:ea typeface="MS Mincho" pitchFamily="49" charset="-128"/>
              </a:rPr>
              <a:t>document.body</a:t>
            </a:r>
            <a:r>
              <a:rPr lang="fr-FR" sz="2000" b="1" dirty="0" err="1">
                <a:solidFill>
                  <a:srgbClr val="009AD0"/>
                </a:solidFill>
                <a:ea typeface="MS Mincho" pitchFamily="49" charset="-128"/>
              </a:rPr>
              <a:t>.attachEvent</a:t>
            </a:r>
            <a:r>
              <a:rPr lang="fr-FR" sz="2000" dirty="0">
                <a:solidFill>
                  <a:srgbClr val="009AD0"/>
                </a:solidFill>
                <a:ea typeface="MS Mincho" pitchFamily="49" charset="-128"/>
              </a:rPr>
              <a:t>( '</a:t>
            </a:r>
            <a:r>
              <a:rPr lang="fr-FR" sz="2000" dirty="0" err="1">
                <a:solidFill>
                  <a:srgbClr val="009AD0"/>
                </a:solidFill>
                <a:ea typeface="MS Mincho" pitchFamily="49" charset="-128"/>
              </a:rPr>
              <a:t>onload</a:t>
            </a:r>
            <a:r>
              <a:rPr lang="fr-FR" sz="2000" dirty="0">
                <a:solidFill>
                  <a:srgbClr val="009AD0"/>
                </a:solidFill>
                <a:ea typeface="MS Mincho" pitchFamily="49" charset="-128"/>
              </a:rPr>
              <a:t>', </a:t>
            </a:r>
            <a:r>
              <a:rPr lang="fr-FR" sz="2000" dirty="0" err="1">
                <a:solidFill>
                  <a:srgbClr val="009AD0"/>
                </a:solidFill>
                <a:ea typeface="MS Mincho" pitchFamily="49" charset="-128"/>
              </a:rPr>
              <a:t>showMenu</a:t>
            </a:r>
            <a:r>
              <a:rPr lang="fr-FR" sz="2000" dirty="0">
                <a:solidFill>
                  <a:srgbClr val="009AD0"/>
                </a:solidFill>
                <a:ea typeface="MS Mincho" pitchFamily="49" charset="-128"/>
              </a:rPr>
              <a:t>);</a:t>
            </a:r>
            <a:br>
              <a:rPr lang="fr-FR" sz="2000" dirty="0">
                <a:solidFill>
                  <a:srgbClr val="009AD0"/>
                </a:solidFill>
                <a:ea typeface="MS Mincho" pitchFamily="49" charset="-128"/>
              </a:rPr>
            </a:br>
            <a:endParaRPr lang="fr-FR" sz="2000" dirty="0">
              <a:solidFill>
                <a:srgbClr val="009AD0"/>
              </a:solidFill>
              <a:ea typeface="MS Mincho" pitchFamily="49" charset="-128"/>
            </a:endParaRPr>
          </a:p>
          <a:p>
            <a:pPr lvl="1" eaLnBrk="1" hangingPunct="1">
              <a:buFont typeface="Arial" pitchFamily="34" charset="0"/>
              <a:buChar char="–"/>
              <a:tabLst>
                <a:tab pos="8439150" algn="r"/>
              </a:tabLst>
              <a:defRPr/>
            </a:pPr>
            <a:r>
              <a:rPr lang="fr-FR" sz="2000" dirty="0">
                <a:ea typeface="MS Mincho" pitchFamily="49" charset="-128"/>
              </a:rPr>
              <a:t>Dans le </a:t>
            </a:r>
            <a:r>
              <a:rPr lang="fr-FR" sz="2000" b="1" dirty="0"/>
              <a:t>JavaScript </a:t>
            </a:r>
            <a:r>
              <a:rPr lang="fr-FR" sz="2000" dirty="0">
                <a:ea typeface="MS Mincho" pitchFamily="49" charset="-128"/>
              </a:rPr>
              <a:t>, pour les autres navigateurs, on utilise </a:t>
            </a:r>
            <a:r>
              <a:rPr lang="fr-FR" sz="2000" b="1" dirty="0" err="1">
                <a:ea typeface="MS Mincho" pitchFamily="49" charset="-128"/>
              </a:rPr>
              <a:t>addEventListener</a:t>
            </a:r>
            <a:r>
              <a:rPr lang="fr-FR" sz="2000" dirty="0">
                <a:ea typeface="MS Mincho" pitchFamily="49" charset="-128"/>
              </a:rPr>
              <a:t> :</a:t>
            </a:r>
            <a:br>
              <a:rPr lang="fr-FR" sz="2000" dirty="0">
                <a:ea typeface="MS Mincho" pitchFamily="49" charset="-128"/>
              </a:rPr>
            </a:br>
            <a:r>
              <a:rPr lang="fr-FR" sz="2000" dirty="0" err="1">
                <a:solidFill>
                  <a:srgbClr val="009AD0"/>
                </a:solidFill>
                <a:ea typeface="MS Mincho" pitchFamily="49" charset="-128"/>
              </a:rPr>
              <a:t>document.body</a:t>
            </a:r>
            <a:r>
              <a:rPr lang="fr-FR" sz="2000" b="1" dirty="0" err="1">
                <a:solidFill>
                  <a:srgbClr val="009AD0"/>
                </a:solidFill>
                <a:ea typeface="MS Mincho" pitchFamily="49" charset="-128"/>
              </a:rPr>
              <a:t>.addEventListener</a:t>
            </a:r>
            <a:r>
              <a:rPr lang="fr-FR" sz="2000" dirty="0">
                <a:solidFill>
                  <a:srgbClr val="009AD0"/>
                </a:solidFill>
                <a:ea typeface="MS Mincho" pitchFamily="49" charset="-128"/>
              </a:rPr>
              <a:t>( '</a:t>
            </a:r>
            <a:r>
              <a:rPr lang="fr-FR" sz="2000" dirty="0" err="1">
                <a:solidFill>
                  <a:srgbClr val="009AD0"/>
                </a:solidFill>
                <a:ea typeface="MS Mincho" pitchFamily="49" charset="-128"/>
              </a:rPr>
              <a:t>load</a:t>
            </a:r>
            <a:r>
              <a:rPr lang="fr-FR" sz="2000" dirty="0">
                <a:solidFill>
                  <a:srgbClr val="009AD0"/>
                </a:solidFill>
                <a:ea typeface="MS Mincho" pitchFamily="49" charset="-128"/>
              </a:rPr>
              <a:t>', </a:t>
            </a:r>
            <a:r>
              <a:rPr lang="fr-FR" sz="2000" dirty="0" err="1">
                <a:solidFill>
                  <a:srgbClr val="009AD0"/>
                </a:solidFill>
                <a:ea typeface="MS Mincho" pitchFamily="49" charset="-128"/>
              </a:rPr>
              <a:t>showMenu</a:t>
            </a:r>
            <a:r>
              <a:rPr lang="fr-FR" sz="2000" dirty="0">
                <a:solidFill>
                  <a:srgbClr val="009AD0"/>
                </a:solidFill>
                <a:ea typeface="MS Mincho" pitchFamily="49" charset="-128"/>
              </a:rPr>
              <a:t>, false);</a:t>
            </a:r>
            <a:br>
              <a:rPr lang="fr-FR" sz="2000" dirty="0">
                <a:solidFill>
                  <a:srgbClr val="009AD0"/>
                </a:solidFill>
                <a:ea typeface="MS Mincho" pitchFamily="49" charset="-128"/>
              </a:rPr>
            </a:br>
            <a:endParaRPr lang="fr-FR" sz="2000" dirty="0">
              <a:solidFill>
                <a:srgbClr val="009AD0"/>
              </a:solidFill>
              <a:ea typeface="MS Mincho" pitchFamily="49" charset="-128"/>
            </a:endParaRPr>
          </a:p>
          <a:p>
            <a:pPr marL="457200" lvl="1" indent="0" eaLnBrk="1" hangingPunct="1">
              <a:buFont typeface="Arial" pitchFamily="34" charset="0"/>
              <a:buNone/>
              <a:tabLst>
                <a:tab pos="8439150" algn="r"/>
              </a:tabLst>
              <a:defRPr/>
            </a:pPr>
            <a:r>
              <a:rPr lang="fr-FR" sz="2000" u="sng" dirty="0">
                <a:ea typeface="MS Mincho" pitchFamily="49" charset="-128"/>
              </a:rPr>
              <a:t>Remarque :</a:t>
            </a:r>
            <a:r>
              <a:rPr lang="fr-FR" sz="2000" dirty="0">
                <a:ea typeface="MS Mincho" pitchFamily="49" charset="-128"/>
              </a:rPr>
              <a:t> il faut s'assurer que les objets HTML sont bien chargés avant de leur affecter des événements. Pour cela on ne lance les initialisations d'événements qu'après chargement de la page (événement </a:t>
            </a:r>
            <a:r>
              <a:rPr lang="fr-FR" sz="2000" dirty="0" err="1">
                <a:ea typeface="MS Mincho" pitchFamily="49" charset="-128"/>
              </a:rPr>
              <a:t>load</a:t>
            </a:r>
            <a:r>
              <a:rPr lang="fr-FR" sz="2000" dirty="0">
                <a:ea typeface="MS Mincho" pitchFamily="49" charset="-128"/>
              </a:rPr>
              <a:t> du body cf. code ci-dessous).</a:t>
            </a:r>
            <a:br>
              <a:rPr lang="fr-FR" sz="2000" dirty="0">
                <a:ea typeface="MS Mincho" pitchFamily="49" charset="-128"/>
              </a:rPr>
            </a:br>
            <a:endParaRPr lang="fr-FR" sz="2000" dirty="0">
              <a:ea typeface="MS Mincho" pitchFamily="49" charset="-128"/>
            </a:endParaRPr>
          </a:p>
          <a:p>
            <a:pPr marL="457200" lvl="1" indent="0" eaLnBrk="1" hangingPunct="1">
              <a:buFont typeface="Arial" pitchFamily="34" charset="0"/>
              <a:buNone/>
              <a:tabLst>
                <a:tab pos="8439150" algn="r"/>
              </a:tabLst>
              <a:defRPr/>
            </a:pPr>
            <a:r>
              <a:rPr lang="fr-FR" sz="2000" u="sng" dirty="0">
                <a:ea typeface="MS Mincho" pitchFamily="49" charset="-128"/>
              </a:rPr>
              <a:t>Remarque :</a:t>
            </a:r>
            <a:r>
              <a:rPr lang="fr-FR" sz="2000" dirty="0">
                <a:ea typeface="MS Mincho" pitchFamily="49" charset="-128"/>
              </a:rPr>
              <a:t> on détruit les écouteurs sur événement avec </a:t>
            </a:r>
            <a:r>
              <a:rPr lang="fr-FR" sz="2000" b="1" dirty="0" err="1">
                <a:solidFill>
                  <a:srgbClr val="009AD0"/>
                </a:solidFill>
                <a:ea typeface="MS Mincho" pitchFamily="49" charset="-128"/>
              </a:rPr>
              <a:t>detachEvent</a:t>
            </a:r>
            <a:r>
              <a:rPr lang="fr-FR" sz="2000" dirty="0">
                <a:solidFill>
                  <a:srgbClr val="009AD0"/>
                </a:solidFill>
                <a:ea typeface="MS Mincho" pitchFamily="49" charset="-128"/>
              </a:rPr>
              <a:t> </a:t>
            </a:r>
            <a:r>
              <a:rPr lang="fr-FR" sz="2000" dirty="0">
                <a:ea typeface="MS Mincho" pitchFamily="49" charset="-128"/>
              </a:rPr>
              <a:t>et </a:t>
            </a:r>
            <a:r>
              <a:rPr lang="fr-FR" sz="2000" b="1" dirty="0" err="1">
                <a:solidFill>
                  <a:srgbClr val="009AD0"/>
                </a:solidFill>
                <a:ea typeface="MS Mincho" pitchFamily="49" charset="-128"/>
              </a:rPr>
              <a:t>removeEventListener</a:t>
            </a:r>
            <a:endParaRPr lang="fr-FR" sz="2000" b="1" dirty="0">
              <a:solidFill>
                <a:srgbClr val="009AD0"/>
              </a:solidFill>
              <a:ea typeface="MS Mincho" pitchFamily="49" charset="-128"/>
            </a:endParaRP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9B798375-BACD-4D67-8290-BCDFCF670686}" type="slidenum">
              <a:rPr lang="en-JM" smtClean="0">
                <a:solidFill>
                  <a:schemeClr val="bg1"/>
                </a:solidFill>
              </a:rPr>
              <a:pPr fontAlgn="base">
                <a:spcBef>
                  <a:spcPct val="0"/>
                </a:spcBef>
                <a:spcAft>
                  <a:spcPct val="0"/>
                </a:spcAft>
                <a:defRPr/>
              </a:pPr>
              <a:t>140</a:t>
            </a:fld>
            <a:endParaRPr lang="en-JM">
              <a:solidFill>
                <a:schemeClr val="bg1"/>
              </a:solidFill>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Cookies</a:t>
            </a:r>
          </a:p>
        </p:txBody>
      </p:sp>
      <p:sp>
        <p:nvSpPr>
          <p:cNvPr id="3" name="Espace réservé du contenu 2"/>
          <p:cNvSpPr>
            <a:spLocks noGrp="1"/>
          </p:cNvSpPr>
          <p:nvPr>
            <p:ph idx="1"/>
          </p:nvPr>
        </p:nvSpPr>
        <p:spPr/>
        <p:txBody>
          <a:bodyPr/>
          <a:lstStyle/>
          <a:p>
            <a:r>
              <a:rPr lang="fr-FR" dirty="0"/>
              <a:t>Propriété de </a:t>
            </a:r>
            <a:r>
              <a:rPr lang="fr-FR" i="1" dirty="0"/>
              <a:t>document</a:t>
            </a:r>
            <a:endParaRPr lang="fr-FR" dirty="0"/>
          </a:p>
          <a:p>
            <a:pPr lvl="2"/>
            <a:r>
              <a:rPr lang="fr-FR" dirty="0" err="1"/>
              <a:t>document.cookie</a:t>
            </a:r>
            <a:endParaRPr lang="fr-FR" dirty="0"/>
          </a:p>
          <a:p>
            <a:pPr lvl="2"/>
            <a:r>
              <a:rPr lang="fr-FR" dirty="0" err="1"/>
              <a:t>Suppr</a:t>
            </a:r>
            <a:r>
              <a:rPr lang="fr-FR" dirty="0"/>
              <a:t>. a la fermeture du navigateur</a:t>
            </a:r>
          </a:p>
          <a:p>
            <a:pPr lvl="2"/>
            <a:r>
              <a:rPr lang="fr-FR" dirty="0" err="1"/>
              <a:t>path</a:t>
            </a:r>
            <a:r>
              <a:rPr lang="fr-FR" dirty="0"/>
              <a:t> par </a:t>
            </a:r>
            <a:r>
              <a:rPr lang="fr-FR" dirty="0" err="1"/>
              <a:t>def</a:t>
            </a:r>
            <a:r>
              <a:rPr lang="fr-FR" dirty="0"/>
              <a:t>. = page courante</a:t>
            </a:r>
          </a:p>
          <a:p>
            <a:pPr lvl="2"/>
            <a:r>
              <a:rPr lang="fr-FR" dirty="0"/>
              <a:t>une chaine de </a:t>
            </a:r>
            <a:r>
              <a:rPr lang="fr-FR" dirty="0" err="1"/>
              <a:t>caracteres</a:t>
            </a:r>
            <a:endParaRPr lang="fr-FR" dirty="0"/>
          </a:p>
          <a:p>
            <a:r>
              <a:rPr lang="fr-FR" dirty="0"/>
              <a:t>Ecriture</a:t>
            </a:r>
          </a:p>
          <a:p>
            <a:pPr lvl="2">
              <a:buNone/>
            </a:pPr>
            <a:endParaRPr lang="fr-FR" dirty="0"/>
          </a:p>
          <a:p>
            <a:endParaRPr lang="fr-FR" dirty="0"/>
          </a:p>
          <a:p>
            <a:endParaRPr lang="fr-FR" dirty="0"/>
          </a:p>
          <a:p>
            <a:r>
              <a:rPr lang="fr-FR" dirty="0"/>
              <a:t>Lecture</a:t>
            </a:r>
          </a:p>
        </p:txBody>
      </p:sp>
      <p:sp>
        <p:nvSpPr>
          <p:cNvPr id="4" name="Rectangle 3"/>
          <p:cNvSpPr/>
          <p:nvPr/>
        </p:nvSpPr>
        <p:spPr>
          <a:xfrm>
            <a:off x="1928794" y="4071942"/>
            <a:ext cx="4996881" cy="369332"/>
          </a:xfrm>
          <a:prstGeom prst="rect">
            <a:avLst/>
          </a:prstGeom>
        </p:spPr>
        <p:txBody>
          <a:bodyPr wrap="none">
            <a:spAutoFit/>
          </a:bodyPr>
          <a:lstStyle/>
          <a:p>
            <a:r>
              <a:rPr lang="fr-FR" b="0" dirty="0" err="1">
                <a:solidFill>
                  <a:srgbClr val="7EA2B4"/>
                </a:solidFill>
                <a:latin typeface="Consolas"/>
              </a:rPr>
              <a:t>document.cookie</a:t>
            </a:r>
            <a:r>
              <a:rPr lang="fr-FR" b="0" dirty="0">
                <a:solidFill>
                  <a:srgbClr val="7EA2B4"/>
                </a:solidFill>
                <a:latin typeface="Consolas"/>
              </a:rPr>
              <a:t> = "</a:t>
            </a:r>
            <a:r>
              <a:rPr lang="fr-FR" b="0" dirty="0" err="1">
                <a:solidFill>
                  <a:srgbClr val="568C3B"/>
                </a:solidFill>
                <a:latin typeface="Consolas"/>
              </a:rPr>
              <a:t>username</a:t>
            </a:r>
            <a:r>
              <a:rPr lang="fr-FR" b="0" dirty="0">
                <a:solidFill>
                  <a:srgbClr val="568C3B"/>
                </a:solidFill>
                <a:latin typeface="Consolas"/>
              </a:rPr>
              <a:t>=John </a:t>
            </a:r>
            <a:r>
              <a:rPr lang="fr-FR" b="0" dirty="0" err="1">
                <a:solidFill>
                  <a:srgbClr val="568C3B"/>
                </a:solidFill>
                <a:latin typeface="Consolas"/>
              </a:rPr>
              <a:t>Doe</a:t>
            </a:r>
            <a:r>
              <a:rPr lang="fr-FR" b="0" dirty="0">
                <a:solidFill>
                  <a:srgbClr val="7EA2B4"/>
                </a:solidFill>
                <a:latin typeface="Consolas"/>
              </a:rPr>
              <a:t>";</a:t>
            </a:r>
          </a:p>
        </p:txBody>
      </p:sp>
      <p:sp>
        <p:nvSpPr>
          <p:cNvPr id="5" name="Rectangle 4"/>
          <p:cNvSpPr/>
          <p:nvPr/>
        </p:nvSpPr>
        <p:spPr>
          <a:xfrm>
            <a:off x="642910" y="4568619"/>
            <a:ext cx="8072494" cy="646331"/>
          </a:xfrm>
          <a:prstGeom prst="rect">
            <a:avLst/>
          </a:prstGeom>
        </p:spPr>
        <p:txBody>
          <a:bodyPr wrap="square">
            <a:spAutoFit/>
          </a:bodyPr>
          <a:lstStyle/>
          <a:p>
            <a:r>
              <a:rPr lang="fr-FR" b="0" dirty="0" err="1">
                <a:solidFill>
                  <a:srgbClr val="7EA2B4"/>
                </a:solidFill>
                <a:latin typeface="Consolas"/>
              </a:rPr>
              <a:t>document.cookie</a:t>
            </a:r>
            <a:r>
              <a:rPr lang="fr-FR" b="0" dirty="0">
                <a:solidFill>
                  <a:srgbClr val="7EA2B4"/>
                </a:solidFill>
                <a:latin typeface="Consolas"/>
              </a:rPr>
              <a:t> = "</a:t>
            </a:r>
            <a:r>
              <a:rPr lang="fr-FR" b="0" dirty="0" err="1">
                <a:solidFill>
                  <a:srgbClr val="568C3B"/>
                </a:solidFill>
                <a:latin typeface="Consolas"/>
              </a:rPr>
              <a:t>username</a:t>
            </a:r>
            <a:r>
              <a:rPr lang="fr-FR" b="0" dirty="0">
                <a:solidFill>
                  <a:srgbClr val="568C3B"/>
                </a:solidFill>
                <a:latin typeface="Consolas"/>
              </a:rPr>
              <a:t>=</a:t>
            </a:r>
            <a:r>
              <a:rPr lang="fr-FR" b="0" dirty="0" err="1">
                <a:solidFill>
                  <a:srgbClr val="568C3B"/>
                </a:solidFill>
                <a:latin typeface="Consolas"/>
              </a:rPr>
              <a:t>Nikola_TESLA</a:t>
            </a:r>
            <a:r>
              <a:rPr lang="fr-FR" b="0" dirty="0">
                <a:solidFill>
                  <a:srgbClr val="568C3B"/>
                </a:solidFill>
                <a:latin typeface="Consolas"/>
              </a:rPr>
              <a:t>; expires=Thu, 18 </a:t>
            </a:r>
            <a:r>
              <a:rPr lang="fr-FR" b="0" dirty="0" err="1">
                <a:solidFill>
                  <a:srgbClr val="568C3B"/>
                </a:solidFill>
                <a:latin typeface="Consolas"/>
              </a:rPr>
              <a:t>Dec</a:t>
            </a:r>
            <a:r>
              <a:rPr lang="fr-FR" b="0" dirty="0">
                <a:solidFill>
                  <a:srgbClr val="568C3B"/>
                </a:solidFill>
                <a:latin typeface="Consolas"/>
              </a:rPr>
              <a:t> 2050 12:00:00 UTC; </a:t>
            </a:r>
            <a:r>
              <a:rPr lang="fr-FR" b="0" dirty="0" err="1">
                <a:solidFill>
                  <a:srgbClr val="568C3B"/>
                </a:solidFill>
                <a:latin typeface="Consolas"/>
              </a:rPr>
              <a:t>path</a:t>
            </a:r>
            <a:r>
              <a:rPr lang="fr-FR" b="0" dirty="0">
                <a:solidFill>
                  <a:srgbClr val="568C3B"/>
                </a:solidFill>
                <a:latin typeface="Consolas"/>
              </a:rPr>
              <a:t>=/</a:t>
            </a:r>
            <a:r>
              <a:rPr lang="fr-FR" b="0" dirty="0">
                <a:solidFill>
                  <a:srgbClr val="7EA2B4"/>
                </a:solidFill>
                <a:latin typeface="Consolas"/>
              </a:rPr>
              <a:t>";</a:t>
            </a:r>
          </a:p>
        </p:txBody>
      </p:sp>
      <p:sp>
        <p:nvSpPr>
          <p:cNvPr id="6" name="Rectangle 5"/>
          <p:cNvSpPr/>
          <p:nvPr/>
        </p:nvSpPr>
        <p:spPr>
          <a:xfrm>
            <a:off x="2500298" y="5988626"/>
            <a:ext cx="3603872" cy="369332"/>
          </a:xfrm>
          <a:prstGeom prst="rect">
            <a:avLst/>
          </a:prstGeom>
        </p:spPr>
        <p:txBody>
          <a:bodyPr wrap="none">
            <a:spAutoFit/>
          </a:bodyPr>
          <a:lstStyle/>
          <a:p>
            <a:r>
              <a:rPr lang="fr-FR" b="0" dirty="0">
                <a:solidFill>
                  <a:srgbClr val="5D5DB1"/>
                </a:solidFill>
                <a:latin typeface="Consolas"/>
              </a:rPr>
              <a:t>var</a:t>
            </a:r>
            <a:r>
              <a:rPr lang="fr-FR" b="0" dirty="0">
                <a:solidFill>
                  <a:srgbClr val="7EA2B4"/>
                </a:solidFill>
                <a:latin typeface="Consolas"/>
              </a:rPr>
              <a:t> </a:t>
            </a:r>
            <a:r>
              <a:rPr lang="fr-FR" b="0" dirty="0">
                <a:solidFill>
                  <a:srgbClr val="D22D72"/>
                </a:solidFill>
                <a:latin typeface="Consolas"/>
              </a:rPr>
              <a:t>cookie</a:t>
            </a:r>
            <a:r>
              <a:rPr lang="fr-FR" b="0" dirty="0">
                <a:solidFill>
                  <a:srgbClr val="7EA2B4"/>
                </a:solidFill>
                <a:latin typeface="Consolas"/>
              </a:rPr>
              <a:t>=</a:t>
            </a:r>
            <a:r>
              <a:rPr lang="fr-FR" b="0" dirty="0" err="1">
                <a:solidFill>
                  <a:srgbClr val="7EA2B4"/>
                </a:solidFill>
                <a:latin typeface="Consolas"/>
              </a:rPr>
              <a:t>document.cookie</a:t>
            </a:r>
            <a:r>
              <a:rPr lang="fr-FR" b="0" dirty="0">
                <a:solidFill>
                  <a:srgbClr val="7EA2B4"/>
                </a:solidFill>
                <a:latin typeface="Consolas"/>
              </a:rPr>
              <a:t>;</a:t>
            </a: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cookies</a:t>
            </a:r>
          </a:p>
        </p:txBody>
      </p:sp>
      <p:sp>
        <p:nvSpPr>
          <p:cNvPr id="3" name="Espace réservé du contenu 2"/>
          <p:cNvSpPr>
            <a:spLocks noGrp="1"/>
          </p:cNvSpPr>
          <p:nvPr>
            <p:ph idx="1"/>
          </p:nvPr>
        </p:nvSpPr>
        <p:spPr/>
        <p:txBody>
          <a:bodyPr/>
          <a:lstStyle/>
          <a:p>
            <a:r>
              <a:rPr lang="fr-FR" dirty="0"/>
              <a:t>Lecture direct</a:t>
            </a:r>
          </a:p>
          <a:p>
            <a:endParaRPr lang="fr-FR" dirty="0"/>
          </a:p>
          <a:p>
            <a:r>
              <a:rPr lang="fr-FR" dirty="0"/>
              <a:t>fonctions de lecture</a:t>
            </a:r>
          </a:p>
          <a:p>
            <a:endParaRPr lang="fr-FR" dirty="0"/>
          </a:p>
          <a:p>
            <a:endParaRPr lang="fr-FR" dirty="0"/>
          </a:p>
          <a:p>
            <a:r>
              <a:rPr lang="fr-FR" dirty="0"/>
              <a:t>fonction d'écriture</a:t>
            </a:r>
          </a:p>
        </p:txBody>
      </p:sp>
      <p:sp>
        <p:nvSpPr>
          <p:cNvPr id="4" name="Rectangle 3"/>
          <p:cNvSpPr/>
          <p:nvPr/>
        </p:nvSpPr>
        <p:spPr>
          <a:xfrm>
            <a:off x="642910" y="1785926"/>
            <a:ext cx="7929618" cy="369332"/>
          </a:xfrm>
          <a:prstGeom prst="rect">
            <a:avLst/>
          </a:prstGeom>
        </p:spPr>
        <p:txBody>
          <a:bodyPr wrap="square">
            <a:spAutoFit/>
          </a:bodyPr>
          <a:lstStyle/>
          <a:p>
            <a:r>
              <a:rPr lang="en-US" b="0" dirty="0" err="1">
                <a:solidFill>
                  <a:srgbClr val="5D5DB1"/>
                </a:solidFill>
                <a:latin typeface="Consolas"/>
              </a:rPr>
              <a:t>var</a:t>
            </a:r>
            <a:r>
              <a:rPr lang="en-US" b="0" dirty="0">
                <a:solidFill>
                  <a:srgbClr val="7EA2B4"/>
                </a:solidFill>
                <a:latin typeface="Consolas"/>
              </a:rPr>
              <a:t> </a:t>
            </a:r>
            <a:r>
              <a:rPr lang="en-US" b="0" dirty="0">
                <a:solidFill>
                  <a:srgbClr val="D22D72"/>
                </a:solidFill>
                <a:latin typeface="Consolas"/>
              </a:rPr>
              <a:t>cookie</a:t>
            </a:r>
            <a:r>
              <a:rPr lang="en-US" b="0" dirty="0">
                <a:solidFill>
                  <a:srgbClr val="7EA2B4"/>
                </a:solidFill>
                <a:latin typeface="Consolas"/>
              </a:rPr>
              <a:t> = new </a:t>
            </a:r>
            <a:r>
              <a:rPr lang="en-US" b="0" dirty="0" err="1">
                <a:solidFill>
                  <a:srgbClr val="7EA2B4"/>
                </a:solidFill>
                <a:latin typeface="Consolas"/>
              </a:rPr>
              <a:t>RegExp</a:t>
            </a:r>
            <a:r>
              <a:rPr lang="en-US" b="0" dirty="0">
                <a:solidFill>
                  <a:srgbClr val="7EA2B4"/>
                </a:solidFill>
                <a:latin typeface="Consolas"/>
              </a:rPr>
              <a:t>('</a:t>
            </a:r>
            <a:r>
              <a:rPr lang="en-US" b="0" dirty="0">
                <a:solidFill>
                  <a:srgbClr val="568C3B"/>
                </a:solidFill>
                <a:latin typeface="Consolas"/>
              </a:rPr>
              <a:t>[; ]</a:t>
            </a:r>
            <a:r>
              <a:rPr lang="en-US" b="0" dirty="0">
                <a:solidFill>
                  <a:srgbClr val="7EA2B4"/>
                </a:solidFill>
                <a:latin typeface="Consolas"/>
              </a:rPr>
              <a:t>'+</a:t>
            </a:r>
            <a:r>
              <a:rPr lang="en-US" b="0" dirty="0" err="1">
                <a:solidFill>
                  <a:srgbClr val="D22D72"/>
                </a:solidFill>
                <a:latin typeface="Consolas"/>
              </a:rPr>
              <a:t>cookieName</a:t>
            </a:r>
            <a:r>
              <a:rPr lang="en-US" b="0" dirty="0">
                <a:solidFill>
                  <a:srgbClr val="7EA2B4"/>
                </a:solidFill>
                <a:latin typeface="Consolas"/>
              </a:rPr>
              <a:t>+'</a:t>
            </a:r>
            <a:r>
              <a:rPr lang="en-US" b="0" dirty="0">
                <a:solidFill>
                  <a:srgbClr val="568C3B"/>
                </a:solidFill>
                <a:latin typeface="Consolas"/>
              </a:rPr>
              <a:t>=([^</a:t>
            </a:r>
            <a:r>
              <a:rPr lang="en-US" b="0" dirty="0">
                <a:solidFill>
                  <a:srgbClr val="2D8F6F"/>
                </a:solidFill>
                <a:latin typeface="Consolas"/>
              </a:rPr>
              <a:t>\\</a:t>
            </a:r>
            <a:r>
              <a:rPr lang="en-US" b="0" dirty="0">
                <a:solidFill>
                  <a:srgbClr val="568C3B"/>
                </a:solidFill>
                <a:latin typeface="Consolas"/>
              </a:rPr>
              <a:t>s;]*)</a:t>
            </a:r>
            <a:r>
              <a:rPr lang="en-US" b="0" dirty="0">
                <a:solidFill>
                  <a:srgbClr val="7EA2B4"/>
                </a:solidFill>
                <a:latin typeface="Consolas"/>
              </a:rPr>
              <a:t>');</a:t>
            </a:r>
          </a:p>
        </p:txBody>
      </p:sp>
      <p:sp>
        <p:nvSpPr>
          <p:cNvPr id="5" name="Rectangle 4"/>
          <p:cNvSpPr/>
          <p:nvPr/>
        </p:nvSpPr>
        <p:spPr>
          <a:xfrm>
            <a:off x="642910" y="2817682"/>
            <a:ext cx="8215370" cy="1384995"/>
          </a:xfrm>
          <a:prstGeom prst="rect">
            <a:avLst/>
          </a:prstGeom>
        </p:spPr>
        <p:txBody>
          <a:bodyPr wrap="square">
            <a:spAutoFit/>
          </a:bodyPr>
          <a:lstStyle/>
          <a:p>
            <a:r>
              <a:rPr lang="fr-FR" sz="1400" b="0" dirty="0" err="1">
                <a:solidFill>
                  <a:srgbClr val="5D5DB1"/>
                </a:solidFill>
                <a:latin typeface="Consolas"/>
              </a:rPr>
              <a:t>function</a:t>
            </a:r>
            <a:r>
              <a:rPr lang="fr-FR" sz="1400" b="0" dirty="0">
                <a:solidFill>
                  <a:srgbClr val="7EA2B4"/>
                </a:solidFill>
                <a:latin typeface="Consolas"/>
              </a:rPr>
              <a:t> </a:t>
            </a:r>
            <a:r>
              <a:rPr lang="fr-FR" sz="1400" b="0" dirty="0" err="1">
                <a:solidFill>
                  <a:srgbClr val="257FAD"/>
                </a:solidFill>
                <a:latin typeface="Consolas"/>
              </a:rPr>
              <a:t>readCookie</a:t>
            </a:r>
            <a:r>
              <a:rPr lang="fr-FR" sz="1400" b="0" dirty="0">
                <a:solidFill>
                  <a:srgbClr val="7EA2B4"/>
                </a:solidFill>
                <a:latin typeface="Consolas"/>
              </a:rPr>
              <a:t>(</a:t>
            </a:r>
            <a:r>
              <a:rPr lang="fr-FR" sz="1400" b="0" dirty="0" err="1">
                <a:solidFill>
                  <a:srgbClr val="D22D72"/>
                </a:solidFill>
                <a:latin typeface="Consolas"/>
              </a:rPr>
              <a:t>cookieName</a:t>
            </a:r>
            <a:r>
              <a:rPr lang="fr-FR" sz="1400" b="0" dirty="0">
                <a:solidFill>
                  <a:srgbClr val="7EA2B4"/>
                </a:solidFill>
                <a:latin typeface="Consolas"/>
              </a:rPr>
              <a:t>) {</a:t>
            </a:r>
          </a:p>
          <a:p>
            <a:r>
              <a:rPr lang="fr-FR" sz="1400" b="0" dirty="0">
                <a:solidFill>
                  <a:srgbClr val="5D5DB1"/>
                </a:solidFill>
                <a:latin typeface="Consolas"/>
              </a:rPr>
              <a:t>	var</a:t>
            </a:r>
            <a:r>
              <a:rPr lang="fr-FR" sz="1400" b="0" dirty="0">
                <a:solidFill>
                  <a:srgbClr val="7EA2B4"/>
                </a:solidFill>
                <a:latin typeface="Consolas"/>
              </a:rPr>
              <a:t> </a:t>
            </a:r>
            <a:r>
              <a:rPr lang="fr-FR" sz="1400" b="0" dirty="0" err="1">
                <a:solidFill>
                  <a:srgbClr val="D22D72"/>
                </a:solidFill>
                <a:latin typeface="Consolas"/>
              </a:rPr>
              <a:t>re</a:t>
            </a:r>
            <a:r>
              <a:rPr lang="fr-FR" sz="1400" b="0" dirty="0">
                <a:solidFill>
                  <a:srgbClr val="7EA2B4"/>
                </a:solidFill>
                <a:latin typeface="Consolas"/>
              </a:rPr>
              <a:t> = new </a:t>
            </a:r>
            <a:r>
              <a:rPr lang="fr-FR" sz="1400" b="0" dirty="0" err="1">
                <a:solidFill>
                  <a:srgbClr val="7EA2B4"/>
                </a:solidFill>
                <a:latin typeface="Consolas"/>
              </a:rPr>
              <a:t>RegExp</a:t>
            </a:r>
            <a:r>
              <a:rPr lang="fr-FR" sz="1400" b="0" dirty="0">
                <a:solidFill>
                  <a:srgbClr val="7EA2B4"/>
                </a:solidFill>
                <a:latin typeface="Consolas"/>
              </a:rPr>
              <a:t>('</a:t>
            </a:r>
            <a:r>
              <a:rPr lang="fr-FR" sz="1400" b="0" dirty="0">
                <a:solidFill>
                  <a:srgbClr val="568C3B"/>
                </a:solidFill>
                <a:latin typeface="Consolas"/>
              </a:rPr>
              <a:t>[; ]</a:t>
            </a:r>
            <a:r>
              <a:rPr lang="fr-FR" sz="1400" b="0" dirty="0">
                <a:solidFill>
                  <a:srgbClr val="7EA2B4"/>
                </a:solidFill>
                <a:latin typeface="Consolas"/>
              </a:rPr>
              <a:t>'+</a:t>
            </a:r>
            <a:r>
              <a:rPr lang="fr-FR" sz="1400" b="0" dirty="0" err="1">
                <a:solidFill>
                  <a:srgbClr val="D22D72"/>
                </a:solidFill>
                <a:latin typeface="Consolas"/>
              </a:rPr>
              <a:t>cookieName</a:t>
            </a:r>
            <a:r>
              <a:rPr lang="fr-FR" sz="1400" b="0" dirty="0">
                <a:solidFill>
                  <a:srgbClr val="7EA2B4"/>
                </a:solidFill>
                <a:latin typeface="Consolas"/>
              </a:rPr>
              <a:t>+'</a:t>
            </a:r>
            <a:r>
              <a:rPr lang="fr-FR" sz="1400" b="0" dirty="0">
                <a:solidFill>
                  <a:srgbClr val="568C3B"/>
                </a:solidFill>
                <a:latin typeface="Consolas"/>
              </a:rPr>
              <a:t>=([^</a:t>
            </a:r>
            <a:r>
              <a:rPr lang="fr-FR" sz="1400" b="0" dirty="0">
                <a:solidFill>
                  <a:srgbClr val="2D8F6F"/>
                </a:solidFill>
                <a:latin typeface="Consolas"/>
              </a:rPr>
              <a:t>\\</a:t>
            </a:r>
            <a:r>
              <a:rPr lang="fr-FR" sz="1400" b="0" dirty="0">
                <a:solidFill>
                  <a:srgbClr val="568C3B"/>
                </a:solidFill>
                <a:latin typeface="Consolas"/>
              </a:rPr>
              <a:t>s;]*)</a:t>
            </a:r>
            <a:r>
              <a:rPr lang="fr-FR" sz="1400" b="0" dirty="0">
                <a:solidFill>
                  <a:srgbClr val="7EA2B4"/>
                </a:solidFill>
                <a:latin typeface="Consolas"/>
              </a:rPr>
              <a:t>');</a:t>
            </a:r>
          </a:p>
          <a:p>
            <a:r>
              <a:rPr lang="fr-FR" sz="1400" b="0" dirty="0">
                <a:solidFill>
                  <a:srgbClr val="5D5DB1"/>
                </a:solidFill>
                <a:latin typeface="Consolas"/>
              </a:rPr>
              <a:t>	var</a:t>
            </a:r>
            <a:r>
              <a:rPr lang="fr-FR" sz="1400" b="0" dirty="0">
                <a:solidFill>
                  <a:srgbClr val="7EA2B4"/>
                </a:solidFill>
                <a:latin typeface="Consolas"/>
              </a:rPr>
              <a:t> </a:t>
            </a:r>
            <a:r>
              <a:rPr lang="fr-FR" sz="1400" b="0" dirty="0" err="1">
                <a:solidFill>
                  <a:srgbClr val="D22D72"/>
                </a:solidFill>
                <a:latin typeface="Consolas"/>
              </a:rPr>
              <a:t>sMatch</a:t>
            </a:r>
            <a:r>
              <a:rPr lang="fr-FR" sz="1400" b="0" dirty="0">
                <a:solidFill>
                  <a:srgbClr val="7EA2B4"/>
                </a:solidFill>
                <a:latin typeface="Consolas"/>
              </a:rPr>
              <a:t> = ('</a:t>
            </a:r>
            <a:r>
              <a:rPr lang="fr-FR" sz="1400" b="0" dirty="0">
                <a:solidFill>
                  <a:srgbClr val="568C3B"/>
                </a:solidFill>
                <a:latin typeface="Consolas"/>
              </a:rPr>
              <a:t> </a:t>
            </a:r>
            <a:r>
              <a:rPr lang="fr-FR" sz="1400" b="0" dirty="0">
                <a:solidFill>
                  <a:srgbClr val="7EA2B4"/>
                </a:solidFill>
                <a:latin typeface="Consolas"/>
              </a:rPr>
              <a:t>'+</a:t>
            </a:r>
            <a:r>
              <a:rPr lang="fr-FR" sz="1400" b="0" dirty="0" err="1">
                <a:solidFill>
                  <a:srgbClr val="7EA2B4"/>
                </a:solidFill>
                <a:latin typeface="Consolas"/>
              </a:rPr>
              <a:t>document.cookie</a:t>
            </a:r>
            <a:r>
              <a:rPr lang="fr-FR" sz="1400" b="0" dirty="0">
                <a:solidFill>
                  <a:srgbClr val="7EA2B4"/>
                </a:solidFill>
                <a:latin typeface="Consolas"/>
              </a:rPr>
              <a:t>).</a:t>
            </a:r>
            <a:r>
              <a:rPr lang="fr-FR" sz="1400" b="0" dirty="0">
                <a:solidFill>
                  <a:srgbClr val="2D8F6F"/>
                </a:solidFill>
                <a:latin typeface="Consolas"/>
              </a:rPr>
              <a:t>match</a:t>
            </a:r>
            <a:r>
              <a:rPr lang="fr-FR" sz="1400" b="0" dirty="0">
                <a:solidFill>
                  <a:srgbClr val="7EA2B4"/>
                </a:solidFill>
                <a:latin typeface="Consolas"/>
              </a:rPr>
              <a:t>(</a:t>
            </a:r>
            <a:r>
              <a:rPr lang="fr-FR" sz="1400" b="0" dirty="0" err="1">
                <a:solidFill>
                  <a:srgbClr val="D22D72"/>
                </a:solidFill>
                <a:latin typeface="Consolas"/>
              </a:rPr>
              <a:t>re</a:t>
            </a:r>
            <a:r>
              <a:rPr lang="fr-FR" sz="1400" b="0" dirty="0">
                <a:solidFill>
                  <a:srgbClr val="7EA2B4"/>
                </a:solidFill>
                <a:latin typeface="Consolas"/>
              </a:rPr>
              <a:t>);</a:t>
            </a:r>
          </a:p>
          <a:p>
            <a:r>
              <a:rPr lang="fr-FR" sz="1400" b="0" dirty="0">
                <a:solidFill>
                  <a:srgbClr val="5D5DB1"/>
                </a:solidFill>
                <a:latin typeface="Consolas"/>
              </a:rPr>
              <a:t>	if</a:t>
            </a:r>
            <a:r>
              <a:rPr lang="fr-FR" sz="1400" b="0" dirty="0">
                <a:solidFill>
                  <a:srgbClr val="7EA2B4"/>
                </a:solidFill>
                <a:latin typeface="Consolas"/>
              </a:rPr>
              <a:t> (</a:t>
            </a:r>
            <a:r>
              <a:rPr lang="fr-FR" sz="1400" b="0" dirty="0" err="1">
                <a:solidFill>
                  <a:srgbClr val="D22D72"/>
                </a:solidFill>
                <a:latin typeface="Consolas"/>
              </a:rPr>
              <a:t>cookieName</a:t>
            </a:r>
            <a:r>
              <a:rPr lang="fr-FR" sz="1400" b="0" dirty="0">
                <a:solidFill>
                  <a:srgbClr val="7EA2B4"/>
                </a:solidFill>
                <a:latin typeface="Consolas"/>
              </a:rPr>
              <a:t> &amp;&amp; </a:t>
            </a:r>
            <a:r>
              <a:rPr lang="fr-FR" sz="1400" b="0" dirty="0" err="1">
                <a:solidFill>
                  <a:srgbClr val="D22D72"/>
                </a:solidFill>
                <a:latin typeface="Consolas"/>
              </a:rPr>
              <a:t>sMatch</a:t>
            </a:r>
            <a:r>
              <a:rPr lang="fr-FR" sz="1400" b="0" dirty="0">
                <a:solidFill>
                  <a:srgbClr val="7EA2B4"/>
                </a:solidFill>
                <a:latin typeface="Consolas"/>
              </a:rPr>
              <a:t>) </a:t>
            </a:r>
            <a:r>
              <a:rPr lang="fr-FR" sz="1400" b="0" dirty="0">
                <a:solidFill>
                  <a:srgbClr val="5D5DB1"/>
                </a:solidFill>
                <a:latin typeface="Consolas"/>
              </a:rPr>
              <a:t>return</a:t>
            </a:r>
            <a:r>
              <a:rPr lang="fr-FR" sz="1400" b="0" dirty="0">
                <a:solidFill>
                  <a:srgbClr val="7EA2B4"/>
                </a:solidFill>
                <a:latin typeface="Consolas"/>
              </a:rPr>
              <a:t> </a:t>
            </a:r>
            <a:r>
              <a:rPr lang="fr-FR" sz="1400" b="0" dirty="0" err="1">
                <a:solidFill>
                  <a:srgbClr val="2D8F6F"/>
                </a:solidFill>
                <a:latin typeface="Consolas"/>
              </a:rPr>
              <a:t>unescape</a:t>
            </a:r>
            <a:r>
              <a:rPr lang="fr-FR" sz="1400" b="0" dirty="0">
                <a:solidFill>
                  <a:srgbClr val="7EA2B4"/>
                </a:solidFill>
                <a:latin typeface="Consolas"/>
              </a:rPr>
              <a:t>(</a:t>
            </a:r>
            <a:r>
              <a:rPr lang="fr-FR" sz="1400" b="0" dirty="0" err="1">
                <a:solidFill>
                  <a:srgbClr val="D22D72"/>
                </a:solidFill>
                <a:latin typeface="Consolas"/>
              </a:rPr>
              <a:t>sMatch</a:t>
            </a:r>
            <a:r>
              <a:rPr lang="fr-FR" sz="1400" b="0" dirty="0">
                <a:solidFill>
                  <a:srgbClr val="7EA2B4"/>
                </a:solidFill>
                <a:latin typeface="Consolas"/>
              </a:rPr>
              <a:t>[</a:t>
            </a:r>
            <a:r>
              <a:rPr lang="fr-FR" sz="1400" b="0" dirty="0">
                <a:solidFill>
                  <a:srgbClr val="935C25"/>
                </a:solidFill>
                <a:latin typeface="Consolas"/>
              </a:rPr>
              <a:t>1</a:t>
            </a:r>
            <a:r>
              <a:rPr lang="fr-FR" sz="1400" b="0" dirty="0">
                <a:solidFill>
                  <a:srgbClr val="7EA2B4"/>
                </a:solidFill>
                <a:latin typeface="Consolas"/>
              </a:rPr>
              <a:t>]);</a:t>
            </a:r>
          </a:p>
          <a:p>
            <a:r>
              <a:rPr lang="fr-FR" sz="1400" b="0" dirty="0">
                <a:solidFill>
                  <a:srgbClr val="5D5DB1"/>
                </a:solidFill>
                <a:latin typeface="Consolas"/>
              </a:rPr>
              <a:t>	return</a:t>
            </a:r>
            <a:r>
              <a:rPr lang="fr-FR" sz="1400" b="0" dirty="0">
                <a:solidFill>
                  <a:srgbClr val="7EA2B4"/>
                </a:solidFill>
                <a:latin typeface="Consolas"/>
              </a:rPr>
              <a:t> '';</a:t>
            </a:r>
          </a:p>
          <a:p>
            <a:r>
              <a:rPr lang="fr-FR" sz="1400" b="0" dirty="0">
                <a:solidFill>
                  <a:srgbClr val="7EA2B4"/>
                </a:solidFill>
                <a:latin typeface="Consolas"/>
              </a:rPr>
              <a:t>}</a:t>
            </a:r>
          </a:p>
        </p:txBody>
      </p:sp>
      <p:sp>
        <p:nvSpPr>
          <p:cNvPr id="6" name="Rectangle 5"/>
          <p:cNvSpPr/>
          <p:nvPr/>
        </p:nvSpPr>
        <p:spPr>
          <a:xfrm>
            <a:off x="642910" y="4643446"/>
            <a:ext cx="8286808" cy="1815882"/>
          </a:xfrm>
          <a:prstGeom prst="rect">
            <a:avLst/>
          </a:prstGeom>
        </p:spPr>
        <p:txBody>
          <a:bodyPr wrap="square">
            <a:spAutoFit/>
          </a:bodyPr>
          <a:lstStyle/>
          <a:p>
            <a:r>
              <a:rPr lang="fr-FR" sz="1400" b="0" dirty="0" err="1">
                <a:solidFill>
                  <a:srgbClr val="5D5DB1"/>
                </a:solidFill>
                <a:latin typeface="Consolas"/>
              </a:rPr>
              <a:t>function</a:t>
            </a:r>
            <a:r>
              <a:rPr lang="fr-FR" sz="1400" b="0" dirty="0">
                <a:solidFill>
                  <a:srgbClr val="7EA2B4"/>
                </a:solidFill>
                <a:latin typeface="Consolas"/>
              </a:rPr>
              <a:t> </a:t>
            </a:r>
            <a:r>
              <a:rPr lang="fr-FR" sz="1400" b="0" dirty="0" err="1">
                <a:solidFill>
                  <a:srgbClr val="257FAD"/>
                </a:solidFill>
                <a:latin typeface="Consolas"/>
              </a:rPr>
              <a:t>setCookie</a:t>
            </a:r>
            <a:r>
              <a:rPr lang="fr-FR" sz="1400" b="0" dirty="0">
                <a:solidFill>
                  <a:srgbClr val="7EA2B4"/>
                </a:solidFill>
                <a:latin typeface="Consolas"/>
              </a:rPr>
              <a:t>(</a:t>
            </a:r>
            <a:r>
              <a:rPr lang="fr-FR" sz="1400" b="0" dirty="0" err="1">
                <a:solidFill>
                  <a:srgbClr val="D22D72"/>
                </a:solidFill>
                <a:latin typeface="Consolas"/>
              </a:rPr>
              <a:t>cookieName</a:t>
            </a:r>
            <a:r>
              <a:rPr lang="fr-FR" sz="1400" b="0" dirty="0" err="1">
                <a:solidFill>
                  <a:srgbClr val="7EA2B4"/>
                </a:solidFill>
                <a:latin typeface="Consolas"/>
              </a:rPr>
              <a:t>,</a:t>
            </a:r>
            <a:r>
              <a:rPr lang="fr-FR" sz="1400" b="0" dirty="0" err="1">
                <a:solidFill>
                  <a:srgbClr val="D22D72"/>
                </a:solidFill>
                <a:latin typeface="Consolas"/>
              </a:rPr>
              <a:t>cookieValue</a:t>
            </a:r>
            <a:r>
              <a:rPr lang="fr-FR" sz="1400" b="0" dirty="0" err="1">
                <a:solidFill>
                  <a:srgbClr val="7EA2B4"/>
                </a:solidFill>
                <a:latin typeface="Consolas"/>
              </a:rPr>
              <a:t>,</a:t>
            </a:r>
            <a:r>
              <a:rPr lang="fr-FR" sz="1400" b="0" dirty="0" err="1">
                <a:solidFill>
                  <a:srgbClr val="D22D72"/>
                </a:solidFill>
                <a:latin typeface="Consolas"/>
              </a:rPr>
              <a:t>nDays</a:t>
            </a:r>
            <a:r>
              <a:rPr lang="fr-FR" sz="1400" b="0" dirty="0">
                <a:solidFill>
                  <a:srgbClr val="7EA2B4"/>
                </a:solidFill>
                <a:latin typeface="Consolas"/>
              </a:rPr>
              <a:t>) {</a:t>
            </a:r>
          </a:p>
          <a:p>
            <a:r>
              <a:rPr lang="fr-FR" sz="1400" b="0" dirty="0">
                <a:solidFill>
                  <a:srgbClr val="5D5DB1"/>
                </a:solidFill>
                <a:latin typeface="Consolas"/>
              </a:rPr>
              <a:t>	var</a:t>
            </a:r>
            <a:r>
              <a:rPr lang="fr-FR" sz="1400" b="0" dirty="0">
                <a:solidFill>
                  <a:srgbClr val="7EA2B4"/>
                </a:solidFill>
                <a:latin typeface="Consolas"/>
              </a:rPr>
              <a:t> </a:t>
            </a:r>
            <a:r>
              <a:rPr lang="fr-FR" sz="1400" b="0" dirty="0" err="1">
                <a:solidFill>
                  <a:srgbClr val="D22D72"/>
                </a:solidFill>
                <a:latin typeface="Consolas"/>
              </a:rPr>
              <a:t>today</a:t>
            </a:r>
            <a:r>
              <a:rPr lang="fr-FR" sz="1400" b="0" dirty="0">
                <a:solidFill>
                  <a:srgbClr val="7EA2B4"/>
                </a:solidFill>
                <a:latin typeface="Consolas"/>
              </a:rPr>
              <a:t> = new Date();</a:t>
            </a:r>
          </a:p>
          <a:p>
            <a:r>
              <a:rPr lang="fr-FR" sz="1400" b="0" dirty="0">
                <a:solidFill>
                  <a:srgbClr val="5D5DB1"/>
                </a:solidFill>
                <a:latin typeface="Consolas"/>
              </a:rPr>
              <a:t>	var</a:t>
            </a:r>
            <a:r>
              <a:rPr lang="fr-FR" sz="1400" b="0" dirty="0">
                <a:solidFill>
                  <a:srgbClr val="7EA2B4"/>
                </a:solidFill>
                <a:latin typeface="Consolas"/>
              </a:rPr>
              <a:t> </a:t>
            </a:r>
            <a:r>
              <a:rPr lang="fr-FR" sz="1400" b="0" dirty="0">
                <a:solidFill>
                  <a:srgbClr val="D22D72"/>
                </a:solidFill>
                <a:latin typeface="Consolas"/>
              </a:rPr>
              <a:t>expire</a:t>
            </a:r>
            <a:r>
              <a:rPr lang="fr-FR" sz="1400" b="0" dirty="0">
                <a:solidFill>
                  <a:srgbClr val="7EA2B4"/>
                </a:solidFill>
                <a:latin typeface="Consolas"/>
              </a:rPr>
              <a:t> = new Date();</a:t>
            </a:r>
          </a:p>
          <a:p>
            <a:r>
              <a:rPr lang="fr-FR" sz="1400" b="0" dirty="0">
                <a:solidFill>
                  <a:srgbClr val="5D5DB1"/>
                </a:solidFill>
                <a:latin typeface="Consolas"/>
              </a:rPr>
              <a:t>	if</a:t>
            </a:r>
            <a:r>
              <a:rPr lang="fr-FR" sz="1400" b="0" dirty="0">
                <a:solidFill>
                  <a:srgbClr val="7EA2B4"/>
                </a:solidFill>
                <a:latin typeface="Consolas"/>
              </a:rPr>
              <a:t> (</a:t>
            </a:r>
            <a:r>
              <a:rPr lang="fr-FR" sz="1400" b="0" dirty="0" err="1">
                <a:solidFill>
                  <a:srgbClr val="D22D72"/>
                </a:solidFill>
                <a:latin typeface="Consolas"/>
              </a:rPr>
              <a:t>nDays</a:t>
            </a:r>
            <a:r>
              <a:rPr lang="fr-FR" sz="1400" b="0" dirty="0">
                <a:solidFill>
                  <a:srgbClr val="7EA2B4"/>
                </a:solidFill>
                <a:latin typeface="Consolas"/>
              </a:rPr>
              <a:t>==</a:t>
            </a:r>
            <a:r>
              <a:rPr lang="fr-FR" sz="1400" b="0" dirty="0" err="1">
                <a:solidFill>
                  <a:srgbClr val="935C25"/>
                </a:solidFill>
                <a:latin typeface="Consolas"/>
              </a:rPr>
              <a:t>null</a:t>
            </a:r>
            <a:r>
              <a:rPr lang="fr-FR" sz="1400" b="0" dirty="0">
                <a:solidFill>
                  <a:srgbClr val="7EA2B4"/>
                </a:solidFill>
                <a:latin typeface="Consolas"/>
              </a:rPr>
              <a:t> || </a:t>
            </a:r>
            <a:r>
              <a:rPr lang="fr-FR" sz="1400" b="0" dirty="0" err="1">
                <a:solidFill>
                  <a:srgbClr val="D22D72"/>
                </a:solidFill>
                <a:latin typeface="Consolas"/>
              </a:rPr>
              <a:t>nDays</a:t>
            </a:r>
            <a:r>
              <a:rPr lang="fr-FR" sz="1400" b="0" dirty="0">
                <a:solidFill>
                  <a:srgbClr val="7EA2B4"/>
                </a:solidFill>
                <a:latin typeface="Consolas"/>
              </a:rPr>
              <a:t>==</a:t>
            </a:r>
            <a:r>
              <a:rPr lang="fr-FR" sz="1400" b="0" dirty="0">
                <a:solidFill>
                  <a:srgbClr val="935C25"/>
                </a:solidFill>
                <a:latin typeface="Consolas"/>
              </a:rPr>
              <a:t>0</a:t>
            </a:r>
            <a:r>
              <a:rPr lang="fr-FR" sz="1400" b="0" dirty="0">
                <a:solidFill>
                  <a:srgbClr val="7EA2B4"/>
                </a:solidFill>
                <a:latin typeface="Consolas"/>
              </a:rPr>
              <a:t>) </a:t>
            </a:r>
            <a:r>
              <a:rPr lang="fr-FR" sz="1400" b="0" dirty="0" err="1">
                <a:solidFill>
                  <a:srgbClr val="D22D72"/>
                </a:solidFill>
                <a:latin typeface="Consolas"/>
              </a:rPr>
              <a:t>nDays</a:t>
            </a:r>
            <a:r>
              <a:rPr lang="fr-FR" sz="1400" b="0" dirty="0">
                <a:solidFill>
                  <a:srgbClr val="7EA2B4"/>
                </a:solidFill>
                <a:latin typeface="Consolas"/>
              </a:rPr>
              <a:t>=</a:t>
            </a:r>
            <a:r>
              <a:rPr lang="fr-FR" sz="1400" b="0" dirty="0">
                <a:solidFill>
                  <a:srgbClr val="935C25"/>
                </a:solidFill>
                <a:latin typeface="Consolas"/>
              </a:rPr>
              <a:t>1</a:t>
            </a:r>
            <a:r>
              <a:rPr lang="fr-FR" sz="1400" b="0" dirty="0">
                <a:solidFill>
                  <a:srgbClr val="7EA2B4"/>
                </a:solidFill>
                <a:latin typeface="Consolas"/>
              </a:rPr>
              <a:t>;</a:t>
            </a:r>
          </a:p>
          <a:p>
            <a:r>
              <a:rPr lang="fr-FR" sz="1400" b="0" dirty="0">
                <a:solidFill>
                  <a:srgbClr val="D22D72"/>
                </a:solidFill>
                <a:latin typeface="Consolas"/>
              </a:rPr>
              <a:t>	</a:t>
            </a:r>
            <a:r>
              <a:rPr lang="fr-FR" sz="1400" b="0" dirty="0" err="1">
                <a:solidFill>
                  <a:srgbClr val="D22D72"/>
                </a:solidFill>
                <a:latin typeface="Consolas"/>
              </a:rPr>
              <a:t>expire</a:t>
            </a:r>
            <a:r>
              <a:rPr lang="fr-FR" sz="1400" b="0" dirty="0" err="1">
                <a:solidFill>
                  <a:srgbClr val="7EA2B4"/>
                </a:solidFill>
                <a:latin typeface="Consolas"/>
              </a:rPr>
              <a:t>.</a:t>
            </a:r>
            <a:r>
              <a:rPr lang="fr-FR" sz="1400" b="0" dirty="0" err="1">
                <a:solidFill>
                  <a:srgbClr val="2D8F6F"/>
                </a:solidFill>
                <a:latin typeface="Consolas"/>
              </a:rPr>
              <a:t>setTime</a:t>
            </a:r>
            <a:r>
              <a:rPr lang="fr-FR" sz="1400" b="0" dirty="0">
                <a:solidFill>
                  <a:srgbClr val="7EA2B4"/>
                </a:solidFill>
                <a:latin typeface="Consolas"/>
              </a:rPr>
              <a:t>(</a:t>
            </a:r>
            <a:r>
              <a:rPr lang="fr-FR" sz="1400" b="0" dirty="0" err="1">
                <a:solidFill>
                  <a:srgbClr val="D22D72"/>
                </a:solidFill>
                <a:latin typeface="Consolas"/>
              </a:rPr>
              <a:t>today</a:t>
            </a:r>
            <a:r>
              <a:rPr lang="fr-FR" sz="1400" b="0" dirty="0" err="1">
                <a:solidFill>
                  <a:srgbClr val="7EA2B4"/>
                </a:solidFill>
                <a:latin typeface="Consolas"/>
              </a:rPr>
              <a:t>.</a:t>
            </a:r>
            <a:r>
              <a:rPr lang="fr-FR" sz="1400" b="0" dirty="0" err="1">
                <a:solidFill>
                  <a:srgbClr val="2D8F6F"/>
                </a:solidFill>
                <a:latin typeface="Consolas"/>
              </a:rPr>
              <a:t>getTime</a:t>
            </a:r>
            <a:r>
              <a:rPr lang="fr-FR" sz="1400" b="0" dirty="0">
                <a:solidFill>
                  <a:srgbClr val="7EA2B4"/>
                </a:solidFill>
                <a:latin typeface="Consolas"/>
              </a:rPr>
              <a:t>() + </a:t>
            </a:r>
            <a:r>
              <a:rPr lang="fr-FR" sz="1400" b="0" dirty="0">
                <a:solidFill>
                  <a:srgbClr val="935C25"/>
                </a:solidFill>
                <a:latin typeface="Consolas"/>
              </a:rPr>
              <a:t>3600000</a:t>
            </a:r>
            <a:r>
              <a:rPr lang="fr-FR" sz="1400" b="0" dirty="0">
                <a:solidFill>
                  <a:srgbClr val="7EA2B4"/>
                </a:solidFill>
                <a:latin typeface="Consolas"/>
              </a:rPr>
              <a:t>*</a:t>
            </a:r>
            <a:r>
              <a:rPr lang="fr-FR" sz="1400" b="0" dirty="0">
                <a:solidFill>
                  <a:srgbClr val="935C25"/>
                </a:solidFill>
                <a:latin typeface="Consolas"/>
              </a:rPr>
              <a:t>24</a:t>
            </a:r>
            <a:r>
              <a:rPr lang="fr-FR" sz="1400" b="0" dirty="0">
                <a:solidFill>
                  <a:srgbClr val="7EA2B4"/>
                </a:solidFill>
                <a:latin typeface="Consolas"/>
              </a:rPr>
              <a:t>*</a:t>
            </a:r>
            <a:r>
              <a:rPr lang="fr-FR" sz="1400" b="0" dirty="0" err="1">
                <a:solidFill>
                  <a:srgbClr val="D22D72"/>
                </a:solidFill>
                <a:latin typeface="Consolas"/>
              </a:rPr>
              <a:t>nDays</a:t>
            </a:r>
            <a:r>
              <a:rPr lang="fr-FR" sz="1400" b="0" dirty="0">
                <a:solidFill>
                  <a:srgbClr val="7EA2B4"/>
                </a:solidFill>
                <a:latin typeface="Consolas"/>
              </a:rPr>
              <a:t>);</a:t>
            </a:r>
          </a:p>
          <a:p>
            <a:r>
              <a:rPr lang="fr-FR" sz="1400" b="0" dirty="0">
                <a:solidFill>
                  <a:srgbClr val="7EA2B4"/>
                </a:solidFill>
                <a:latin typeface="Consolas"/>
              </a:rPr>
              <a:t>	</a:t>
            </a:r>
            <a:r>
              <a:rPr lang="fr-FR" sz="1400" b="1" dirty="0" err="1">
                <a:solidFill>
                  <a:srgbClr val="7EA2B4"/>
                </a:solidFill>
                <a:latin typeface="Consolas"/>
              </a:rPr>
              <a:t>document.cookie</a:t>
            </a:r>
            <a:r>
              <a:rPr lang="fr-FR" sz="1400" b="0" dirty="0">
                <a:solidFill>
                  <a:srgbClr val="7EA2B4"/>
                </a:solidFill>
                <a:latin typeface="Consolas"/>
              </a:rPr>
              <a:t> = </a:t>
            </a:r>
            <a:r>
              <a:rPr lang="fr-FR" sz="1400" b="0" dirty="0" err="1">
                <a:solidFill>
                  <a:srgbClr val="D22D72"/>
                </a:solidFill>
                <a:latin typeface="Consolas"/>
              </a:rPr>
              <a:t>cookieName</a:t>
            </a:r>
            <a:r>
              <a:rPr lang="fr-FR" sz="1400" b="0" dirty="0">
                <a:solidFill>
                  <a:srgbClr val="7EA2B4"/>
                </a:solidFill>
                <a:latin typeface="Consolas"/>
              </a:rPr>
              <a:t>+"</a:t>
            </a:r>
            <a:r>
              <a:rPr lang="fr-FR" sz="1400" b="0" dirty="0">
                <a:solidFill>
                  <a:srgbClr val="568C3B"/>
                </a:solidFill>
                <a:latin typeface="Consolas"/>
              </a:rPr>
              <a:t>=</a:t>
            </a:r>
            <a:r>
              <a:rPr lang="fr-FR" sz="1400" b="0" dirty="0">
                <a:solidFill>
                  <a:srgbClr val="7EA2B4"/>
                </a:solidFill>
                <a:latin typeface="Consolas"/>
              </a:rPr>
              <a:t>"+</a:t>
            </a:r>
            <a:r>
              <a:rPr lang="fr-FR" sz="1400" b="0" dirty="0">
                <a:solidFill>
                  <a:srgbClr val="2D8F6F"/>
                </a:solidFill>
                <a:latin typeface="Consolas"/>
              </a:rPr>
              <a:t>escape</a:t>
            </a:r>
            <a:r>
              <a:rPr lang="fr-FR" sz="1400" b="0" dirty="0">
                <a:solidFill>
                  <a:srgbClr val="7EA2B4"/>
                </a:solidFill>
                <a:latin typeface="Consolas"/>
              </a:rPr>
              <a:t>(</a:t>
            </a:r>
            <a:r>
              <a:rPr lang="fr-FR" sz="1400" b="0" dirty="0" err="1">
                <a:solidFill>
                  <a:srgbClr val="D22D72"/>
                </a:solidFill>
                <a:latin typeface="Consolas"/>
              </a:rPr>
              <a:t>cookieValue</a:t>
            </a:r>
            <a:r>
              <a:rPr lang="fr-FR" sz="1400" b="0" dirty="0">
                <a:solidFill>
                  <a:srgbClr val="7EA2B4"/>
                </a:solidFill>
                <a:latin typeface="Consolas"/>
              </a:rPr>
              <a:t>)+"</a:t>
            </a:r>
            <a:r>
              <a:rPr lang="fr-FR" sz="1400" b="0" dirty="0">
                <a:solidFill>
                  <a:srgbClr val="568C3B"/>
                </a:solidFill>
                <a:latin typeface="Consolas"/>
              </a:rPr>
              <a:t>;expires=</a:t>
            </a:r>
            <a:r>
              <a:rPr lang="fr-FR" sz="1400" b="0" dirty="0">
                <a:solidFill>
                  <a:srgbClr val="7EA2B4"/>
                </a:solidFill>
                <a:latin typeface="Consolas"/>
              </a:rPr>
              <a:t>"+</a:t>
            </a:r>
            <a:r>
              <a:rPr lang="fr-FR" sz="1400" b="0" dirty="0" err="1">
                <a:solidFill>
                  <a:srgbClr val="D22D72"/>
                </a:solidFill>
                <a:latin typeface="Consolas"/>
              </a:rPr>
              <a:t>expire</a:t>
            </a:r>
            <a:r>
              <a:rPr lang="fr-FR" sz="1400" b="0" dirty="0" err="1">
                <a:solidFill>
                  <a:srgbClr val="7EA2B4"/>
                </a:solidFill>
                <a:latin typeface="Consolas"/>
              </a:rPr>
              <a:t>.</a:t>
            </a:r>
            <a:r>
              <a:rPr lang="fr-FR" sz="1400" b="0" dirty="0" err="1">
                <a:solidFill>
                  <a:srgbClr val="2D8F6F"/>
                </a:solidFill>
                <a:latin typeface="Consolas"/>
              </a:rPr>
              <a:t>toGMTString</a:t>
            </a:r>
            <a:r>
              <a:rPr lang="fr-FR" sz="1400" b="0" dirty="0">
                <a:solidFill>
                  <a:srgbClr val="7EA2B4"/>
                </a:solidFill>
                <a:latin typeface="Consolas"/>
              </a:rPr>
              <a:t>();</a:t>
            </a:r>
          </a:p>
          <a:p>
            <a:r>
              <a:rPr lang="fr-FR" sz="1400" b="0" dirty="0">
                <a:solidFill>
                  <a:srgbClr val="7EA2B4"/>
                </a:solidFill>
                <a:latin typeface="Consolas"/>
              </a:rPr>
              <a:t>}</a:t>
            </a: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Gestion de formulaires HTML</a:t>
            </a:r>
            <a:br>
              <a:rPr lang="fr-FR" dirty="0"/>
            </a:br>
            <a:endParaRPr lang="fr-FR" dirty="0"/>
          </a:p>
        </p:txBody>
      </p:sp>
      <p:sp>
        <p:nvSpPr>
          <p:cNvPr id="5" name="Espace réservé du texte 4"/>
          <p:cNvSpPr>
            <a:spLocks noGrp="1"/>
          </p:cNvSpPr>
          <p:nvPr>
            <p:ph type="body" idx="1"/>
          </p:nvPr>
        </p:nvSpPr>
        <p:spPr/>
        <p:txBody>
          <a:bodyPr/>
          <a:lstStyle/>
          <a:p>
            <a:endParaRPr lang="fr-F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Formulaire en HTML</a:t>
            </a:r>
          </a:p>
        </p:txBody>
      </p:sp>
      <p:sp>
        <p:nvSpPr>
          <p:cNvPr id="5" name="Espace réservé du contenu 4"/>
          <p:cNvSpPr>
            <a:spLocks noGrp="1"/>
          </p:cNvSpPr>
          <p:nvPr>
            <p:ph idx="1"/>
          </p:nvPr>
        </p:nvSpPr>
        <p:spPr/>
        <p:txBody>
          <a:bodyPr/>
          <a:lstStyle/>
          <a:p>
            <a:r>
              <a:rPr lang="fr-FR" dirty="0"/>
              <a:t>La balise </a:t>
            </a:r>
            <a:r>
              <a:rPr lang="fr-FR" i="1" dirty="0" err="1"/>
              <a:t>form</a:t>
            </a:r>
            <a:endParaRPr lang="fr-FR" i="1" dirty="0"/>
          </a:p>
          <a:p>
            <a:pPr lvl="2"/>
            <a:r>
              <a:rPr lang="fr-FR" i="1" dirty="0"/>
              <a:t>pas de sous formulaires </a:t>
            </a:r>
            <a:r>
              <a:rPr lang="fr-FR" i="1" dirty="0" err="1"/>
              <a:t>form</a:t>
            </a:r>
            <a:r>
              <a:rPr lang="fr-FR" i="1" dirty="0"/>
              <a:t> </a:t>
            </a:r>
            <a:r>
              <a:rPr lang="fr-FR" dirty="0"/>
              <a:t>contient pas de </a:t>
            </a:r>
            <a:r>
              <a:rPr lang="fr-FR" i="1" dirty="0" err="1"/>
              <a:t>form</a:t>
            </a:r>
            <a:r>
              <a:rPr lang="fr-FR" i="1" dirty="0"/>
              <a:t> </a:t>
            </a:r>
            <a:r>
              <a:rPr lang="fr-FR" dirty="0"/>
              <a:t>enfant</a:t>
            </a:r>
            <a:endParaRPr lang="fr-FR" i="1" dirty="0"/>
          </a:p>
          <a:p>
            <a:endParaRPr lang="fr-FR" dirty="0"/>
          </a:p>
          <a:p>
            <a:endParaRPr lang="fr-FR" dirty="0"/>
          </a:p>
          <a:p>
            <a:pPr lvl="2"/>
            <a:r>
              <a:rPr lang="fr-FR" dirty="0"/>
              <a:t>Action : url de destination lors du "</a:t>
            </a:r>
            <a:r>
              <a:rPr lang="fr-FR" dirty="0" err="1"/>
              <a:t>submit</a:t>
            </a:r>
            <a:r>
              <a:rPr lang="fr-FR" dirty="0"/>
              <a:t>"</a:t>
            </a:r>
          </a:p>
          <a:p>
            <a:pPr lvl="2"/>
            <a:endParaRPr lang="fr-FR" dirty="0"/>
          </a:p>
          <a:p>
            <a:pPr lvl="2"/>
            <a:r>
              <a:rPr lang="fr-FR" dirty="0" err="1"/>
              <a:t>Method</a:t>
            </a:r>
            <a:r>
              <a:rPr lang="fr-FR" dirty="0"/>
              <a:t> : type d'envoie du contenu du </a:t>
            </a:r>
            <a:r>
              <a:rPr lang="fr-FR" dirty="0" err="1"/>
              <a:t>form</a:t>
            </a:r>
            <a:endParaRPr lang="fr-FR" dirty="0"/>
          </a:p>
          <a:p>
            <a:pPr lvl="4"/>
            <a:endParaRPr lang="fr-FR" dirty="0"/>
          </a:p>
          <a:p>
            <a:pPr lvl="4"/>
            <a:r>
              <a:rPr lang="fr-FR" dirty="0"/>
              <a:t>POST : dans le paquet HTTP</a:t>
            </a:r>
          </a:p>
          <a:p>
            <a:pPr lvl="4"/>
            <a:endParaRPr lang="fr-FR" dirty="0"/>
          </a:p>
          <a:p>
            <a:pPr lvl="4"/>
            <a:r>
              <a:rPr lang="fr-FR" dirty="0"/>
              <a:t>GET : dans l'url de destination</a:t>
            </a:r>
          </a:p>
          <a:p>
            <a:endParaRPr lang="fr-FR" dirty="0"/>
          </a:p>
        </p:txBody>
      </p:sp>
      <p:sp>
        <p:nvSpPr>
          <p:cNvPr id="6" name="Rectangle 5"/>
          <p:cNvSpPr/>
          <p:nvPr/>
        </p:nvSpPr>
        <p:spPr>
          <a:xfrm>
            <a:off x="714348" y="2285992"/>
            <a:ext cx="7429552" cy="923330"/>
          </a:xfrm>
          <a:prstGeom prst="rect">
            <a:avLst/>
          </a:prstGeom>
        </p:spPr>
        <p:txBody>
          <a:bodyPr wrap="square">
            <a:spAutoFit/>
          </a:bodyPr>
          <a:lstStyle/>
          <a:p>
            <a:r>
              <a:rPr lang="fr-FR" b="0" dirty="0">
                <a:solidFill>
                  <a:srgbClr val="7EA2B4"/>
                </a:solidFill>
                <a:latin typeface="Consolas"/>
              </a:rPr>
              <a:t>&lt;</a:t>
            </a:r>
            <a:r>
              <a:rPr lang="fr-FR" b="0" dirty="0" err="1">
                <a:solidFill>
                  <a:srgbClr val="D22D72"/>
                </a:solidFill>
                <a:latin typeface="Consolas"/>
              </a:rPr>
              <a:t>form</a:t>
            </a:r>
            <a:r>
              <a:rPr lang="fr-FR" b="0" dirty="0">
                <a:solidFill>
                  <a:srgbClr val="7EA2B4"/>
                </a:solidFill>
                <a:latin typeface="Consolas"/>
              </a:rPr>
              <a:t> </a:t>
            </a:r>
            <a:r>
              <a:rPr lang="fr-FR" b="0" dirty="0">
                <a:solidFill>
                  <a:srgbClr val="935C25"/>
                </a:solidFill>
                <a:latin typeface="Consolas"/>
              </a:rPr>
              <a:t>action</a:t>
            </a:r>
            <a:r>
              <a:rPr lang="fr-FR" b="0" dirty="0">
                <a:solidFill>
                  <a:srgbClr val="7EA2B4"/>
                </a:solidFill>
                <a:latin typeface="Consolas"/>
              </a:rPr>
              <a:t>="</a:t>
            </a:r>
            <a:r>
              <a:rPr lang="fr-FR" b="0" dirty="0">
                <a:solidFill>
                  <a:srgbClr val="568C3B"/>
                </a:solidFill>
                <a:latin typeface="Consolas"/>
              </a:rPr>
              <a:t>URI/URL</a:t>
            </a:r>
            <a:r>
              <a:rPr lang="fr-FR" b="0" dirty="0">
                <a:solidFill>
                  <a:srgbClr val="7EA2B4"/>
                </a:solidFill>
                <a:latin typeface="Consolas"/>
              </a:rPr>
              <a:t>" </a:t>
            </a:r>
            <a:r>
              <a:rPr lang="fr-FR" b="0" dirty="0" err="1">
                <a:solidFill>
                  <a:srgbClr val="935C25"/>
                </a:solidFill>
                <a:latin typeface="Consolas"/>
              </a:rPr>
              <a:t>method</a:t>
            </a:r>
            <a:r>
              <a:rPr lang="fr-FR" b="0" dirty="0">
                <a:solidFill>
                  <a:srgbClr val="7EA2B4"/>
                </a:solidFill>
                <a:latin typeface="Consolas"/>
              </a:rPr>
              <a:t>="</a:t>
            </a:r>
            <a:r>
              <a:rPr lang="fr-FR" b="0" dirty="0">
                <a:solidFill>
                  <a:srgbClr val="568C3B"/>
                </a:solidFill>
                <a:latin typeface="Consolas"/>
              </a:rPr>
              <a:t>GET|POST</a:t>
            </a:r>
            <a:r>
              <a:rPr lang="fr-FR" b="0" dirty="0">
                <a:solidFill>
                  <a:srgbClr val="7EA2B4"/>
                </a:solidFill>
                <a:latin typeface="Consolas"/>
              </a:rPr>
              <a:t>" </a:t>
            </a:r>
            <a:r>
              <a:rPr lang="fr-FR" b="0" dirty="0">
                <a:solidFill>
                  <a:srgbClr val="935C25"/>
                </a:solidFill>
                <a:latin typeface="Consolas"/>
              </a:rPr>
              <a:t>id</a:t>
            </a:r>
            <a:r>
              <a:rPr lang="fr-FR" b="0" dirty="0">
                <a:solidFill>
                  <a:srgbClr val="7EA2B4"/>
                </a:solidFill>
                <a:latin typeface="Consolas"/>
              </a:rPr>
              <a:t>="</a:t>
            </a:r>
            <a:r>
              <a:rPr lang="fr-FR" dirty="0" err="1">
                <a:solidFill>
                  <a:srgbClr val="568C3B"/>
                </a:solidFill>
                <a:latin typeface="Consolas"/>
              </a:rPr>
              <a:t>monForm</a:t>
            </a:r>
            <a:r>
              <a:rPr lang="fr-FR" b="0" dirty="0">
                <a:solidFill>
                  <a:srgbClr val="7EA2B4"/>
                </a:solidFill>
                <a:latin typeface="Consolas"/>
              </a:rPr>
              <a:t>"&gt;</a:t>
            </a:r>
          </a:p>
          <a:p>
            <a:r>
              <a:rPr lang="fr-FR" b="0" dirty="0">
                <a:solidFill>
                  <a:srgbClr val="7EA2B4"/>
                </a:solidFill>
                <a:latin typeface="Consolas"/>
              </a:rPr>
              <a:t>	contenu du formulaire, input, </a:t>
            </a:r>
            <a:r>
              <a:rPr lang="fr-FR" b="0" dirty="0" err="1">
                <a:solidFill>
                  <a:srgbClr val="7EA2B4"/>
                </a:solidFill>
                <a:latin typeface="Consolas"/>
              </a:rPr>
              <a:t>textarea</a:t>
            </a:r>
            <a:r>
              <a:rPr lang="fr-FR" b="0" dirty="0">
                <a:solidFill>
                  <a:srgbClr val="7EA2B4"/>
                </a:solidFill>
                <a:latin typeface="Consolas"/>
              </a:rPr>
              <a:t>, ...</a:t>
            </a:r>
          </a:p>
          <a:p>
            <a:r>
              <a:rPr lang="fr-FR" b="0" dirty="0">
                <a:solidFill>
                  <a:srgbClr val="7EA2B4"/>
                </a:solidFill>
                <a:latin typeface="Consolas"/>
              </a:rPr>
              <a:t>&lt;/</a:t>
            </a:r>
            <a:r>
              <a:rPr lang="fr-FR" b="0" dirty="0" err="1">
                <a:solidFill>
                  <a:srgbClr val="D22D72"/>
                </a:solidFill>
                <a:latin typeface="Consolas"/>
              </a:rPr>
              <a:t>form</a:t>
            </a:r>
            <a:r>
              <a:rPr lang="fr-FR" b="0" dirty="0">
                <a:solidFill>
                  <a:srgbClr val="7EA2B4"/>
                </a:solidFill>
                <a:latin typeface="Consolas"/>
              </a:rPr>
              <a:t>&gt;</a:t>
            </a: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Submit</a:t>
            </a:r>
            <a:r>
              <a:rPr lang="fr-FR" dirty="0"/>
              <a:t> &amp; Reset</a:t>
            </a:r>
          </a:p>
        </p:txBody>
      </p:sp>
      <p:sp>
        <p:nvSpPr>
          <p:cNvPr id="3" name="Espace réservé du contenu 2"/>
          <p:cNvSpPr>
            <a:spLocks noGrp="1"/>
          </p:cNvSpPr>
          <p:nvPr>
            <p:ph idx="1"/>
          </p:nvPr>
        </p:nvSpPr>
        <p:spPr/>
        <p:txBody>
          <a:bodyPr/>
          <a:lstStyle/>
          <a:p>
            <a:r>
              <a:rPr lang="fr-FR" dirty="0" err="1"/>
              <a:t>Submit</a:t>
            </a:r>
            <a:endParaRPr lang="fr-FR" dirty="0"/>
          </a:p>
          <a:p>
            <a:pPr lvl="2"/>
            <a:r>
              <a:rPr lang="fr-FR" dirty="0"/>
              <a:t>envoie le contenu des entrées du formulaire</a:t>
            </a:r>
          </a:p>
          <a:p>
            <a:pPr lvl="4"/>
            <a:r>
              <a:rPr lang="fr-FR" dirty="0"/>
              <a:t>Exécution du </a:t>
            </a:r>
            <a:r>
              <a:rPr lang="fr-FR" dirty="0" err="1"/>
              <a:t>submit</a:t>
            </a:r>
            <a:r>
              <a:rPr lang="fr-FR" dirty="0"/>
              <a:t> en </a:t>
            </a:r>
            <a:r>
              <a:rPr lang="fr-FR" dirty="0" err="1"/>
              <a:t>js</a:t>
            </a:r>
            <a:endParaRPr lang="fr-FR" dirty="0"/>
          </a:p>
          <a:p>
            <a:endParaRPr lang="fr-FR" dirty="0"/>
          </a:p>
          <a:p>
            <a:endParaRPr lang="fr-FR" dirty="0"/>
          </a:p>
          <a:p>
            <a:r>
              <a:rPr lang="fr-FR" dirty="0"/>
              <a:t>Reset</a:t>
            </a:r>
          </a:p>
          <a:p>
            <a:pPr lvl="2"/>
            <a:r>
              <a:rPr lang="fr-FR" dirty="0" err="1"/>
              <a:t>reinitialisation</a:t>
            </a:r>
            <a:r>
              <a:rPr lang="fr-FR" dirty="0"/>
              <a:t> du formulaire </a:t>
            </a:r>
          </a:p>
          <a:p>
            <a:pPr lvl="4"/>
            <a:r>
              <a:rPr lang="fr-FR" dirty="0" err="1"/>
              <a:t>Execution</a:t>
            </a:r>
            <a:r>
              <a:rPr lang="fr-FR" dirty="0"/>
              <a:t> du reset en </a:t>
            </a:r>
            <a:r>
              <a:rPr lang="fr-FR" dirty="0" err="1"/>
              <a:t>js</a:t>
            </a:r>
            <a:endParaRPr lang="fr-FR" dirty="0"/>
          </a:p>
        </p:txBody>
      </p:sp>
      <p:sp>
        <p:nvSpPr>
          <p:cNvPr id="4" name="Rectangle 3"/>
          <p:cNvSpPr/>
          <p:nvPr/>
        </p:nvSpPr>
        <p:spPr>
          <a:xfrm>
            <a:off x="1428728" y="2714620"/>
            <a:ext cx="5929354" cy="369332"/>
          </a:xfrm>
          <a:prstGeom prst="rect">
            <a:avLst/>
          </a:prstGeom>
        </p:spPr>
        <p:txBody>
          <a:bodyPr wrap="square">
            <a:spAutoFit/>
          </a:bodyPr>
          <a:lstStyle/>
          <a:p>
            <a:r>
              <a:rPr lang="fr-FR" b="0" dirty="0" err="1">
                <a:solidFill>
                  <a:srgbClr val="7EA2B4"/>
                </a:solidFill>
                <a:latin typeface="Consolas"/>
              </a:rPr>
              <a:t>document.</a:t>
            </a:r>
            <a:r>
              <a:rPr lang="fr-FR" b="0" dirty="0" err="1">
                <a:solidFill>
                  <a:srgbClr val="2D8F6F"/>
                </a:solidFill>
                <a:latin typeface="Consolas"/>
              </a:rPr>
              <a:t>getElementById</a:t>
            </a:r>
            <a:r>
              <a:rPr lang="fr-FR" b="0" dirty="0">
                <a:solidFill>
                  <a:srgbClr val="7EA2B4"/>
                </a:solidFill>
                <a:latin typeface="Consolas"/>
              </a:rPr>
              <a:t>('</a:t>
            </a:r>
            <a:r>
              <a:rPr lang="fr-FR" b="0" dirty="0">
                <a:solidFill>
                  <a:srgbClr val="568C3B"/>
                </a:solidFill>
                <a:latin typeface="Consolas"/>
              </a:rPr>
              <a:t>mon-</a:t>
            </a:r>
            <a:r>
              <a:rPr lang="fr-FR" b="0" dirty="0" err="1">
                <a:solidFill>
                  <a:srgbClr val="568C3B"/>
                </a:solidFill>
                <a:latin typeface="Consolas"/>
              </a:rPr>
              <a:t>form</a:t>
            </a:r>
            <a:r>
              <a:rPr lang="fr-FR" b="0" dirty="0">
                <a:solidFill>
                  <a:srgbClr val="7EA2B4"/>
                </a:solidFill>
                <a:latin typeface="Consolas"/>
              </a:rPr>
              <a:t>').</a:t>
            </a:r>
            <a:r>
              <a:rPr lang="fr-FR" b="0" dirty="0" err="1">
                <a:solidFill>
                  <a:srgbClr val="2D8F6F"/>
                </a:solidFill>
                <a:latin typeface="Consolas"/>
              </a:rPr>
              <a:t>submit</a:t>
            </a:r>
            <a:r>
              <a:rPr lang="fr-FR" b="0" dirty="0">
                <a:solidFill>
                  <a:srgbClr val="7EA2B4"/>
                </a:solidFill>
                <a:latin typeface="Consolas"/>
              </a:rPr>
              <a:t>();</a:t>
            </a:r>
          </a:p>
        </p:txBody>
      </p:sp>
      <p:sp>
        <p:nvSpPr>
          <p:cNvPr id="6" name="Rectangle 5"/>
          <p:cNvSpPr/>
          <p:nvPr/>
        </p:nvSpPr>
        <p:spPr>
          <a:xfrm>
            <a:off x="1428728" y="5631436"/>
            <a:ext cx="5929354" cy="369332"/>
          </a:xfrm>
          <a:prstGeom prst="rect">
            <a:avLst/>
          </a:prstGeom>
        </p:spPr>
        <p:txBody>
          <a:bodyPr wrap="square">
            <a:spAutoFit/>
          </a:bodyPr>
          <a:lstStyle/>
          <a:p>
            <a:r>
              <a:rPr lang="fr-FR" b="0" dirty="0" err="1">
                <a:solidFill>
                  <a:srgbClr val="7EA2B4"/>
                </a:solidFill>
                <a:latin typeface="Consolas"/>
              </a:rPr>
              <a:t>document.</a:t>
            </a:r>
            <a:r>
              <a:rPr lang="fr-FR" b="0" dirty="0" err="1">
                <a:solidFill>
                  <a:srgbClr val="2D8F6F"/>
                </a:solidFill>
                <a:latin typeface="Consolas"/>
              </a:rPr>
              <a:t>getElementById</a:t>
            </a:r>
            <a:r>
              <a:rPr lang="fr-FR" b="0" dirty="0">
                <a:solidFill>
                  <a:srgbClr val="7EA2B4"/>
                </a:solidFill>
                <a:latin typeface="Consolas"/>
              </a:rPr>
              <a:t>('</a:t>
            </a:r>
            <a:r>
              <a:rPr lang="fr-FR" b="0" dirty="0">
                <a:solidFill>
                  <a:srgbClr val="568C3B"/>
                </a:solidFill>
                <a:latin typeface="Consolas"/>
              </a:rPr>
              <a:t>mon-</a:t>
            </a:r>
            <a:r>
              <a:rPr lang="fr-FR" b="0" dirty="0" err="1">
                <a:solidFill>
                  <a:srgbClr val="568C3B"/>
                </a:solidFill>
                <a:latin typeface="Consolas"/>
              </a:rPr>
              <a:t>form</a:t>
            </a:r>
            <a:r>
              <a:rPr lang="fr-FR" b="0" dirty="0">
                <a:solidFill>
                  <a:srgbClr val="7EA2B4"/>
                </a:solidFill>
                <a:latin typeface="Consolas"/>
              </a:rPr>
              <a:t>').</a:t>
            </a:r>
            <a:r>
              <a:rPr lang="fr-FR" b="0" dirty="0">
                <a:solidFill>
                  <a:srgbClr val="2D8F6F"/>
                </a:solidFill>
                <a:latin typeface="Consolas"/>
              </a:rPr>
              <a:t>reset</a:t>
            </a:r>
            <a:r>
              <a:rPr lang="fr-FR" b="0" dirty="0">
                <a:solidFill>
                  <a:srgbClr val="7EA2B4"/>
                </a:solidFill>
                <a:latin typeface="Consolas"/>
              </a:rPr>
              <a:t>();</a:t>
            </a: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 contrôles d'entrées formulaire HTML</a:t>
            </a:r>
          </a:p>
        </p:txBody>
      </p:sp>
      <p:sp>
        <p:nvSpPr>
          <p:cNvPr id="3" name="Espace réservé du contenu 2"/>
          <p:cNvSpPr>
            <a:spLocks noGrp="1"/>
          </p:cNvSpPr>
          <p:nvPr>
            <p:ph idx="1"/>
          </p:nvPr>
        </p:nvSpPr>
        <p:spPr/>
        <p:txBody>
          <a:bodyPr/>
          <a:lstStyle/>
          <a:p>
            <a:r>
              <a:rPr lang="fr-FR" dirty="0"/>
              <a:t>Les entrées de contenu</a:t>
            </a:r>
          </a:p>
          <a:p>
            <a:pPr lvl="2"/>
            <a:r>
              <a:rPr lang="fr-FR" dirty="0"/>
              <a:t>2 identifications </a:t>
            </a:r>
          </a:p>
          <a:p>
            <a:pPr lvl="3"/>
            <a:r>
              <a:rPr lang="fr-FR" dirty="0" err="1"/>
              <a:t>name</a:t>
            </a:r>
            <a:r>
              <a:rPr lang="fr-FR" dirty="0"/>
              <a:t> 	</a:t>
            </a:r>
            <a:r>
              <a:rPr lang="fr-FR" dirty="0">
                <a:sym typeface="Wingdings" pitchFamily="2" charset="2"/>
              </a:rPr>
              <a:t> pour le serveur</a:t>
            </a:r>
          </a:p>
          <a:p>
            <a:pPr lvl="3"/>
            <a:r>
              <a:rPr lang="fr-FR" dirty="0">
                <a:sym typeface="Wingdings" pitchFamily="2" charset="2"/>
              </a:rPr>
              <a:t>id		 pour le navigateur</a:t>
            </a:r>
            <a:endParaRPr lang="fr-FR" dirty="0"/>
          </a:p>
          <a:p>
            <a:pPr lvl="2"/>
            <a:r>
              <a:rPr lang="fr-FR" dirty="0" err="1"/>
              <a:t>differents</a:t>
            </a:r>
            <a:r>
              <a:rPr lang="fr-FR" dirty="0"/>
              <a:t> types : </a:t>
            </a:r>
          </a:p>
          <a:p>
            <a:pPr lvl="3"/>
            <a:r>
              <a:rPr lang="fr-FR" dirty="0" err="1"/>
              <a:t>text</a:t>
            </a:r>
            <a:r>
              <a:rPr lang="fr-FR" dirty="0"/>
              <a:t>, </a:t>
            </a:r>
            <a:r>
              <a:rPr lang="fr-FR" dirty="0" err="1"/>
              <a:t>checkbox</a:t>
            </a:r>
            <a:r>
              <a:rPr lang="fr-FR" dirty="0"/>
              <a:t>, file, radio, </a:t>
            </a:r>
            <a:r>
              <a:rPr lang="fr-FR" dirty="0" err="1"/>
              <a:t>hidden</a:t>
            </a:r>
            <a:r>
              <a:rPr lang="fr-FR" dirty="0"/>
              <a:t>, </a:t>
            </a:r>
            <a:r>
              <a:rPr lang="fr-FR" dirty="0" err="1"/>
              <a:t>password</a:t>
            </a:r>
            <a:endParaRPr lang="fr-FR" dirty="0"/>
          </a:p>
          <a:p>
            <a:pPr lvl="2"/>
            <a:endParaRPr lang="fr-FR" dirty="0"/>
          </a:p>
          <a:p>
            <a:pPr lvl="2"/>
            <a:endParaRPr lang="fr-FR" dirty="0"/>
          </a:p>
          <a:p>
            <a:pPr lvl="2"/>
            <a:r>
              <a:rPr lang="fr-FR" dirty="0"/>
              <a:t>Nouveauté html 5 :</a:t>
            </a:r>
          </a:p>
          <a:p>
            <a:pPr lvl="3"/>
            <a:r>
              <a:rPr lang="fr-FR" dirty="0"/>
              <a:t>type : </a:t>
            </a:r>
            <a:r>
              <a:rPr lang="fr-FR" dirty="0" err="1"/>
              <a:t>number</a:t>
            </a:r>
            <a:r>
              <a:rPr lang="fr-FR" dirty="0"/>
              <a:t>, range, </a:t>
            </a:r>
            <a:r>
              <a:rPr lang="fr-FR" dirty="0" err="1"/>
              <a:t>search</a:t>
            </a:r>
            <a:r>
              <a:rPr lang="fr-FR" dirty="0"/>
              <a:t>, tel, mail, url, </a:t>
            </a:r>
            <a:r>
              <a:rPr lang="fr-FR" dirty="0" err="1"/>
              <a:t>week</a:t>
            </a:r>
            <a:r>
              <a:rPr lang="fr-FR" dirty="0"/>
              <a:t>, </a:t>
            </a:r>
            <a:r>
              <a:rPr lang="fr-FR" dirty="0" err="1"/>
              <a:t>color</a:t>
            </a:r>
            <a:r>
              <a:rPr lang="fr-FR" dirty="0"/>
              <a:t>, </a:t>
            </a:r>
            <a:r>
              <a:rPr lang="fr-FR" dirty="0" err="1"/>
              <a:t>month</a:t>
            </a:r>
            <a:r>
              <a:rPr lang="fr-FR" dirty="0"/>
              <a:t>, image, date, </a:t>
            </a:r>
            <a:r>
              <a:rPr lang="fr-FR" dirty="0" err="1"/>
              <a:t>datetime</a:t>
            </a:r>
            <a:endParaRPr lang="fr-FR" dirty="0"/>
          </a:p>
          <a:p>
            <a:pPr lvl="3"/>
            <a:r>
              <a:rPr lang="fr-FR" dirty="0"/>
              <a:t>Validation par regex </a:t>
            </a:r>
          </a:p>
          <a:p>
            <a:pPr lvl="2"/>
            <a:endParaRPr lang="fr-FR" dirty="0"/>
          </a:p>
        </p:txBody>
      </p:sp>
      <p:sp>
        <p:nvSpPr>
          <p:cNvPr id="4" name="Rectangle 3"/>
          <p:cNvSpPr/>
          <p:nvPr/>
        </p:nvSpPr>
        <p:spPr>
          <a:xfrm>
            <a:off x="785786" y="3714752"/>
            <a:ext cx="7715304" cy="923330"/>
          </a:xfrm>
          <a:prstGeom prst="rect">
            <a:avLst/>
          </a:prstGeom>
        </p:spPr>
        <p:txBody>
          <a:bodyPr wrap="square">
            <a:spAutoFit/>
          </a:bodyPr>
          <a:lstStyle/>
          <a:p>
            <a:r>
              <a:rPr lang="en-US" b="0" dirty="0">
                <a:solidFill>
                  <a:srgbClr val="7EA2B4"/>
                </a:solidFill>
                <a:latin typeface="Consolas"/>
              </a:rPr>
              <a:t>&lt;</a:t>
            </a:r>
            <a:r>
              <a:rPr lang="en-US" b="0" dirty="0">
                <a:solidFill>
                  <a:srgbClr val="D22D72"/>
                </a:solidFill>
                <a:latin typeface="Consolas"/>
              </a:rPr>
              <a:t>input</a:t>
            </a:r>
            <a:r>
              <a:rPr lang="en-US" b="0" dirty="0">
                <a:solidFill>
                  <a:srgbClr val="7EA2B4"/>
                </a:solidFill>
                <a:latin typeface="Consolas"/>
              </a:rPr>
              <a:t> </a:t>
            </a:r>
            <a:r>
              <a:rPr lang="en-US" b="0" dirty="0">
                <a:solidFill>
                  <a:srgbClr val="935C25"/>
                </a:solidFill>
                <a:latin typeface="Consolas"/>
              </a:rPr>
              <a:t>type</a:t>
            </a:r>
            <a:r>
              <a:rPr lang="en-US" b="0" dirty="0">
                <a:solidFill>
                  <a:srgbClr val="7EA2B4"/>
                </a:solidFill>
                <a:latin typeface="Consolas"/>
              </a:rPr>
              <a:t>="</a:t>
            </a:r>
            <a:r>
              <a:rPr lang="en-US" b="0" dirty="0">
                <a:solidFill>
                  <a:srgbClr val="568C3B"/>
                </a:solidFill>
                <a:latin typeface="Consolas"/>
              </a:rPr>
              <a:t>color</a:t>
            </a:r>
            <a:r>
              <a:rPr lang="en-US" b="0" dirty="0">
                <a:solidFill>
                  <a:srgbClr val="7EA2B4"/>
                </a:solidFill>
                <a:latin typeface="Consolas"/>
              </a:rPr>
              <a:t>" </a:t>
            </a:r>
            <a:r>
              <a:rPr lang="en-US" b="0" dirty="0">
                <a:solidFill>
                  <a:srgbClr val="935C25"/>
                </a:solidFill>
                <a:latin typeface="Consolas"/>
              </a:rPr>
              <a:t>name</a:t>
            </a:r>
            <a:r>
              <a:rPr lang="en-US" b="0" dirty="0">
                <a:solidFill>
                  <a:srgbClr val="7EA2B4"/>
                </a:solidFill>
                <a:latin typeface="Consolas"/>
              </a:rPr>
              <a:t>="</a:t>
            </a:r>
            <a:r>
              <a:rPr lang="en-US" b="0" dirty="0" err="1">
                <a:solidFill>
                  <a:srgbClr val="568C3B"/>
                </a:solidFill>
                <a:latin typeface="Consolas"/>
              </a:rPr>
              <a:t>macouleur</a:t>
            </a:r>
            <a:r>
              <a:rPr lang="en-US" b="0" dirty="0">
                <a:solidFill>
                  <a:srgbClr val="7EA2B4"/>
                </a:solidFill>
                <a:latin typeface="Consolas"/>
              </a:rPr>
              <a:t>" </a:t>
            </a:r>
            <a:r>
              <a:rPr lang="en-US" b="0" dirty="0">
                <a:solidFill>
                  <a:srgbClr val="257FAD"/>
                </a:solidFill>
                <a:latin typeface="Consolas"/>
              </a:rPr>
              <a:t>id</a:t>
            </a:r>
            <a:r>
              <a:rPr lang="en-US" b="0" dirty="0">
                <a:solidFill>
                  <a:srgbClr val="7EA2B4"/>
                </a:solidFill>
                <a:latin typeface="Consolas"/>
              </a:rPr>
              <a:t>="</a:t>
            </a:r>
            <a:r>
              <a:rPr lang="en-US" b="0" dirty="0">
                <a:solidFill>
                  <a:srgbClr val="568C3B"/>
                </a:solidFill>
                <a:latin typeface="Consolas"/>
              </a:rPr>
              <a:t>input-color</a:t>
            </a:r>
            <a:r>
              <a:rPr lang="en-US" b="0" dirty="0">
                <a:solidFill>
                  <a:srgbClr val="7EA2B4"/>
                </a:solidFill>
                <a:latin typeface="Consolas"/>
              </a:rPr>
              <a:t>"&gt;</a:t>
            </a:r>
          </a:p>
          <a:p>
            <a:r>
              <a:rPr lang="en-US" b="0" dirty="0">
                <a:solidFill>
                  <a:srgbClr val="7EA2B4"/>
                </a:solidFill>
                <a:latin typeface="Consolas"/>
              </a:rPr>
              <a:t>&lt;</a:t>
            </a:r>
            <a:r>
              <a:rPr lang="en-US" b="0" dirty="0">
                <a:solidFill>
                  <a:srgbClr val="D22D72"/>
                </a:solidFill>
                <a:latin typeface="Consolas"/>
              </a:rPr>
              <a:t>input</a:t>
            </a:r>
            <a:r>
              <a:rPr lang="en-US" b="0" dirty="0">
                <a:solidFill>
                  <a:srgbClr val="7EA2B4"/>
                </a:solidFill>
                <a:latin typeface="Consolas"/>
              </a:rPr>
              <a:t> </a:t>
            </a:r>
            <a:r>
              <a:rPr lang="en-US" b="0" dirty="0">
                <a:solidFill>
                  <a:srgbClr val="935C25"/>
                </a:solidFill>
                <a:latin typeface="Consolas"/>
              </a:rPr>
              <a:t>type</a:t>
            </a:r>
            <a:r>
              <a:rPr lang="en-US" b="0" dirty="0">
                <a:solidFill>
                  <a:srgbClr val="7EA2B4"/>
                </a:solidFill>
                <a:latin typeface="Consolas"/>
              </a:rPr>
              <a:t>="</a:t>
            </a:r>
            <a:r>
              <a:rPr lang="en-US" b="0" dirty="0">
                <a:solidFill>
                  <a:srgbClr val="568C3B"/>
                </a:solidFill>
                <a:latin typeface="Consolas"/>
              </a:rPr>
              <a:t>text</a:t>
            </a:r>
            <a:r>
              <a:rPr lang="en-US" b="0" dirty="0">
                <a:solidFill>
                  <a:srgbClr val="7EA2B4"/>
                </a:solidFill>
                <a:latin typeface="Consolas"/>
              </a:rPr>
              <a:t>" </a:t>
            </a:r>
            <a:r>
              <a:rPr lang="en-US" b="0" dirty="0">
                <a:solidFill>
                  <a:srgbClr val="935C25"/>
                </a:solidFill>
                <a:latin typeface="Consolas"/>
              </a:rPr>
              <a:t>name</a:t>
            </a:r>
            <a:r>
              <a:rPr lang="en-US" b="0" dirty="0">
                <a:solidFill>
                  <a:srgbClr val="7EA2B4"/>
                </a:solidFill>
                <a:latin typeface="Consolas"/>
              </a:rPr>
              <a:t>="</a:t>
            </a:r>
            <a:r>
              <a:rPr lang="en-US" b="0" dirty="0" err="1">
                <a:solidFill>
                  <a:srgbClr val="568C3B"/>
                </a:solidFill>
                <a:latin typeface="Consolas"/>
              </a:rPr>
              <a:t>prenom</a:t>
            </a:r>
            <a:r>
              <a:rPr lang="en-US" b="0" dirty="0">
                <a:solidFill>
                  <a:srgbClr val="7EA2B4"/>
                </a:solidFill>
                <a:latin typeface="Consolas"/>
              </a:rPr>
              <a:t>" </a:t>
            </a:r>
            <a:r>
              <a:rPr lang="en-US" b="0" dirty="0">
                <a:solidFill>
                  <a:srgbClr val="257FAD"/>
                </a:solidFill>
                <a:latin typeface="Consolas"/>
              </a:rPr>
              <a:t>id</a:t>
            </a:r>
            <a:r>
              <a:rPr lang="en-US" b="0" dirty="0">
                <a:solidFill>
                  <a:srgbClr val="7EA2B4"/>
                </a:solidFill>
                <a:latin typeface="Consolas"/>
              </a:rPr>
              <a:t>="</a:t>
            </a:r>
            <a:r>
              <a:rPr lang="en-US" b="0" dirty="0">
                <a:solidFill>
                  <a:srgbClr val="568C3B"/>
                </a:solidFill>
                <a:latin typeface="Consolas"/>
              </a:rPr>
              <a:t>input-</a:t>
            </a:r>
            <a:r>
              <a:rPr lang="en-US" b="0" dirty="0" err="1">
                <a:solidFill>
                  <a:srgbClr val="568C3B"/>
                </a:solidFill>
                <a:latin typeface="Consolas"/>
              </a:rPr>
              <a:t>pnom</a:t>
            </a:r>
            <a:r>
              <a:rPr lang="en-US" b="0" dirty="0">
                <a:solidFill>
                  <a:srgbClr val="7EA2B4"/>
                </a:solidFill>
                <a:latin typeface="Consolas"/>
              </a:rPr>
              <a:t>"&gt;</a:t>
            </a:r>
          </a:p>
          <a:p>
            <a:endParaRPr lang="en-US" b="0" dirty="0">
              <a:solidFill>
                <a:srgbClr val="7EA2B4"/>
              </a:solidFill>
              <a:latin typeface="Consolas"/>
            </a:endParaRPr>
          </a:p>
        </p:txBody>
      </p:sp>
      <p:sp>
        <p:nvSpPr>
          <p:cNvPr id="5" name="Rectangle 4"/>
          <p:cNvSpPr/>
          <p:nvPr/>
        </p:nvSpPr>
        <p:spPr>
          <a:xfrm>
            <a:off x="285720" y="6000768"/>
            <a:ext cx="8572560" cy="369332"/>
          </a:xfrm>
          <a:prstGeom prst="rect">
            <a:avLst/>
          </a:prstGeom>
        </p:spPr>
        <p:txBody>
          <a:bodyPr wrap="square">
            <a:spAutoFit/>
          </a:bodyPr>
          <a:lstStyle/>
          <a:p>
            <a:pPr algn="ctr"/>
            <a:r>
              <a:rPr lang="en-US" b="0" dirty="0">
                <a:solidFill>
                  <a:srgbClr val="7EA2B4"/>
                </a:solidFill>
                <a:latin typeface="Consolas"/>
              </a:rPr>
              <a:t>&lt;</a:t>
            </a:r>
            <a:r>
              <a:rPr lang="en-US" b="0" dirty="0">
                <a:solidFill>
                  <a:srgbClr val="D22D72"/>
                </a:solidFill>
                <a:latin typeface="Consolas"/>
              </a:rPr>
              <a:t>input</a:t>
            </a:r>
            <a:r>
              <a:rPr lang="en-US" b="0" dirty="0">
                <a:solidFill>
                  <a:srgbClr val="7EA2B4"/>
                </a:solidFill>
                <a:latin typeface="Consolas"/>
              </a:rPr>
              <a:t> </a:t>
            </a:r>
            <a:r>
              <a:rPr lang="en-US" b="0" dirty="0">
                <a:solidFill>
                  <a:srgbClr val="935C25"/>
                </a:solidFill>
                <a:latin typeface="Consolas"/>
              </a:rPr>
              <a:t>type</a:t>
            </a:r>
            <a:r>
              <a:rPr lang="en-US" b="0" dirty="0">
                <a:solidFill>
                  <a:srgbClr val="7EA2B4"/>
                </a:solidFill>
                <a:latin typeface="Consolas"/>
              </a:rPr>
              <a:t>="</a:t>
            </a:r>
            <a:r>
              <a:rPr lang="en-US" b="0" dirty="0">
                <a:solidFill>
                  <a:srgbClr val="568C3B"/>
                </a:solidFill>
                <a:latin typeface="Consolas"/>
              </a:rPr>
              <a:t>text</a:t>
            </a:r>
            <a:r>
              <a:rPr lang="en-US" b="0" dirty="0">
                <a:solidFill>
                  <a:srgbClr val="7EA2B4"/>
                </a:solidFill>
                <a:latin typeface="Consolas"/>
              </a:rPr>
              <a:t>" </a:t>
            </a:r>
            <a:r>
              <a:rPr lang="en-US" b="0" dirty="0">
                <a:solidFill>
                  <a:srgbClr val="935C25"/>
                </a:solidFill>
                <a:latin typeface="Consolas"/>
              </a:rPr>
              <a:t>name</a:t>
            </a:r>
            <a:r>
              <a:rPr lang="en-US" b="0" dirty="0">
                <a:solidFill>
                  <a:srgbClr val="7EA2B4"/>
                </a:solidFill>
                <a:latin typeface="Consolas"/>
              </a:rPr>
              <a:t>="</a:t>
            </a:r>
            <a:r>
              <a:rPr lang="en-US" b="0" dirty="0">
                <a:solidFill>
                  <a:srgbClr val="568C3B"/>
                </a:solidFill>
                <a:latin typeface="Consolas"/>
              </a:rPr>
              <a:t>cp</a:t>
            </a:r>
            <a:r>
              <a:rPr lang="en-US" b="0" dirty="0">
                <a:solidFill>
                  <a:srgbClr val="7EA2B4"/>
                </a:solidFill>
                <a:latin typeface="Consolas"/>
              </a:rPr>
              <a:t>" </a:t>
            </a:r>
            <a:r>
              <a:rPr lang="en-US" b="0" dirty="0">
                <a:solidFill>
                  <a:srgbClr val="935C25"/>
                </a:solidFill>
                <a:latin typeface="Consolas"/>
              </a:rPr>
              <a:t>pattern</a:t>
            </a:r>
            <a:r>
              <a:rPr lang="en-US" b="0" dirty="0">
                <a:solidFill>
                  <a:srgbClr val="7EA2B4"/>
                </a:solidFill>
                <a:latin typeface="Consolas"/>
              </a:rPr>
              <a:t>="</a:t>
            </a:r>
            <a:r>
              <a:rPr lang="en-US" b="0" dirty="0">
                <a:solidFill>
                  <a:srgbClr val="568C3B"/>
                </a:solidFill>
                <a:latin typeface="Consolas"/>
              </a:rPr>
              <a:t>[0-9]{5}</a:t>
            </a:r>
            <a:r>
              <a:rPr lang="en-US" b="0" dirty="0">
                <a:solidFill>
                  <a:srgbClr val="7EA2B4"/>
                </a:solidFill>
                <a:latin typeface="Consolas"/>
              </a:rPr>
              <a:t>" /&gt;</a:t>
            </a: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 contrôles d'entrées formulaire HTML</a:t>
            </a:r>
          </a:p>
        </p:txBody>
      </p:sp>
      <p:sp>
        <p:nvSpPr>
          <p:cNvPr id="3" name="Espace réservé du contenu 2"/>
          <p:cNvSpPr>
            <a:spLocks noGrp="1"/>
          </p:cNvSpPr>
          <p:nvPr>
            <p:ph idx="1"/>
          </p:nvPr>
        </p:nvSpPr>
        <p:spPr/>
        <p:txBody>
          <a:bodyPr/>
          <a:lstStyle/>
          <a:p>
            <a:r>
              <a:rPr lang="fr-FR" dirty="0"/>
              <a:t>Les </a:t>
            </a:r>
            <a:r>
              <a:rPr lang="fr-FR" dirty="0" err="1"/>
              <a:t>textarea</a:t>
            </a:r>
            <a:endParaRPr lang="fr-FR" dirty="0"/>
          </a:p>
          <a:p>
            <a:pPr lvl="2"/>
            <a:r>
              <a:rPr lang="fr-FR" dirty="0"/>
              <a:t>zone de texte</a:t>
            </a:r>
          </a:p>
          <a:p>
            <a:pPr lvl="2"/>
            <a:r>
              <a:rPr lang="fr-FR" dirty="0"/>
              <a:t>multi-lignes</a:t>
            </a:r>
          </a:p>
          <a:p>
            <a:pPr lvl="2"/>
            <a:r>
              <a:rPr lang="fr-FR" dirty="0"/>
              <a:t>multi-colonnes </a:t>
            </a:r>
          </a:p>
          <a:p>
            <a:pPr lvl="2"/>
            <a:endParaRPr lang="fr-FR" dirty="0"/>
          </a:p>
          <a:p>
            <a:pPr lvl="2"/>
            <a:endParaRPr lang="fr-FR" dirty="0"/>
          </a:p>
          <a:p>
            <a:pPr lvl="2"/>
            <a:endParaRPr lang="fr-FR" dirty="0"/>
          </a:p>
          <a:p>
            <a:r>
              <a:rPr lang="fr-FR" dirty="0"/>
              <a:t>Représentation dans la page :</a:t>
            </a:r>
          </a:p>
        </p:txBody>
      </p:sp>
      <p:sp>
        <p:nvSpPr>
          <p:cNvPr id="4" name="Rectangle 3"/>
          <p:cNvSpPr/>
          <p:nvPr/>
        </p:nvSpPr>
        <p:spPr>
          <a:xfrm>
            <a:off x="642910" y="3282735"/>
            <a:ext cx="7929618" cy="646331"/>
          </a:xfrm>
          <a:prstGeom prst="rect">
            <a:avLst/>
          </a:prstGeom>
        </p:spPr>
        <p:txBody>
          <a:bodyPr wrap="square">
            <a:spAutoFit/>
          </a:bodyPr>
          <a:lstStyle/>
          <a:p>
            <a:r>
              <a:rPr lang="fr-FR" b="0" dirty="0">
                <a:solidFill>
                  <a:srgbClr val="7EA2B4"/>
                </a:solidFill>
                <a:latin typeface="Consolas"/>
              </a:rPr>
              <a:t>&lt;</a:t>
            </a:r>
            <a:r>
              <a:rPr lang="fr-FR" b="0" dirty="0" err="1">
                <a:solidFill>
                  <a:srgbClr val="D22D72"/>
                </a:solidFill>
                <a:latin typeface="Consolas"/>
              </a:rPr>
              <a:t>textarea</a:t>
            </a:r>
            <a:r>
              <a:rPr lang="fr-FR" b="0" dirty="0">
                <a:solidFill>
                  <a:srgbClr val="7EA2B4"/>
                </a:solidFill>
                <a:latin typeface="Consolas"/>
              </a:rPr>
              <a:t> </a:t>
            </a:r>
            <a:r>
              <a:rPr lang="fr-FR" b="0" dirty="0" err="1">
                <a:solidFill>
                  <a:srgbClr val="935C25"/>
                </a:solidFill>
                <a:latin typeface="Consolas"/>
              </a:rPr>
              <a:t>name</a:t>
            </a:r>
            <a:r>
              <a:rPr lang="fr-FR" b="0" dirty="0">
                <a:solidFill>
                  <a:srgbClr val="7EA2B4"/>
                </a:solidFill>
                <a:latin typeface="Consolas"/>
              </a:rPr>
              <a:t>="</a:t>
            </a:r>
            <a:r>
              <a:rPr lang="fr-FR" b="0" dirty="0">
                <a:solidFill>
                  <a:srgbClr val="568C3B"/>
                </a:solidFill>
                <a:latin typeface="Consolas"/>
              </a:rPr>
              <a:t>description</a:t>
            </a:r>
            <a:r>
              <a:rPr lang="fr-FR" b="0" dirty="0">
                <a:solidFill>
                  <a:srgbClr val="7EA2B4"/>
                </a:solidFill>
                <a:latin typeface="Consolas"/>
              </a:rPr>
              <a:t>" </a:t>
            </a:r>
            <a:r>
              <a:rPr lang="fr-FR" b="0" dirty="0">
                <a:solidFill>
                  <a:srgbClr val="257FAD"/>
                </a:solidFill>
                <a:latin typeface="Consolas"/>
              </a:rPr>
              <a:t>id</a:t>
            </a:r>
            <a:r>
              <a:rPr lang="fr-FR" b="0" dirty="0">
                <a:solidFill>
                  <a:srgbClr val="7EA2B4"/>
                </a:solidFill>
                <a:latin typeface="Consolas"/>
              </a:rPr>
              <a:t>="</a:t>
            </a:r>
            <a:r>
              <a:rPr lang="fr-FR" b="0" dirty="0">
                <a:solidFill>
                  <a:srgbClr val="568C3B"/>
                </a:solidFill>
                <a:latin typeface="Consolas"/>
              </a:rPr>
              <a:t>ma-description</a:t>
            </a:r>
            <a:r>
              <a:rPr lang="fr-FR" b="0" dirty="0">
                <a:solidFill>
                  <a:srgbClr val="7EA2B4"/>
                </a:solidFill>
                <a:latin typeface="Consolas"/>
              </a:rPr>
              <a:t>" </a:t>
            </a:r>
            <a:r>
              <a:rPr lang="fr-FR" b="0" dirty="0">
                <a:solidFill>
                  <a:srgbClr val="935C25"/>
                </a:solidFill>
                <a:latin typeface="Consolas"/>
              </a:rPr>
              <a:t>cols</a:t>
            </a:r>
            <a:r>
              <a:rPr lang="fr-FR" b="0" dirty="0">
                <a:solidFill>
                  <a:srgbClr val="7EA2B4"/>
                </a:solidFill>
                <a:latin typeface="Consolas"/>
              </a:rPr>
              <a:t>="</a:t>
            </a:r>
            <a:r>
              <a:rPr lang="fr-FR" b="0" dirty="0">
                <a:solidFill>
                  <a:srgbClr val="568C3B"/>
                </a:solidFill>
                <a:latin typeface="Consolas"/>
              </a:rPr>
              <a:t>30</a:t>
            </a:r>
            <a:r>
              <a:rPr lang="fr-FR" b="0" dirty="0">
                <a:solidFill>
                  <a:srgbClr val="7EA2B4"/>
                </a:solidFill>
                <a:latin typeface="Consolas"/>
              </a:rPr>
              <a:t>" </a:t>
            </a:r>
            <a:r>
              <a:rPr lang="fr-FR" b="0" dirty="0" err="1">
                <a:solidFill>
                  <a:srgbClr val="935C25"/>
                </a:solidFill>
                <a:latin typeface="Consolas"/>
              </a:rPr>
              <a:t>rows</a:t>
            </a:r>
            <a:r>
              <a:rPr lang="fr-FR" b="0" dirty="0">
                <a:solidFill>
                  <a:srgbClr val="7EA2B4"/>
                </a:solidFill>
                <a:latin typeface="Consolas"/>
              </a:rPr>
              <a:t>="</a:t>
            </a:r>
            <a:r>
              <a:rPr lang="fr-FR" b="0" dirty="0">
                <a:solidFill>
                  <a:srgbClr val="568C3B"/>
                </a:solidFill>
                <a:latin typeface="Consolas"/>
              </a:rPr>
              <a:t>10</a:t>
            </a:r>
            <a:r>
              <a:rPr lang="fr-FR" b="0" dirty="0">
                <a:solidFill>
                  <a:srgbClr val="7EA2B4"/>
                </a:solidFill>
                <a:latin typeface="Consolas"/>
              </a:rPr>
              <a:t>"&gt;contenu&lt;/</a:t>
            </a:r>
            <a:r>
              <a:rPr lang="fr-FR" b="0" dirty="0" err="1">
                <a:solidFill>
                  <a:srgbClr val="D22D72"/>
                </a:solidFill>
                <a:latin typeface="Consolas"/>
              </a:rPr>
              <a:t>textarea</a:t>
            </a:r>
            <a:r>
              <a:rPr lang="fr-FR" b="0" dirty="0">
                <a:solidFill>
                  <a:srgbClr val="7EA2B4"/>
                </a:solidFill>
                <a:latin typeface="Consolas"/>
              </a:rPr>
              <a:t>&gt;</a:t>
            </a:r>
          </a:p>
        </p:txBody>
      </p:sp>
      <p:pic>
        <p:nvPicPr>
          <p:cNvPr id="109571" name="Picture 3"/>
          <p:cNvPicPr>
            <a:picLocks noChangeAspect="1" noChangeArrowheads="1"/>
          </p:cNvPicPr>
          <p:nvPr/>
        </p:nvPicPr>
        <p:blipFill>
          <a:blip r:embed="rId3"/>
          <a:srcRect/>
          <a:stretch>
            <a:fillRect/>
          </a:stretch>
        </p:blipFill>
        <p:spPr bwMode="auto">
          <a:xfrm>
            <a:off x="3071802" y="4857760"/>
            <a:ext cx="2362200" cy="1571636"/>
          </a:xfrm>
          <a:prstGeom prst="rect">
            <a:avLst/>
          </a:prstGeom>
          <a:noFill/>
          <a:ln w="9525">
            <a:noFill/>
            <a:miter lim="800000"/>
            <a:headEnd/>
            <a:tailEnd/>
          </a:ln>
          <a:effectLst/>
        </p:spPr>
      </p:pic>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 contrôles d'entrées formulaire HTML</a:t>
            </a:r>
          </a:p>
        </p:txBody>
      </p:sp>
      <p:sp>
        <p:nvSpPr>
          <p:cNvPr id="3" name="Espace réservé du contenu 2"/>
          <p:cNvSpPr>
            <a:spLocks noGrp="1"/>
          </p:cNvSpPr>
          <p:nvPr>
            <p:ph idx="1"/>
          </p:nvPr>
        </p:nvSpPr>
        <p:spPr/>
        <p:txBody>
          <a:bodyPr/>
          <a:lstStyle/>
          <a:p>
            <a:r>
              <a:rPr lang="fr-FR" dirty="0"/>
              <a:t>La balise select / option</a:t>
            </a:r>
          </a:p>
          <a:p>
            <a:endParaRPr lang="fr-FR" dirty="0"/>
          </a:p>
          <a:p>
            <a:endParaRPr lang="fr-FR" dirty="0"/>
          </a:p>
          <a:p>
            <a:endParaRPr lang="fr-FR" dirty="0"/>
          </a:p>
          <a:p>
            <a:pPr lvl="2"/>
            <a:r>
              <a:rPr lang="fr-FR" dirty="0" err="1"/>
              <a:t>Selection</a:t>
            </a:r>
            <a:r>
              <a:rPr lang="fr-FR" dirty="0"/>
              <a:t> par </a:t>
            </a:r>
            <a:r>
              <a:rPr lang="fr-FR" dirty="0" err="1"/>
              <a:t>déf</a:t>
            </a:r>
            <a:r>
              <a:rPr lang="fr-FR" dirty="0"/>
              <a:t>. </a:t>
            </a:r>
            <a:r>
              <a:rPr lang="fr-FR" dirty="0">
                <a:sym typeface="Wingdings" pitchFamily="2" charset="2"/>
              </a:rPr>
              <a:t> attribut </a:t>
            </a:r>
            <a:r>
              <a:rPr lang="fr-FR" dirty="0" err="1">
                <a:sym typeface="Wingdings" pitchFamily="2" charset="2"/>
              </a:rPr>
              <a:t>selected</a:t>
            </a:r>
            <a:r>
              <a:rPr lang="fr-FR" dirty="0">
                <a:sym typeface="Wingdings" pitchFamily="2" charset="2"/>
              </a:rPr>
              <a:t>="</a:t>
            </a:r>
            <a:r>
              <a:rPr lang="fr-FR" dirty="0" err="1">
                <a:sym typeface="Wingdings" pitchFamily="2" charset="2"/>
              </a:rPr>
              <a:t>selected</a:t>
            </a:r>
            <a:r>
              <a:rPr lang="fr-FR" dirty="0">
                <a:sym typeface="Wingdings" pitchFamily="2" charset="2"/>
              </a:rPr>
              <a:t>"</a:t>
            </a:r>
          </a:p>
          <a:p>
            <a:pPr lvl="2"/>
            <a:endParaRPr lang="fr-FR" dirty="0">
              <a:sym typeface="Wingdings" pitchFamily="2" charset="2"/>
            </a:endParaRPr>
          </a:p>
          <a:p>
            <a:pPr lvl="2"/>
            <a:r>
              <a:rPr lang="fr-FR" dirty="0">
                <a:sym typeface="Wingdings" pitchFamily="2" charset="2"/>
              </a:rPr>
              <a:t>capacité </a:t>
            </a:r>
            <a:r>
              <a:rPr lang="fr-FR" dirty="0" err="1">
                <a:sym typeface="Wingdings" pitchFamily="2" charset="2"/>
              </a:rPr>
              <a:t>séléction</a:t>
            </a:r>
            <a:r>
              <a:rPr lang="fr-FR" dirty="0">
                <a:sym typeface="Wingdings" pitchFamily="2" charset="2"/>
              </a:rPr>
              <a:t> multiple  </a:t>
            </a:r>
            <a:r>
              <a:rPr lang="fr-FR" dirty="0" err="1">
                <a:sym typeface="Wingdings" pitchFamily="2" charset="2"/>
              </a:rPr>
              <a:t>selected</a:t>
            </a:r>
            <a:r>
              <a:rPr lang="fr-FR" dirty="0">
                <a:sym typeface="Wingdings" pitchFamily="2" charset="2"/>
              </a:rPr>
              <a:t>="</a:t>
            </a:r>
            <a:r>
              <a:rPr lang="fr-FR" dirty="0" err="1">
                <a:sym typeface="Wingdings" pitchFamily="2" charset="2"/>
              </a:rPr>
              <a:t>selected</a:t>
            </a:r>
            <a:r>
              <a:rPr lang="fr-FR" dirty="0">
                <a:sym typeface="Wingdings" pitchFamily="2" charset="2"/>
              </a:rPr>
              <a:t>"</a:t>
            </a:r>
            <a:endParaRPr lang="fr-FR" dirty="0"/>
          </a:p>
          <a:p>
            <a:endParaRPr lang="fr-FR" dirty="0"/>
          </a:p>
        </p:txBody>
      </p:sp>
      <p:sp>
        <p:nvSpPr>
          <p:cNvPr id="4" name="Rectangle 3"/>
          <p:cNvSpPr/>
          <p:nvPr/>
        </p:nvSpPr>
        <p:spPr>
          <a:xfrm>
            <a:off x="571472" y="1928802"/>
            <a:ext cx="7858180" cy="1200329"/>
          </a:xfrm>
          <a:prstGeom prst="rect">
            <a:avLst/>
          </a:prstGeom>
        </p:spPr>
        <p:txBody>
          <a:bodyPr wrap="square">
            <a:spAutoFit/>
          </a:bodyPr>
          <a:lstStyle/>
          <a:p>
            <a:r>
              <a:rPr lang="fr-FR" b="0" dirty="0">
                <a:solidFill>
                  <a:srgbClr val="7EA2B4"/>
                </a:solidFill>
                <a:latin typeface="Consolas"/>
              </a:rPr>
              <a:t>&lt;</a:t>
            </a:r>
            <a:r>
              <a:rPr lang="fr-FR" b="0" dirty="0">
                <a:solidFill>
                  <a:srgbClr val="D22D72"/>
                </a:solidFill>
                <a:latin typeface="Consolas"/>
              </a:rPr>
              <a:t>select</a:t>
            </a:r>
            <a:r>
              <a:rPr lang="fr-FR" b="0" dirty="0">
                <a:solidFill>
                  <a:srgbClr val="7EA2B4"/>
                </a:solidFill>
                <a:latin typeface="Consolas"/>
              </a:rPr>
              <a:t> </a:t>
            </a:r>
            <a:r>
              <a:rPr lang="fr-FR" b="0" dirty="0" err="1">
                <a:solidFill>
                  <a:srgbClr val="935C25"/>
                </a:solidFill>
                <a:latin typeface="Consolas"/>
              </a:rPr>
              <a:t>name</a:t>
            </a:r>
            <a:r>
              <a:rPr lang="fr-FR" b="0" dirty="0">
                <a:solidFill>
                  <a:srgbClr val="7EA2B4"/>
                </a:solidFill>
                <a:latin typeface="Consolas"/>
              </a:rPr>
              <a:t>="</a:t>
            </a:r>
            <a:r>
              <a:rPr lang="fr-FR" b="0" dirty="0">
                <a:solidFill>
                  <a:srgbClr val="568C3B"/>
                </a:solidFill>
                <a:latin typeface="Consolas"/>
              </a:rPr>
              <a:t>choix</a:t>
            </a:r>
            <a:r>
              <a:rPr lang="fr-FR" b="0" dirty="0">
                <a:solidFill>
                  <a:srgbClr val="7EA2B4"/>
                </a:solidFill>
                <a:latin typeface="Consolas"/>
              </a:rPr>
              <a:t>" </a:t>
            </a:r>
            <a:r>
              <a:rPr lang="fr-FR" b="0" dirty="0">
                <a:solidFill>
                  <a:srgbClr val="257FAD"/>
                </a:solidFill>
                <a:latin typeface="Consolas"/>
              </a:rPr>
              <a:t>id</a:t>
            </a:r>
            <a:r>
              <a:rPr lang="fr-FR" b="0" dirty="0">
                <a:solidFill>
                  <a:srgbClr val="7EA2B4"/>
                </a:solidFill>
                <a:latin typeface="Consolas"/>
              </a:rPr>
              <a:t>="</a:t>
            </a:r>
            <a:r>
              <a:rPr lang="fr-FR" b="0" dirty="0">
                <a:solidFill>
                  <a:srgbClr val="568C3B"/>
                </a:solidFill>
                <a:latin typeface="Consolas"/>
              </a:rPr>
              <a:t>liste-choix</a:t>
            </a:r>
            <a:r>
              <a:rPr lang="fr-FR" b="0" dirty="0">
                <a:solidFill>
                  <a:srgbClr val="7EA2B4"/>
                </a:solidFill>
                <a:latin typeface="Consolas"/>
              </a:rPr>
              <a:t>" </a:t>
            </a:r>
            <a:r>
              <a:rPr lang="fr-FR" b="0" dirty="0">
                <a:solidFill>
                  <a:srgbClr val="935C25"/>
                </a:solidFill>
                <a:latin typeface="Consolas"/>
              </a:rPr>
              <a:t>multiple</a:t>
            </a:r>
            <a:r>
              <a:rPr lang="fr-FR" b="0" dirty="0">
                <a:solidFill>
                  <a:srgbClr val="7EA2B4"/>
                </a:solidFill>
                <a:latin typeface="Consolas"/>
              </a:rPr>
              <a:t>="</a:t>
            </a:r>
            <a:r>
              <a:rPr lang="fr-FR" b="0" dirty="0">
                <a:solidFill>
                  <a:srgbClr val="568C3B"/>
                </a:solidFill>
                <a:latin typeface="Consolas"/>
              </a:rPr>
              <a:t>multiple</a:t>
            </a:r>
            <a:r>
              <a:rPr lang="fr-FR" b="0" dirty="0">
                <a:solidFill>
                  <a:srgbClr val="7EA2B4"/>
                </a:solidFill>
                <a:latin typeface="Consolas"/>
              </a:rPr>
              <a:t>"&gt;</a:t>
            </a:r>
          </a:p>
          <a:p>
            <a:r>
              <a:rPr lang="fr-FR" b="0" dirty="0">
                <a:solidFill>
                  <a:srgbClr val="7EA2B4"/>
                </a:solidFill>
                <a:latin typeface="Consolas"/>
              </a:rPr>
              <a:t>   &lt;</a:t>
            </a:r>
            <a:r>
              <a:rPr lang="fr-FR" b="0" dirty="0">
                <a:solidFill>
                  <a:srgbClr val="D22D72"/>
                </a:solidFill>
                <a:latin typeface="Consolas"/>
              </a:rPr>
              <a:t>option</a:t>
            </a:r>
            <a:r>
              <a:rPr lang="fr-FR" b="0" dirty="0">
                <a:solidFill>
                  <a:srgbClr val="7EA2B4"/>
                </a:solidFill>
                <a:latin typeface="Consolas"/>
              </a:rPr>
              <a:t> </a:t>
            </a:r>
            <a:r>
              <a:rPr lang="fr-FR" b="0" dirty="0">
                <a:solidFill>
                  <a:srgbClr val="935C25"/>
                </a:solidFill>
                <a:latin typeface="Consolas"/>
              </a:rPr>
              <a:t>value</a:t>
            </a:r>
            <a:r>
              <a:rPr lang="fr-FR" b="0" dirty="0">
                <a:solidFill>
                  <a:srgbClr val="7EA2B4"/>
                </a:solidFill>
                <a:latin typeface="Consolas"/>
              </a:rPr>
              <a:t>="</a:t>
            </a:r>
            <a:r>
              <a:rPr lang="fr-FR" b="0" dirty="0">
                <a:solidFill>
                  <a:srgbClr val="568C3B"/>
                </a:solidFill>
                <a:latin typeface="Consolas"/>
              </a:rPr>
              <a:t>1</a:t>
            </a:r>
            <a:r>
              <a:rPr lang="fr-FR" b="0" dirty="0">
                <a:solidFill>
                  <a:srgbClr val="7EA2B4"/>
                </a:solidFill>
                <a:latin typeface="Consolas"/>
              </a:rPr>
              <a:t>" </a:t>
            </a:r>
            <a:r>
              <a:rPr lang="fr-FR" b="0" dirty="0" err="1">
                <a:solidFill>
                  <a:srgbClr val="935C25"/>
                </a:solidFill>
                <a:latin typeface="Consolas"/>
              </a:rPr>
              <a:t>selected</a:t>
            </a:r>
            <a:r>
              <a:rPr lang="fr-FR" b="0" dirty="0">
                <a:solidFill>
                  <a:srgbClr val="7EA2B4"/>
                </a:solidFill>
                <a:latin typeface="Consolas"/>
              </a:rPr>
              <a:t>="</a:t>
            </a:r>
            <a:r>
              <a:rPr lang="fr-FR" b="0" dirty="0" err="1">
                <a:solidFill>
                  <a:srgbClr val="568C3B"/>
                </a:solidFill>
                <a:latin typeface="Consolas"/>
              </a:rPr>
              <a:t>selected</a:t>
            </a:r>
            <a:r>
              <a:rPr lang="fr-FR" b="0" dirty="0">
                <a:solidFill>
                  <a:srgbClr val="7EA2B4"/>
                </a:solidFill>
                <a:latin typeface="Consolas"/>
              </a:rPr>
              <a:t>"&gt;choix 1&lt;/</a:t>
            </a:r>
            <a:r>
              <a:rPr lang="fr-FR" b="0" dirty="0">
                <a:solidFill>
                  <a:srgbClr val="D22D72"/>
                </a:solidFill>
                <a:latin typeface="Consolas"/>
              </a:rPr>
              <a:t>option</a:t>
            </a:r>
            <a:r>
              <a:rPr lang="fr-FR" b="0" dirty="0">
                <a:solidFill>
                  <a:srgbClr val="7EA2B4"/>
                </a:solidFill>
                <a:latin typeface="Consolas"/>
              </a:rPr>
              <a:t>&gt;</a:t>
            </a:r>
          </a:p>
          <a:p>
            <a:r>
              <a:rPr lang="fr-FR" b="0" dirty="0">
                <a:solidFill>
                  <a:srgbClr val="7EA2B4"/>
                </a:solidFill>
                <a:latin typeface="Consolas"/>
              </a:rPr>
              <a:t>   &lt;</a:t>
            </a:r>
            <a:r>
              <a:rPr lang="fr-FR" b="0" dirty="0">
                <a:solidFill>
                  <a:srgbClr val="D22D72"/>
                </a:solidFill>
                <a:latin typeface="Consolas"/>
              </a:rPr>
              <a:t>option</a:t>
            </a:r>
            <a:r>
              <a:rPr lang="fr-FR" b="0" dirty="0">
                <a:solidFill>
                  <a:srgbClr val="7EA2B4"/>
                </a:solidFill>
                <a:latin typeface="Consolas"/>
              </a:rPr>
              <a:t> </a:t>
            </a:r>
            <a:r>
              <a:rPr lang="fr-FR" b="0" dirty="0">
                <a:solidFill>
                  <a:srgbClr val="935C25"/>
                </a:solidFill>
                <a:latin typeface="Consolas"/>
              </a:rPr>
              <a:t>value</a:t>
            </a:r>
            <a:r>
              <a:rPr lang="fr-FR" b="0" dirty="0">
                <a:solidFill>
                  <a:srgbClr val="7EA2B4"/>
                </a:solidFill>
                <a:latin typeface="Consolas"/>
              </a:rPr>
              <a:t>="</a:t>
            </a:r>
            <a:r>
              <a:rPr lang="fr-FR" b="0" dirty="0">
                <a:solidFill>
                  <a:srgbClr val="568C3B"/>
                </a:solidFill>
                <a:latin typeface="Consolas"/>
              </a:rPr>
              <a:t>2</a:t>
            </a:r>
            <a:r>
              <a:rPr lang="fr-FR" b="0" dirty="0">
                <a:solidFill>
                  <a:srgbClr val="7EA2B4"/>
                </a:solidFill>
                <a:latin typeface="Consolas"/>
              </a:rPr>
              <a:t>" &gt;choix 2&lt;/</a:t>
            </a:r>
            <a:r>
              <a:rPr lang="fr-FR" b="0" dirty="0">
                <a:solidFill>
                  <a:srgbClr val="D22D72"/>
                </a:solidFill>
                <a:latin typeface="Consolas"/>
              </a:rPr>
              <a:t>option</a:t>
            </a:r>
            <a:r>
              <a:rPr lang="fr-FR" b="0" dirty="0">
                <a:solidFill>
                  <a:srgbClr val="7EA2B4"/>
                </a:solidFill>
                <a:latin typeface="Consolas"/>
              </a:rPr>
              <a:t>&gt;</a:t>
            </a:r>
          </a:p>
          <a:p>
            <a:r>
              <a:rPr lang="fr-FR" b="0" dirty="0">
                <a:solidFill>
                  <a:srgbClr val="7EA2B4"/>
                </a:solidFill>
                <a:latin typeface="Consolas"/>
              </a:rPr>
              <a:t>&lt;/</a:t>
            </a:r>
            <a:r>
              <a:rPr lang="fr-FR" b="0" dirty="0">
                <a:solidFill>
                  <a:srgbClr val="D22D72"/>
                </a:solidFill>
                <a:latin typeface="Consolas"/>
              </a:rPr>
              <a:t>select</a:t>
            </a:r>
            <a:r>
              <a:rPr lang="fr-FR" b="0" dirty="0">
                <a:solidFill>
                  <a:srgbClr val="7EA2B4"/>
                </a:solidFill>
                <a:latin typeface="Consolas"/>
              </a:rPr>
              <a:t>&gt;</a:t>
            </a: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 contrôles formulaire HTML</a:t>
            </a:r>
          </a:p>
        </p:txBody>
      </p:sp>
      <p:sp>
        <p:nvSpPr>
          <p:cNvPr id="3" name="Espace réservé du contenu 2"/>
          <p:cNvSpPr>
            <a:spLocks noGrp="1"/>
          </p:cNvSpPr>
          <p:nvPr>
            <p:ph idx="1"/>
          </p:nvPr>
        </p:nvSpPr>
        <p:spPr/>
        <p:txBody>
          <a:bodyPr/>
          <a:lstStyle/>
          <a:p>
            <a:r>
              <a:rPr lang="fr-FR" dirty="0"/>
              <a:t>Les contrôles d'actions formulaire</a:t>
            </a:r>
          </a:p>
          <a:p>
            <a:pPr lvl="2"/>
            <a:endParaRPr lang="fr-FR" dirty="0"/>
          </a:p>
          <a:p>
            <a:pPr lvl="2"/>
            <a:r>
              <a:rPr lang="fr-FR" dirty="0" err="1"/>
              <a:t>submit</a:t>
            </a:r>
            <a:endParaRPr lang="fr-FR" dirty="0"/>
          </a:p>
          <a:p>
            <a:pPr lvl="2">
              <a:buNone/>
            </a:pPr>
            <a:endParaRPr lang="fr-FR" dirty="0"/>
          </a:p>
          <a:p>
            <a:pPr lvl="2"/>
            <a:endParaRPr lang="fr-FR" dirty="0"/>
          </a:p>
          <a:p>
            <a:pPr lvl="2"/>
            <a:r>
              <a:rPr lang="fr-FR" dirty="0"/>
              <a:t>reset</a:t>
            </a:r>
          </a:p>
          <a:p>
            <a:pPr lvl="2"/>
            <a:endParaRPr lang="fr-FR" dirty="0"/>
          </a:p>
          <a:p>
            <a:pPr lvl="2"/>
            <a:endParaRPr lang="fr-FR" dirty="0"/>
          </a:p>
          <a:p>
            <a:pPr lvl="2"/>
            <a:r>
              <a:rPr lang="fr-FR" dirty="0" err="1"/>
              <a:t>button</a:t>
            </a:r>
            <a:endParaRPr lang="fr-FR" dirty="0"/>
          </a:p>
        </p:txBody>
      </p:sp>
      <p:sp>
        <p:nvSpPr>
          <p:cNvPr id="7" name="Espace réservé du contenu 6"/>
          <p:cNvSpPr>
            <a:spLocks noGrp="1"/>
          </p:cNvSpPr>
          <p:nvPr>
            <p:ph sz="quarter" idx="14"/>
          </p:nvPr>
        </p:nvSpPr>
        <p:spPr/>
        <p:txBody>
          <a:bodyPr/>
          <a:lstStyle/>
          <a:p>
            <a:pPr algn="ctr">
              <a:buNone/>
            </a:pPr>
            <a:r>
              <a:rPr lang="fr-FR" sz="3200" b="1" dirty="0"/>
              <a:t>Bonnes pratiques</a:t>
            </a:r>
          </a:p>
          <a:p>
            <a:pPr algn="ctr">
              <a:buNone/>
            </a:pPr>
            <a:endParaRPr lang="fr-FR" dirty="0"/>
          </a:p>
          <a:p>
            <a:pPr algn="ctr">
              <a:buNone/>
            </a:pPr>
            <a:r>
              <a:rPr lang="fr-FR" sz="2800" dirty="0" err="1"/>
              <a:t>Submit</a:t>
            </a:r>
            <a:r>
              <a:rPr lang="fr-FR" sz="2800" dirty="0"/>
              <a:t> les formulaire </a:t>
            </a:r>
          </a:p>
          <a:p>
            <a:pPr algn="ctr">
              <a:buNone/>
            </a:pPr>
            <a:r>
              <a:rPr lang="fr-FR" sz="2800" dirty="0"/>
              <a:t>en </a:t>
            </a:r>
            <a:r>
              <a:rPr lang="fr-FR" sz="2800" dirty="0" err="1"/>
              <a:t>js</a:t>
            </a:r>
            <a:r>
              <a:rPr lang="fr-FR" sz="2800" dirty="0"/>
              <a:t> </a:t>
            </a:r>
          </a:p>
          <a:p>
            <a:pPr algn="ctr">
              <a:buNone/>
            </a:pPr>
            <a:endParaRPr lang="fr-FR" sz="2800" dirty="0"/>
          </a:p>
          <a:p>
            <a:pPr algn="ctr">
              <a:buNone/>
            </a:pPr>
            <a:r>
              <a:rPr lang="fr-FR" sz="2800" dirty="0"/>
              <a:t>Controller les valeurs </a:t>
            </a:r>
          </a:p>
          <a:p>
            <a:pPr algn="ctr">
              <a:buNone/>
            </a:pPr>
            <a:r>
              <a:rPr lang="fr-FR" sz="2800" dirty="0"/>
              <a:t>avant l'envoie du </a:t>
            </a:r>
          </a:p>
          <a:p>
            <a:pPr algn="ctr">
              <a:buNone/>
            </a:pPr>
            <a:r>
              <a:rPr lang="fr-FR" sz="2800" dirty="0"/>
              <a:t>formulaire</a:t>
            </a:r>
          </a:p>
        </p:txBody>
      </p:sp>
      <p:sp>
        <p:nvSpPr>
          <p:cNvPr id="4" name="Rectangle 3"/>
          <p:cNvSpPr/>
          <p:nvPr/>
        </p:nvSpPr>
        <p:spPr>
          <a:xfrm>
            <a:off x="1403239" y="3214686"/>
            <a:ext cx="3097323" cy="369332"/>
          </a:xfrm>
          <a:prstGeom prst="rect">
            <a:avLst/>
          </a:prstGeom>
        </p:spPr>
        <p:txBody>
          <a:bodyPr wrap="none">
            <a:spAutoFit/>
          </a:bodyPr>
          <a:lstStyle/>
          <a:p>
            <a:r>
              <a:rPr lang="fr-FR" b="0" dirty="0">
                <a:solidFill>
                  <a:srgbClr val="7EA2B4"/>
                </a:solidFill>
                <a:latin typeface="Consolas"/>
              </a:rPr>
              <a:t>&lt;</a:t>
            </a:r>
            <a:r>
              <a:rPr lang="fr-FR" b="0" dirty="0">
                <a:solidFill>
                  <a:srgbClr val="D22D72"/>
                </a:solidFill>
                <a:latin typeface="Consolas"/>
              </a:rPr>
              <a:t>input</a:t>
            </a:r>
            <a:r>
              <a:rPr lang="fr-FR" b="0" dirty="0">
                <a:solidFill>
                  <a:srgbClr val="7EA2B4"/>
                </a:solidFill>
                <a:latin typeface="Consolas"/>
              </a:rPr>
              <a:t> </a:t>
            </a:r>
            <a:r>
              <a:rPr lang="fr-FR" b="0" dirty="0">
                <a:solidFill>
                  <a:srgbClr val="935C25"/>
                </a:solidFill>
                <a:latin typeface="Consolas"/>
              </a:rPr>
              <a:t>type</a:t>
            </a:r>
            <a:r>
              <a:rPr lang="fr-FR" b="0" dirty="0">
                <a:solidFill>
                  <a:srgbClr val="7EA2B4"/>
                </a:solidFill>
                <a:latin typeface="Consolas"/>
              </a:rPr>
              <a:t>="</a:t>
            </a:r>
            <a:r>
              <a:rPr lang="fr-FR" b="0" dirty="0" err="1">
                <a:solidFill>
                  <a:srgbClr val="568C3B"/>
                </a:solidFill>
                <a:latin typeface="Consolas"/>
              </a:rPr>
              <a:t>submit</a:t>
            </a:r>
            <a:r>
              <a:rPr lang="fr-FR" b="0" dirty="0">
                <a:solidFill>
                  <a:srgbClr val="7EA2B4"/>
                </a:solidFill>
                <a:latin typeface="Consolas"/>
              </a:rPr>
              <a:t>" /&gt;</a:t>
            </a:r>
          </a:p>
        </p:txBody>
      </p:sp>
      <p:sp>
        <p:nvSpPr>
          <p:cNvPr id="5" name="Rectangle 4"/>
          <p:cNvSpPr/>
          <p:nvPr/>
        </p:nvSpPr>
        <p:spPr>
          <a:xfrm>
            <a:off x="1504388" y="4488428"/>
            <a:ext cx="2970685" cy="369332"/>
          </a:xfrm>
          <a:prstGeom prst="rect">
            <a:avLst/>
          </a:prstGeom>
        </p:spPr>
        <p:txBody>
          <a:bodyPr wrap="none">
            <a:spAutoFit/>
          </a:bodyPr>
          <a:lstStyle/>
          <a:p>
            <a:r>
              <a:rPr lang="fr-FR" b="0" dirty="0">
                <a:solidFill>
                  <a:srgbClr val="7EA2B4"/>
                </a:solidFill>
                <a:latin typeface="Consolas"/>
              </a:rPr>
              <a:t>&lt;</a:t>
            </a:r>
            <a:r>
              <a:rPr lang="fr-FR" b="0" dirty="0">
                <a:solidFill>
                  <a:srgbClr val="D22D72"/>
                </a:solidFill>
                <a:latin typeface="Consolas"/>
              </a:rPr>
              <a:t>input</a:t>
            </a:r>
            <a:r>
              <a:rPr lang="fr-FR" b="0" dirty="0">
                <a:solidFill>
                  <a:srgbClr val="7EA2B4"/>
                </a:solidFill>
                <a:latin typeface="Consolas"/>
              </a:rPr>
              <a:t> </a:t>
            </a:r>
            <a:r>
              <a:rPr lang="fr-FR" b="0" dirty="0">
                <a:solidFill>
                  <a:srgbClr val="935C25"/>
                </a:solidFill>
                <a:latin typeface="Consolas"/>
              </a:rPr>
              <a:t>type</a:t>
            </a:r>
            <a:r>
              <a:rPr lang="fr-FR" b="0" dirty="0">
                <a:solidFill>
                  <a:srgbClr val="7EA2B4"/>
                </a:solidFill>
                <a:latin typeface="Consolas"/>
              </a:rPr>
              <a:t>="</a:t>
            </a:r>
            <a:r>
              <a:rPr lang="fr-FR" b="0" dirty="0">
                <a:solidFill>
                  <a:srgbClr val="568C3B"/>
                </a:solidFill>
                <a:latin typeface="Consolas"/>
              </a:rPr>
              <a:t>reset</a:t>
            </a:r>
            <a:r>
              <a:rPr lang="fr-FR" b="0" dirty="0">
                <a:solidFill>
                  <a:srgbClr val="7EA2B4"/>
                </a:solidFill>
                <a:latin typeface="Consolas"/>
              </a:rPr>
              <a:t>" /&gt;</a:t>
            </a:r>
          </a:p>
        </p:txBody>
      </p:sp>
      <p:sp>
        <p:nvSpPr>
          <p:cNvPr id="6" name="Rectangle 5"/>
          <p:cNvSpPr/>
          <p:nvPr/>
        </p:nvSpPr>
        <p:spPr>
          <a:xfrm>
            <a:off x="305738" y="5917188"/>
            <a:ext cx="5123518" cy="369332"/>
          </a:xfrm>
          <a:prstGeom prst="rect">
            <a:avLst/>
          </a:prstGeom>
        </p:spPr>
        <p:txBody>
          <a:bodyPr wrap="none">
            <a:spAutoFit/>
          </a:bodyPr>
          <a:lstStyle/>
          <a:p>
            <a:r>
              <a:rPr lang="fr-FR" b="0" dirty="0">
                <a:solidFill>
                  <a:srgbClr val="7EA2B4"/>
                </a:solidFill>
                <a:latin typeface="Consolas"/>
              </a:rPr>
              <a:t>&lt;</a:t>
            </a:r>
            <a:r>
              <a:rPr lang="fr-FR" b="0" dirty="0">
                <a:solidFill>
                  <a:srgbClr val="D22D72"/>
                </a:solidFill>
                <a:latin typeface="Consolas"/>
              </a:rPr>
              <a:t>input</a:t>
            </a:r>
            <a:r>
              <a:rPr lang="fr-FR" b="0" dirty="0">
                <a:solidFill>
                  <a:srgbClr val="7EA2B4"/>
                </a:solidFill>
                <a:latin typeface="Consolas"/>
              </a:rPr>
              <a:t> </a:t>
            </a:r>
            <a:r>
              <a:rPr lang="fr-FR" b="0" dirty="0">
                <a:solidFill>
                  <a:srgbClr val="935C25"/>
                </a:solidFill>
                <a:latin typeface="Consolas"/>
              </a:rPr>
              <a:t>type</a:t>
            </a:r>
            <a:r>
              <a:rPr lang="fr-FR" b="0" dirty="0">
                <a:solidFill>
                  <a:srgbClr val="7EA2B4"/>
                </a:solidFill>
                <a:latin typeface="Consolas"/>
              </a:rPr>
              <a:t>="</a:t>
            </a:r>
            <a:r>
              <a:rPr lang="fr-FR" b="0" dirty="0" err="1">
                <a:solidFill>
                  <a:srgbClr val="568C3B"/>
                </a:solidFill>
                <a:latin typeface="Consolas"/>
              </a:rPr>
              <a:t>button</a:t>
            </a:r>
            <a:r>
              <a:rPr lang="fr-FR" b="0" dirty="0">
                <a:solidFill>
                  <a:srgbClr val="7EA2B4"/>
                </a:solidFill>
                <a:latin typeface="Consolas"/>
              </a:rPr>
              <a:t>" </a:t>
            </a:r>
            <a:r>
              <a:rPr lang="fr-FR" b="0" dirty="0">
                <a:solidFill>
                  <a:srgbClr val="935C25"/>
                </a:solidFill>
                <a:latin typeface="Consolas"/>
              </a:rPr>
              <a:t>id</a:t>
            </a:r>
            <a:r>
              <a:rPr lang="fr-FR" b="0" dirty="0">
                <a:solidFill>
                  <a:srgbClr val="7EA2B4"/>
                </a:solidFill>
                <a:latin typeface="Consolas"/>
              </a:rPr>
              <a:t>="</a:t>
            </a:r>
            <a:r>
              <a:rPr lang="fr-FR" b="0" dirty="0">
                <a:solidFill>
                  <a:srgbClr val="568C3B"/>
                </a:solidFill>
                <a:latin typeface="Consolas"/>
              </a:rPr>
              <a:t>mon-bouton</a:t>
            </a:r>
            <a:r>
              <a:rPr lang="fr-FR" b="0" dirty="0">
                <a:solidFill>
                  <a:srgbClr val="7EA2B4"/>
                </a:solidFill>
                <a:latin typeface="Consolas"/>
              </a:rPr>
              <a:t>"/&gt;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title"/>
          </p:nvPr>
        </p:nvSpPr>
        <p:spPr/>
        <p:txBody>
          <a:bodyPr/>
          <a:lstStyle/>
          <a:p>
            <a:r>
              <a:rPr lang="fr-FR" dirty="0"/>
              <a:t>Les </a:t>
            </a:r>
            <a:r>
              <a:rPr lang="fr-FR" dirty="0" err="1"/>
              <a:t>URLs</a:t>
            </a:r>
            <a:endParaRPr lang="fr-FR" dirty="0"/>
          </a:p>
        </p:txBody>
      </p:sp>
      <p:sp>
        <p:nvSpPr>
          <p:cNvPr id="8" name="Espace réservé du contenu 7"/>
          <p:cNvSpPr>
            <a:spLocks noGrp="1"/>
          </p:cNvSpPr>
          <p:nvPr>
            <p:ph idx="1"/>
          </p:nvPr>
        </p:nvSpPr>
        <p:spPr/>
        <p:txBody>
          <a:bodyPr/>
          <a:lstStyle/>
          <a:p>
            <a:r>
              <a:rPr lang="fr-FR" dirty="0"/>
              <a:t>décomposition d'un URL</a:t>
            </a:r>
          </a:p>
          <a:p>
            <a:pPr algn="ctr">
              <a:buNone/>
            </a:pPr>
            <a:r>
              <a:rPr lang="fr-FR" dirty="0"/>
              <a:t>http://www.orsys.fr:80/page.html</a:t>
            </a:r>
          </a:p>
          <a:p>
            <a:endParaRPr lang="fr-FR" dirty="0"/>
          </a:p>
          <a:p>
            <a:r>
              <a:rPr lang="fr-FR" dirty="0"/>
              <a:t>http://		</a:t>
            </a:r>
            <a:r>
              <a:rPr lang="fr-FR" dirty="0">
                <a:sym typeface="Wingdings" pitchFamily="2" charset="2"/>
              </a:rPr>
              <a:t> protocole de communication</a:t>
            </a:r>
          </a:p>
          <a:p>
            <a:r>
              <a:rPr lang="fr-FR" dirty="0">
                <a:sym typeface="Wingdings" pitchFamily="2" charset="2"/>
                <a:hlinkClick r:id="rId3"/>
              </a:rPr>
              <a:t>www.orsys.fr</a:t>
            </a:r>
            <a:r>
              <a:rPr lang="fr-FR" dirty="0">
                <a:sym typeface="Wingdings" pitchFamily="2" charset="2"/>
              </a:rPr>
              <a:t>	nom du serveur</a:t>
            </a:r>
          </a:p>
          <a:p>
            <a:r>
              <a:rPr lang="fr-FR" dirty="0">
                <a:sym typeface="Wingdings" pitchFamily="2" charset="2"/>
              </a:rPr>
              <a:t>:80			numéro du port sur le serveur</a:t>
            </a:r>
          </a:p>
          <a:p>
            <a:r>
              <a:rPr lang="fr-FR" dirty="0">
                <a:sym typeface="Wingdings" pitchFamily="2" charset="2"/>
              </a:rPr>
              <a:t>/page.html	Le chemin de la page</a:t>
            </a:r>
            <a:endParaRPr lang="fr-FR" dirty="0"/>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FR" dirty="0"/>
              <a:t>Récupération des valeurs du formulaire </a:t>
            </a:r>
            <a:br>
              <a:rPr lang="fr-FR" dirty="0"/>
            </a:br>
            <a:r>
              <a:rPr lang="fr-FR" dirty="0"/>
              <a:t>coté serveur</a:t>
            </a:r>
          </a:p>
        </p:txBody>
      </p:sp>
      <p:sp>
        <p:nvSpPr>
          <p:cNvPr id="6" name="Espace réservé du contenu 5"/>
          <p:cNvSpPr>
            <a:spLocks noGrp="1"/>
          </p:cNvSpPr>
          <p:nvPr>
            <p:ph idx="1"/>
          </p:nvPr>
        </p:nvSpPr>
        <p:spPr/>
        <p:txBody>
          <a:bodyPr/>
          <a:lstStyle/>
          <a:p>
            <a:r>
              <a:rPr lang="fr-FR" dirty="0" err="1"/>
              <a:t>Method</a:t>
            </a:r>
            <a:r>
              <a:rPr lang="fr-FR" dirty="0"/>
              <a:t>  = POST</a:t>
            </a:r>
          </a:p>
          <a:p>
            <a:pPr lvl="2"/>
            <a:r>
              <a:rPr lang="fr-FR" dirty="0" err="1"/>
              <a:t>php</a:t>
            </a:r>
            <a:endParaRPr lang="fr-FR" dirty="0"/>
          </a:p>
          <a:p>
            <a:pPr lvl="2"/>
            <a:endParaRPr lang="fr-FR" dirty="0"/>
          </a:p>
          <a:p>
            <a:pPr lvl="2"/>
            <a:endParaRPr lang="fr-FR" dirty="0"/>
          </a:p>
          <a:p>
            <a:pPr lvl="2"/>
            <a:endParaRPr lang="fr-FR" dirty="0"/>
          </a:p>
          <a:p>
            <a:r>
              <a:rPr lang="fr-FR" dirty="0" err="1"/>
              <a:t>Method</a:t>
            </a:r>
            <a:r>
              <a:rPr lang="fr-FR" dirty="0"/>
              <a:t> = GET</a:t>
            </a:r>
          </a:p>
          <a:p>
            <a:pPr lvl="2"/>
            <a:r>
              <a:rPr lang="fr-FR" dirty="0" err="1"/>
              <a:t>php</a:t>
            </a:r>
            <a:endParaRPr lang="fr-FR" dirty="0"/>
          </a:p>
          <a:p>
            <a:pPr lvl="2"/>
            <a:endParaRPr lang="fr-FR" dirty="0"/>
          </a:p>
        </p:txBody>
      </p:sp>
      <p:sp>
        <p:nvSpPr>
          <p:cNvPr id="7" name="Rectangle 6"/>
          <p:cNvSpPr/>
          <p:nvPr/>
        </p:nvSpPr>
        <p:spPr>
          <a:xfrm>
            <a:off x="2643174" y="4620292"/>
            <a:ext cx="3733714" cy="523220"/>
          </a:xfrm>
          <a:prstGeom prst="rect">
            <a:avLst/>
          </a:prstGeom>
        </p:spPr>
        <p:txBody>
          <a:bodyPr wrap="none">
            <a:spAutoFit/>
          </a:bodyPr>
          <a:lstStyle/>
          <a:p>
            <a:r>
              <a:rPr lang="fr-FR" sz="2800" b="0" dirty="0">
                <a:solidFill>
                  <a:srgbClr val="7EA2B4"/>
                </a:solidFill>
                <a:latin typeface="Consolas"/>
              </a:rPr>
              <a:t>$_GET['</a:t>
            </a:r>
            <a:r>
              <a:rPr lang="fr-FR" sz="2800" b="0" dirty="0" err="1">
                <a:solidFill>
                  <a:srgbClr val="7EA2B4"/>
                </a:solidFill>
                <a:latin typeface="Consolas"/>
              </a:rPr>
              <a:t>inputName</a:t>
            </a:r>
            <a:r>
              <a:rPr lang="fr-FR" sz="2800" b="0" dirty="0">
                <a:solidFill>
                  <a:srgbClr val="7EA2B4"/>
                </a:solidFill>
                <a:latin typeface="Consolas"/>
              </a:rPr>
              <a:t>']</a:t>
            </a:r>
          </a:p>
        </p:txBody>
      </p:sp>
      <p:sp>
        <p:nvSpPr>
          <p:cNvPr id="8" name="Rectangle 7"/>
          <p:cNvSpPr/>
          <p:nvPr/>
        </p:nvSpPr>
        <p:spPr>
          <a:xfrm>
            <a:off x="2643174" y="2548590"/>
            <a:ext cx="3930884" cy="523220"/>
          </a:xfrm>
          <a:prstGeom prst="rect">
            <a:avLst/>
          </a:prstGeom>
        </p:spPr>
        <p:txBody>
          <a:bodyPr wrap="none">
            <a:spAutoFit/>
          </a:bodyPr>
          <a:lstStyle/>
          <a:p>
            <a:r>
              <a:rPr lang="fr-FR" sz="2800" b="0" dirty="0">
                <a:solidFill>
                  <a:srgbClr val="7EA2B4"/>
                </a:solidFill>
                <a:latin typeface="Consolas"/>
              </a:rPr>
              <a:t>$_POST['</a:t>
            </a:r>
            <a:r>
              <a:rPr lang="fr-FR" sz="2800" b="0" dirty="0" err="1">
                <a:solidFill>
                  <a:srgbClr val="7EA2B4"/>
                </a:solidFill>
                <a:latin typeface="Consolas"/>
              </a:rPr>
              <a:t>inputName</a:t>
            </a:r>
            <a:r>
              <a:rPr lang="fr-FR" sz="2800" b="0" dirty="0">
                <a:solidFill>
                  <a:srgbClr val="7EA2B4"/>
                </a:solidFill>
                <a:latin typeface="Consolas"/>
              </a:rPr>
              <a:t>']</a:t>
            </a: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Contrôle des valeur avant </a:t>
            </a:r>
            <a:r>
              <a:rPr lang="fr-FR" dirty="0" err="1"/>
              <a:t>submit</a:t>
            </a:r>
            <a:endParaRPr lang="fr-FR" dirty="0"/>
          </a:p>
        </p:txBody>
      </p:sp>
      <p:sp>
        <p:nvSpPr>
          <p:cNvPr id="3" name="Espace réservé du contenu 2"/>
          <p:cNvSpPr>
            <a:spLocks noGrp="1"/>
          </p:cNvSpPr>
          <p:nvPr>
            <p:ph idx="1"/>
          </p:nvPr>
        </p:nvSpPr>
        <p:spPr/>
        <p:txBody>
          <a:bodyPr>
            <a:normAutofit lnSpcReduction="10000"/>
          </a:bodyPr>
          <a:lstStyle/>
          <a:p>
            <a:r>
              <a:rPr lang="fr-FR" dirty="0"/>
              <a:t>Vérification des champs obligatoires*</a:t>
            </a:r>
          </a:p>
          <a:p>
            <a:endParaRPr lang="fr-FR" dirty="0"/>
          </a:p>
          <a:p>
            <a:endParaRPr lang="fr-FR" dirty="0"/>
          </a:p>
          <a:p>
            <a:pPr lvl="2"/>
            <a:endParaRPr lang="fr-FR" dirty="0"/>
          </a:p>
          <a:p>
            <a:r>
              <a:rPr lang="fr-FR" dirty="0"/>
              <a:t>vérification des formats des values **</a:t>
            </a:r>
          </a:p>
          <a:p>
            <a:endParaRPr lang="fr-FR" dirty="0"/>
          </a:p>
          <a:p>
            <a:endParaRPr lang="fr-FR" dirty="0"/>
          </a:p>
          <a:p>
            <a:endParaRPr lang="fr-FR" dirty="0"/>
          </a:p>
          <a:p>
            <a:r>
              <a:rPr lang="fr-FR" dirty="0"/>
              <a:t>Vérification des interactions</a:t>
            </a:r>
          </a:p>
          <a:p>
            <a:pPr lvl="2"/>
            <a:r>
              <a:rPr lang="fr-FR" dirty="0"/>
              <a:t>exemple date de naissance et </a:t>
            </a:r>
            <a:r>
              <a:rPr lang="fr-FR" dirty="0" err="1"/>
              <a:t>checkbox</a:t>
            </a:r>
            <a:r>
              <a:rPr lang="fr-FR" dirty="0"/>
              <a:t> +18ans</a:t>
            </a:r>
          </a:p>
          <a:p>
            <a:endParaRPr lang="fr-FR" dirty="0"/>
          </a:p>
        </p:txBody>
      </p:sp>
      <p:sp>
        <p:nvSpPr>
          <p:cNvPr id="4" name="Rectangle 3"/>
          <p:cNvSpPr/>
          <p:nvPr/>
        </p:nvSpPr>
        <p:spPr>
          <a:xfrm>
            <a:off x="214282" y="1714488"/>
            <a:ext cx="8572560" cy="1477328"/>
          </a:xfrm>
          <a:prstGeom prst="rect">
            <a:avLst/>
          </a:prstGeom>
        </p:spPr>
        <p:txBody>
          <a:bodyPr wrap="square">
            <a:spAutoFit/>
          </a:bodyPr>
          <a:lstStyle/>
          <a:p>
            <a:r>
              <a:rPr lang="fr-FR" b="0" dirty="0">
                <a:solidFill>
                  <a:srgbClr val="5D5DB1"/>
                </a:solidFill>
                <a:latin typeface="Consolas"/>
              </a:rPr>
              <a:t>if</a:t>
            </a:r>
            <a:r>
              <a:rPr lang="fr-FR" b="0" dirty="0">
                <a:solidFill>
                  <a:srgbClr val="7EA2B4"/>
                </a:solidFill>
                <a:latin typeface="Consolas"/>
              </a:rPr>
              <a:t>( '' == </a:t>
            </a:r>
            <a:r>
              <a:rPr lang="fr-FR" b="0" dirty="0" err="1">
                <a:solidFill>
                  <a:srgbClr val="7EA2B4"/>
                </a:solidFill>
                <a:latin typeface="Consolas"/>
              </a:rPr>
              <a:t>document.</a:t>
            </a:r>
            <a:r>
              <a:rPr lang="fr-FR" b="0" dirty="0" err="1">
                <a:solidFill>
                  <a:srgbClr val="2D8F6F"/>
                </a:solidFill>
                <a:latin typeface="Consolas"/>
              </a:rPr>
              <a:t>getElementById</a:t>
            </a:r>
            <a:r>
              <a:rPr lang="fr-FR" b="0" dirty="0">
                <a:solidFill>
                  <a:srgbClr val="7EA2B4"/>
                </a:solidFill>
                <a:latin typeface="Consolas"/>
              </a:rPr>
              <a:t>('</a:t>
            </a:r>
            <a:r>
              <a:rPr lang="fr-FR" b="0" dirty="0">
                <a:solidFill>
                  <a:srgbClr val="568C3B"/>
                </a:solidFill>
                <a:latin typeface="Consolas"/>
              </a:rPr>
              <a:t>input-nom</a:t>
            </a:r>
            <a:r>
              <a:rPr lang="fr-FR" b="0" dirty="0">
                <a:solidFill>
                  <a:srgbClr val="7EA2B4"/>
                </a:solidFill>
                <a:latin typeface="Consolas"/>
              </a:rPr>
              <a:t>').value) </a:t>
            </a:r>
          </a:p>
          <a:p>
            <a:r>
              <a:rPr lang="fr-FR" b="0" dirty="0">
                <a:solidFill>
                  <a:srgbClr val="7EA2B4"/>
                </a:solidFill>
                <a:latin typeface="Consolas"/>
              </a:rPr>
              <a:t>{</a:t>
            </a:r>
          </a:p>
          <a:p>
            <a:r>
              <a:rPr lang="fr-FR" b="0" dirty="0">
                <a:solidFill>
                  <a:srgbClr val="257FAD"/>
                </a:solidFill>
                <a:latin typeface="Consolas"/>
              </a:rPr>
              <a:t>    </a:t>
            </a:r>
            <a:r>
              <a:rPr lang="fr-FR" b="0" dirty="0" err="1">
                <a:solidFill>
                  <a:srgbClr val="257FAD"/>
                </a:solidFill>
                <a:latin typeface="Consolas"/>
              </a:rPr>
              <a:t>alert</a:t>
            </a:r>
            <a:r>
              <a:rPr lang="fr-FR" b="0" dirty="0">
                <a:solidFill>
                  <a:srgbClr val="7EA2B4"/>
                </a:solidFill>
                <a:latin typeface="Consolas"/>
              </a:rPr>
              <a:t>('</a:t>
            </a:r>
            <a:r>
              <a:rPr lang="fr-FR" b="0" dirty="0">
                <a:solidFill>
                  <a:srgbClr val="568C3B"/>
                </a:solidFill>
                <a:latin typeface="Consolas"/>
              </a:rPr>
              <a:t>Saisir votre nom !</a:t>
            </a:r>
            <a:r>
              <a:rPr lang="fr-FR" b="0" dirty="0">
                <a:solidFill>
                  <a:srgbClr val="7EA2B4"/>
                </a:solidFill>
                <a:latin typeface="Consolas"/>
              </a:rPr>
              <a:t>');</a:t>
            </a:r>
          </a:p>
          <a:p>
            <a:r>
              <a:rPr lang="fr-FR" dirty="0">
                <a:solidFill>
                  <a:srgbClr val="7EA2B4"/>
                </a:solidFill>
                <a:latin typeface="Consolas"/>
              </a:rPr>
              <a:t>    </a:t>
            </a:r>
            <a:r>
              <a:rPr lang="fr-FR" b="0" dirty="0" err="1">
                <a:solidFill>
                  <a:srgbClr val="7EA2B4"/>
                </a:solidFill>
                <a:latin typeface="Consolas"/>
              </a:rPr>
              <a:t>document.</a:t>
            </a:r>
            <a:r>
              <a:rPr lang="fr-FR" b="0" dirty="0" err="1">
                <a:solidFill>
                  <a:srgbClr val="2D8F6F"/>
                </a:solidFill>
                <a:latin typeface="Consolas"/>
              </a:rPr>
              <a:t>getElementById</a:t>
            </a:r>
            <a:r>
              <a:rPr lang="fr-FR" b="0" dirty="0">
                <a:solidFill>
                  <a:srgbClr val="7EA2B4"/>
                </a:solidFill>
                <a:latin typeface="Consolas"/>
              </a:rPr>
              <a:t>('</a:t>
            </a:r>
            <a:r>
              <a:rPr lang="fr-FR" b="0" dirty="0">
                <a:solidFill>
                  <a:srgbClr val="568C3B"/>
                </a:solidFill>
                <a:latin typeface="Consolas"/>
              </a:rPr>
              <a:t>nom</a:t>
            </a:r>
            <a:r>
              <a:rPr lang="fr-FR" b="0" dirty="0">
                <a:solidFill>
                  <a:srgbClr val="7EA2B4"/>
                </a:solidFill>
                <a:latin typeface="Consolas"/>
              </a:rPr>
              <a:t>').</a:t>
            </a:r>
            <a:r>
              <a:rPr lang="fr-FR" b="0" dirty="0">
                <a:solidFill>
                  <a:srgbClr val="2D8F6F"/>
                </a:solidFill>
                <a:latin typeface="Consolas"/>
              </a:rPr>
              <a:t>focus</a:t>
            </a:r>
            <a:r>
              <a:rPr lang="fr-FR" b="0" dirty="0">
                <a:solidFill>
                  <a:srgbClr val="7EA2B4"/>
                </a:solidFill>
                <a:latin typeface="Consolas"/>
              </a:rPr>
              <a:t>();</a:t>
            </a:r>
          </a:p>
          <a:p>
            <a:r>
              <a:rPr lang="fr-FR" b="0" dirty="0">
                <a:solidFill>
                  <a:srgbClr val="7EA2B4"/>
                </a:solidFill>
                <a:latin typeface="Consolas"/>
              </a:rPr>
              <a:t>}</a:t>
            </a:r>
          </a:p>
        </p:txBody>
      </p:sp>
      <p:sp>
        <p:nvSpPr>
          <p:cNvPr id="5" name="Rectangle 4"/>
          <p:cNvSpPr/>
          <p:nvPr/>
        </p:nvSpPr>
        <p:spPr>
          <a:xfrm>
            <a:off x="285720" y="3674938"/>
            <a:ext cx="8572560" cy="1754326"/>
          </a:xfrm>
          <a:prstGeom prst="rect">
            <a:avLst/>
          </a:prstGeom>
        </p:spPr>
        <p:txBody>
          <a:bodyPr wrap="square">
            <a:spAutoFit/>
          </a:bodyPr>
          <a:lstStyle/>
          <a:p>
            <a:r>
              <a:rPr lang="fr-FR" b="0" dirty="0">
                <a:solidFill>
                  <a:srgbClr val="5D5DB1"/>
                </a:solidFill>
                <a:latin typeface="Consolas"/>
              </a:rPr>
              <a:t>var</a:t>
            </a:r>
            <a:r>
              <a:rPr lang="fr-FR" b="0" dirty="0">
                <a:solidFill>
                  <a:srgbClr val="7EA2B4"/>
                </a:solidFill>
                <a:latin typeface="Consolas"/>
              </a:rPr>
              <a:t> </a:t>
            </a:r>
            <a:r>
              <a:rPr lang="fr-FR" b="0" dirty="0" err="1">
                <a:solidFill>
                  <a:srgbClr val="D22D72"/>
                </a:solidFill>
                <a:latin typeface="Consolas"/>
              </a:rPr>
              <a:t>regex</a:t>
            </a:r>
            <a:r>
              <a:rPr lang="fr-FR" b="0" dirty="0">
                <a:solidFill>
                  <a:srgbClr val="7EA2B4"/>
                </a:solidFill>
                <a:latin typeface="Consolas"/>
              </a:rPr>
              <a:t> =</a:t>
            </a:r>
            <a:r>
              <a:rPr lang="fr-FR" b="0" dirty="0">
                <a:solidFill>
                  <a:srgbClr val="2D8F6F"/>
                </a:solidFill>
                <a:latin typeface="Consolas"/>
              </a:rPr>
              <a:t> </a:t>
            </a:r>
            <a:r>
              <a:rPr lang="fr-FR" b="0" dirty="0">
                <a:solidFill>
                  <a:srgbClr val="7EA2B4"/>
                </a:solidFill>
                <a:latin typeface="Consolas"/>
              </a:rPr>
              <a:t>/</a:t>
            </a:r>
            <a:r>
              <a:rPr lang="fr-FR" b="0" dirty="0">
                <a:solidFill>
                  <a:srgbClr val="935C25"/>
                </a:solidFill>
                <a:latin typeface="Consolas"/>
              </a:rPr>
              <a:t>[\w]</a:t>
            </a:r>
            <a:r>
              <a:rPr lang="fr-FR" b="0" dirty="0">
                <a:solidFill>
                  <a:srgbClr val="7EA2B4"/>
                </a:solidFill>
                <a:latin typeface="Consolas"/>
              </a:rPr>
              <a:t>+</a:t>
            </a:r>
            <a:r>
              <a:rPr lang="fr-FR" b="0" dirty="0">
                <a:solidFill>
                  <a:srgbClr val="2D8F6F"/>
                </a:solidFill>
                <a:latin typeface="Consolas"/>
              </a:rPr>
              <a:t>@</a:t>
            </a:r>
            <a:r>
              <a:rPr lang="fr-FR" b="0" dirty="0">
                <a:solidFill>
                  <a:srgbClr val="935C25"/>
                </a:solidFill>
                <a:latin typeface="Consolas"/>
              </a:rPr>
              <a:t>[\w]</a:t>
            </a:r>
            <a:r>
              <a:rPr lang="fr-FR" b="0" dirty="0">
                <a:solidFill>
                  <a:srgbClr val="7EA2B4"/>
                </a:solidFill>
                <a:latin typeface="Consolas"/>
              </a:rPr>
              <a:t>*</a:t>
            </a:r>
            <a:r>
              <a:rPr lang="fr-FR" b="0" dirty="0">
                <a:solidFill>
                  <a:srgbClr val="935C25"/>
                </a:solidFill>
                <a:latin typeface="Consolas"/>
              </a:rPr>
              <a:t>.[\w]</a:t>
            </a:r>
            <a:r>
              <a:rPr lang="fr-FR" b="0" dirty="0">
                <a:solidFill>
                  <a:srgbClr val="7EA2B4"/>
                </a:solidFill>
                <a:latin typeface="Consolas"/>
              </a:rPr>
              <a:t>{2,7}/;</a:t>
            </a:r>
          </a:p>
          <a:p>
            <a:r>
              <a:rPr lang="fr-FR" b="0" dirty="0">
                <a:solidFill>
                  <a:srgbClr val="5D5DB1"/>
                </a:solidFill>
                <a:latin typeface="Consolas"/>
              </a:rPr>
              <a:t>if</a:t>
            </a:r>
            <a:r>
              <a:rPr lang="fr-FR" b="0" dirty="0">
                <a:solidFill>
                  <a:srgbClr val="7EA2B4"/>
                </a:solidFill>
                <a:latin typeface="Consolas"/>
              </a:rPr>
              <a:t> ( </a:t>
            </a:r>
            <a:r>
              <a:rPr lang="fr-FR" b="0" dirty="0" err="1">
                <a:solidFill>
                  <a:srgbClr val="D22D72"/>
                </a:solidFill>
                <a:latin typeface="Consolas"/>
              </a:rPr>
              <a:t>regex</a:t>
            </a:r>
            <a:r>
              <a:rPr lang="fr-FR" b="0" dirty="0" err="1">
                <a:solidFill>
                  <a:srgbClr val="7EA2B4"/>
                </a:solidFill>
                <a:latin typeface="Consolas"/>
              </a:rPr>
              <a:t>.</a:t>
            </a:r>
            <a:r>
              <a:rPr lang="fr-FR" b="0" dirty="0" err="1">
                <a:solidFill>
                  <a:srgbClr val="2D8F6F"/>
                </a:solidFill>
                <a:latin typeface="Consolas"/>
              </a:rPr>
              <a:t>exec</a:t>
            </a:r>
            <a:r>
              <a:rPr lang="fr-FR" b="0" dirty="0">
                <a:solidFill>
                  <a:srgbClr val="7EA2B4"/>
                </a:solidFill>
                <a:latin typeface="Consolas"/>
              </a:rPr>
              <a:t>(</a:t>
            </a:r>
            <a:r>
              <a:rPr lang="fr-FR" b="0" dirty="0" err="1">
                <a:solidFill>
                  <a:srgbClr val="7EA2B4"/>
                </a:solidFill>
                <a:latin typeface="Consolas"/>
              </a:rPr>
              <a:t>document.</a:t>
            </a:r>
            <a:r>
              <a:rPr lang="fr-FR" b="0" dirty="0" err="1">
                <a:solidFill>
                  <a:srgbClr val="2D8F6F"/>
                </a:solidFill>
                <a:latin typeface="Consolas"/>
              </a:rPr>
              <a:t>getElementById</a:t>
            </a:r>
            <a:r>
              <a:rPr lang="fr-FR" b="0" dirty="0">
                <a:solidFill>
                  <a:srgbClr val="7EA2B4"/>
                </a:solidFill>
                <a:latin typeface="Consolas"/>
              </a:rPr>
              <a:t>('</a:t>
            </a:r>
            <a:r>
              <a:rPr lang="fr-FR" b="0" dirty="0">
                <a:solidFill>
                  <a:srgbClr val="568C3B"/>
                </a:solidFill>
                <a:latin typeface="Consolas"/>
              </a:rPr>
              <a:t>mail</a:t>
            </a:r>
            <a:r>
              <a:rPr lang="fr-FR" b="0" dirty="0">
                <a:solidFill>
                  <a:srgbClr val="7EA2B4"/>
                </a:solidFill>
                <a:latin typeface="Consolas"/>
              </a:rPr>
              <a:t>').value)=== </a:t>
            </a:r>
            <a:r>
              <a:rPr lang="fr-FR" b="0" dirty="0" err="1">
                <a:solidFill>
                  <a:srgbClr val="935C25"/>
                </a:solidFill>
                <a:latin typeface="Consolas"/>
              </a:rPr>
              <a:t>null</a:t>
            </a:r>
            <a:r>
              <a:rPr lang="fr-FR" b="0" dirty="0">
                <a:solidFill>
                  <a:srgbClr val="7EA2B4"/>
                </a:solidFill>
                <a:latin typeface="Consolas"/>
              </a:rPr>
              <a:t>) </a:t>
            </a:r>
          </a:p>
          <a:p>
            <a:r>
              <a:rPr lang="fr-FR" b="0" dirty="0">
                <a:solidFill>
                  <a:srgbClr val="7EA2B4"/>
                </a:solidFill>
                <a:latin typeface="Consolas"/>
              </a:rPr>
              <a:t>{</a:t>
            </a:r>
          </a:p>
          <a:p>
            <a:r>
              <a:rPr lang="fr-FR" b="0" dirty="0">
                <a:solidFill>
                  <a:srgbClr val="257FAD"/>
                </a:solidFill>
                <a:latin typeface="Consolas"/>
              </a:rPr>
              <a:t>	</a:t>
            </a:r>
            <a:r>
              <a:rPr lang="fr-FR" b="0" dirty="0" err="1">
                <a:solidFill>
                  <a:srgbClr val="257FAD"/>
                </a:solidFill>
                <a:latin typeface="Consolas"/>
              </a:rPr>
              <a:t>alert</a:t>
            </a:r>
            <a:r>
              <a:rPr lang="fr-FR" b="0" dirty="0">
                <a:solidFill>
                  <a:srgbClr val="7EA2B4"/>
                </a:solidFill>
                <a:latin typeface="Consolas"/>
              </a:rPr>
              <a:t>("</a:t>
            </a:r>
            <a:r>
              <a:rPr lang="fr-FR" b="0" dirty="0">
                <a:solidFill>
                  <a:srgbClr val="568C3B"/>
                </a:solidFill>
                <a:latin typeface="Consolas"/>
              </a:rPr>
              <a:t>saisir le mail</a:t>
            </a:r>
            <a:r>
              <a:rPr lang="fr-FR" b="0" dirty="0">
                <a:solidFill>
                  <a:srgbClr val="7EA2B4"/>
                </a:solidFill>
                <a:latin typeface="Consolas"/>
              </a:rPr>
              <a:t>");</a:t>
            </a:r>
          </a:p>
          <a:p>
            <a:r>
              <a:rPr lang="fr-FR" b="0" dirty="0">
                <a:solidFill>
                  <a:srgbClr val="7EA2B4"/>
                </a:solidFill>
                <a:latin typeface="Consolas"/>
              </a:rPr>
              <a:t>	</a:t>
            </a:r>
            <a:r>
              <a:rPr lang="fr-FR" b="0" dirty="0" err="1">
                <a:solidFill>
                  <a:srgbClr val="7EA2B4"/>
                </a:solidFill>
                <a:latin typeface="Consolas"/>
              </a:rPr>
              <a:t>document.</a:t>
            </a:r>
            <a:r>
              <a:rPr lang="fr-FR" b="0" dirty="0" err="1">
                <a:solidFill>
                  <a:srgbClr val="2D8F6F"/>
                </a:solidFill>
                <a:latin typeface="Consolas"/>
              </a:rPr>
              <a:t>getElementById</a:t>
            </a:r>
            <a:r>
              <a:rPr lang="fr-FR" b="0" dirty="0">
                <a:solidFill>
                  <a:srgbClr val="7EA2B4"/>
                </a:solidFill>
                <a:latin typeface="Consolas"/>
              </a:rPr>
              <a:t>('</a:t>
            </a:r>
            <a:r>
              <a:rPr lang="fr-FR" b="0" dirty="0">
                <a:solidFill>
                  <a:srgbClr val="568C3B"/>
                </a:solidFill>
                <a:latin typeface="Consolas"/>
              </a:rPr>
              <a:t>date</a:t>
            </a:r>
            <a:r>
              <a:rPr lang="fr-FR" b="0" dirty="0">
                <a:solidFill>
                  <a:srgbClr val="7EA2B4"/>
                </a:solidFill>
                <a:latin typeface="Consolas"/>
              </a:rPr>
              <a:t>').</a:t>
            </a:r>
            <a:r>
              <a:rPr lang="fr-FR" b="0" dirty="0">
                <a:solidFill>
                  <a:srgbClr val="2D8F6F"/>
                </a:solidFill>
                <a:latin typeface="Consolas"/>
              </a:rPr>
              <a:t>focus</a:t>
            </a:r>
            <a:r>
              <a:rPr lang="fr-FR" b="0" dirty="0">
                <a:solidFill>
                  <a:srgbClr val="7EA2B4"/>
                </a:solidFill>
                <a:latin typeface="Consolas"/>
              </a:rPr>
              <a:t>();</a:t>
            </a:r>
          </a:p>
          <a:p>
            <a:r>
              <a:rPr lang="fr-FR" b="0" dirty="0">
                <a:solidFill>
                  <a:srgbClr val="7EA2B4"/>
                </a:solidFill>
                <a:latin typeface="Consolas"/>
              </a:rPr>
              <a:t>}</a:t>
            </a: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r>
              <a:rPr lang="fr-FR" dirty="0"/>
              <a:t>Modifié la valeur d'une entrée </a:t>
            </a:r>
          </a:p>
          <a:p>
            <a:pPr lvl="2"/>
            <a:r>
              <a:rPr lang="fr-FR" dirty="0"/>
              <a:t>input</a:t>
            </a:r>
          </a:p>
          <a:p>
            <a:pPr lvl="2"/>
            <a:endParaRPr lang="fr-FR" dirty="0"/>
          </a:p>
          <a:p>
            <a:pPr lvl="2"/>
            <a:endParaRPr lang="fr-FR" dirty="0"/>
          </a:p>
          <a:p>
            <a:pPr lvl="2"/>
            <a:r>
              <a:rPr lang="fr-FR" dirty="0"/>
              <a:t>select</a:t>
            </a:r>
          </a:p>
          <a:p>
            <a:pPr lvl="2"/>
            <a:endParaRPr lang="fr-FR" dirty="0"/>
          </a:p>
          <a:p>
            <a:pPr lvl="2"/>
            <a:endParaRPr lang="fr-FR" dirty="0"/>
          </a:p>
          <a:p>
            <a:pPr lvl="2"/>
            <a:r>
              <a:rPr lang="fr-FR" dirty="0" err="1"/>
              <a:t>checkbox</a:t>
            </a:r>
            <a:r>
              <a:rPr lang="fr-FR" dirty="0"/>
              <a:t> / radio</a:t>
            </a:r>
          </a:p>
          <a:p>
            <a:pPr lvl="2"/>
            <a:endParaRPr lang="fr-FR" dirty="0"/>
          </a:p>
        </p:txBody>
      </p:sp>
      <p:sp>
        <p:nvSpPr>
          <p:cNvPr id="5" name="Rectangle 4"/>
          <p:cNvSpPr/>
          <p:nvPr/>
        </p:nvSpPr>
        <p:spPr>
          <a:xfrm>
            <a:off x="571472" y="3631172"/>
            <a:ext cx="8072494" cy="369332"/>
          </a:xfrm>
          <a:prstGeom prst="rect">
            <a:avLst/>
          </a:prstGeom>
        </p:spPr>
        <p:txBody>
          <a:bodyPr wrap="square">
            <a:spAutoFit/>
          </a:bodyPr>
          <a:lstStyle/>
          <a:p>
            <a:pPr algn="ctr"/>
            <a:r>
              <a:rPr lang="fr-FR" b="0" dirty="0" err="1">
                <a:solidFill>
                  <a:srgbClr val="7EA2B4"/>
                </a:solidFill>
                <a:latin typeface="Consolas"/>
              </a:rPr>
              <a:t>document.</a:t>
            </a:r>
            <a:r>
              <a:rPr lang="fr-FR" b="0" dirty="0" err="1">
                <a:solidFill>
                  <a:srgbClr val="2D8F6F"/>
                </a:solidFill>
                <a:latin typeface="Consolas"/>
              </a:rPr>
              <a:t>getElementById</a:t>
            </a:r>
            <a:r>
              <a:rPr lang="fr-FR" b="0" dirty="0">
                <a:solidFill>
                  <a:srgbClr val="7EA2B4"/>
                </a:solidFill>
                <a:latin typeface="Consolas"/>
              </a:rPr>
              <a:t>('</a:t>
            </a:r>
            <a:r>
              <a:rPr lang="fr-FR" b="0" dirty="0">
                <a:solidFill>
                  <a:srgbClr val="568C3B"/>
                </a:solidFill>
                <a:latin typeface="Consolas"/>
              </a:rPr>
              <a:t>combo</a:t>
            </a:r>
            <a:r>
              <a:rPr lang="fr-FR" b="0" dirty="0">
                <a:solidFill>
                  <a:srgbClr val="7EA2B4"/>
                </a:solidFill>
                <a:latin typeface="Consolas"/>
              </a:rPr>
              <a:t>').</a:t>
            </a:r>
            <a:r>
              <a:rPr lang="fr-FR" b="0" dirty="0" err="1">
                <a:solidFill>
                  <a:srgbClr val="7EA2B4"/>
                </a:solidFill>
                <a:latin typeface="Consolas"/>
              </a:rPr>
              <a:t>selectedIndex</a:t>
            </a:r>
            <a:r>
              <a:rPr lang="fr-FR" b="0" dirty="0">
                <a:solidFill>
                  <a:srgbClr val="7EA2B4"/>
                </a:solidFill>
                <a:latin typeface="Consolas"/>
              </a:rPr>
              <a:t>=</a:t>
            </a:r>
            <a:r>
              <a:rPr lang="fr-FR" b="0" dirty="0">
                <a:solidFill>
                  <a:srgbClr val="D22D72"/>
                </a:solidFill>
                <a:latin typeface="Consolas"/>
              </a:rPr>
              <a:t>position</a:t>
            </a:r>
            <a:r>
              <a:rPr lang="fr-FR" b="0" dirty="0">
                <a:solidFill>
                  <a:srgbClr val="7EA2B4"/>
                </a:solidFill>
                <a:latin typeface="Consolas"/>
              </a:rPr>
              <a:t>;</a:t>
            </a:r>
          </a:p>
        </p:txBody>
      </p:sp>
      <p:sp>
        <p:nvSpPr>
          <p:cNvPr id="6" name="Rectangle 5"/>
          <p:cNvSpPr/>
          <p:nvPr/>
        </p:nvSpPr>
        <p:spPr>
          <a:xfrm>
            <a:off x="428596" y="2428868"/>
            <a:ext cx="8358246" cy="369332"/>
          </a:xfrm>
          <a:prstGeom prst="rect">
            <a:avLst/>
          </a:prstGeom>
        </p:spPr>
        <p:txBody>
          <a:bodyPr wrap="square">
            <a:spAutoFit/>
          </a:bodyPr>
          <a:lstStyle/>
          <a:p>
            <a:pPr algn="ctr"/>
            <a:r>
              <a:rPr lang="fr-FR" b="0" dirty="0" err="1">
                <a:solidFill>
                  <a:srgbClr val="7EA2B4"/>
                </a:solidFill>
                <a:latin typeface="Consolas"/>
              </a:rPr>
              <a:t>document.</a:t>
            </a:r>
            <a:r>
              <a:rPr lang="fr-FR" b="0" dirty="0" err="1">
                <a:solidFill>
                  <a:srgbClr val="2D8F6F"/>
                </a:solidFill>
                <a:latin typeface="Consolas"/>
              </a:rPr>
              <a:t>getElementById</a:t>
            </a:r>
            <a:r>
              <a:rPr lang="fr-FR" b="0" dirty="0">
                <a:solidFill>
                  <a:srgbClr val="7EA2B4"/>
                </a:solidFill>
                <a:latin typeface="Consolas"/>
              </a:rPr>
              <a:t>('</a:t>
            </a:r>
            <a:r>
              <a:rPr lang="fr-FR" b="0" dirty="0">
                <a:solidFill>
                  <a:srgbClr val="568C3B"/>
                </a:solidFill>
                <a:latin typeface="Consolas"/>
              </a:rPr>
              <a:t>input</a:t>
            </a:r>
            <a:r>
              <a:rPr lang="fr-FR" b="0" dirty="0">
                <a:solidFill>
                  <a:srgbClr val="7EA2B4"/>
                </a:solidFill>
                <a:latin typeface="Consolas"/>
              </a:rPr>
              <a:t>').value='</a:t>
            </a:r>
            <a:r>
              <a:rPr lang="fr-FR" b="0" dirty="0">
                <a:solidFill>
                  <a:srgbClr val="568C3B"/>
                </a:solidFill>
                <a:latin typeface="Consolas"/>
              </a:rPr>
              <a:t>nouveau content</a:t>
            </a:r>
            <a:r>
              <a:rPr lang="fr-FR" b="0" dirty="0">
                <a:solidFill>
                  <a:srgbClr val="7EA2B4"/>
                </a:solidFill>
                <a:latin typeface="Consolas"/>
              </a:rPr>
              <a:t>';</a:t>
            </a:r>
          </a:p>
        </p:txBody>
      </p:sp>
      <p:sp>
        <p:nvSpPr>
          <p:cNvPr id="7" name="Rectangle 6"/>
          <p:cNvSpPr/>
          <p:nvPr/>
        </p:nvSpPr>
        <p:spPr>
          <a:xfrm>
            <a:off x="1928794" y="5286388"/>
            <a:ext cx="5630067" cy="369332"/>
          </a:xfrm>
          <a:prstGeom prst="rect">
            <a:avLst/>
          </a:prstGeom>
        </p:spPr>
        <p:txBody>
          <a:bodyPr wrap="none">
            <a:spAutoFit/>
          </a:bodyPr>
          <a:lstStyle/>
          <a:p>
            <a:r>
              <a:rPr lang="fr-FR" b="0" dirty="0" err="1">
                <a:solidFill>
                  <a:srgbClr val="7EA2B4"/>
                </a:solidFill>
                <a:latin typeface="Consolas"/>
              </a:rPr>
              <a:t>document.</a:t>
            </a:r>
            <a:r>
              <a:rPr lang="fr-FR" b="0" dirty="0" err="1">
                <a:solidFill>
                  <a:srgbClr val="2D8F6F"/>
                </a:solidFill>
                <a:latin typeface="Consolas"/>
              </a:rPr>
              <a:t>getElementById</a:t>
            </a:r>
            <a:r>
              <a:rPr lang="fr-FR" b="0" dirty="0">
                <a:solidFill>
                  <a:srgbClr val="7EA2B4"/>
                </a:solidFill>
                <a:latin typeface="Consolas"/>
              </a:rPr>
              <a:t>('</a:t>
            </a:r>
            <a:r>
              <a:rPr lang="fr-FR" b="0" dirty="0">
                <a:solidFill>
                  <a:srgbClr val="568C3B"/>
                </a:solidFill>
                <a:latin typeface="Consolas"/>
              </a:rPr>
              <a:t>radio</a:t>
            </a:r>
            <a:r>
              <a:rPr lang="fr-FR" b="0" dirty="0">
                <a:solidFill>
                  <a:srgbClr val="7EA2B4"/>
                </a:solidFill>
                <a:latin typeface="Consolas"/>
              </a:rPr>
              <a:t>').</a:t>
            </a:r>
            <a:r>
              <a:rPr lang="fr-FR" b="0" dirty="0" err="1">
                <a:solidFill>
                  <a:srgbClr val="7EA2B4"/>
                </a:solidFill>
                <a:latin typeface="Consolas"/>
              </a:rPr>
              <a:t>checked</a:t>
            </a:r>
            <a:r>
              <a:rPr lang="fr-FR" b="0" dirty="0">
                <a:solidFill>
                  <a:srgbClr val="7EA2B4"/>
                </a:solidFill>
                <a:latin typeface="Consolas"/>
              </a:rPr>
              <a:t>=</a:t>
            </a:r>
            <a:r>
              <a:rPr lang="fr-FR" b="0" dirty="0">
                <a:solidFill>
                  <a:srgbClr val="935C25"/>
                </a:solidFill>
                <a:latin typeface="Consolas"/>
              </a:rPr>
              <a:t>1</a:t>
            </a:r>
            <a:r>
              <a:rPr lang="fr-FR" b="0" dirty="0">
                <a:solidFill>
                  <a:srgbClr val="7EA2B4"/>
                </a:solidFill>
                <a:latin typeface="Consolas"/>
              </a:rPr>
              <a:t>;</a:t>
            </a: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t>Conseils pratiques</a:t>
            </a:r>
            <a:endParaRPr lang="en-JM" dirty="0"/>
          </a:p>
        </p:txBody>
      </p:sp>
      <p:sp>
        <p:nvSpPr>
          <p:cNvPr id="3" name="Content Placeholder 2"/>
          <p:cNvSpPr>
            <a:spLocks noGrp="1"/>
          </p:cNvSpPr>
          <p:nvPr>
            <p:ph idx="1"/>
          </p:nvPr>
        </p:nvSpPr>
        <p:spPr/>
        <p:txBody>
          <a:bodyPr rtlCol="0">
            <a:normAutofit fontScale="62500" lnSpcReduction="20000"/>
          </a:bodyPr>
          <a:lstStyle/>
          <a:p>
            <a:pPr marL="0" indent="0" eaLnBrk="1" hangingPunct="1">
              <a:buFont typeface="Arial" charset="0"/>
              <a:buNone/>
              <a:defRPr/>
            </a:pPr>
            <a:r>
              <a:rPr lang="fr-FR" b="1" u="sng" dirty="0"/>
              <a:t>Bonnes pratiques</a:t>
            </a:r>
          </a:p>
          <a:p>
            <a:pPr marL="0" indent="0" eaLnBrk="1" hangingPunct="1">
              <a:buFont typeface="Arial" charset="0"/>
              <a:buNone/>
              <a:defRPr/>
            </a:pPr>
            <a:endParaRPr lang="fr-FR" b="1" u="sng" dirty="0"/>
          </a:p>
          <a:p>
            <a:pPr marL="0" indent="0" eaLnBrk="1" hangingPunct="1">
              <a:buFont typeface="Arial" charset="0"/>
              <a:buNone/>
              <a:defRPr/>
            </a:pPr>
            <a:r>
              <a:rPr lang="fr-FR" dirty="0"/>
              <a:t>Même si elles semblent parfois compliquées, pour la gestion des formulaires, il est préférable d'utiliser les notations qui fonctionnent bien sur tous les navigateurs.</a:t>
            </a:r>
          </a:p>
          <a:p>
            <a:pPr marL="0" indent="0" eaLnBrk="1" hangingPunct="1">
              <a:buFont typeface="Arial" charset="0"/>
              <a:buNone/>
              <a:defRPr/>
            </a:pPr>
            <a:endParaRPr lang="fr-FR" dirty="0"/>
          </a:p>
          <a:p>
            <a:pPr marL="0" indent="0" eaLnBrk="1" hangingPunct="1">
              <a:buFont typeface="Arial" charset="0"/>
              <a:buNone/>
              <a:defRPr/>
            </a:pPr>
            <a:r>
              <a:rPr lang="fr-FR" b="1" dirty="0"/>
              <a:t>Utilisez une convention de notation pour le nommage de vos éléments de formulaires.</a:t>
            </a:r>
          </a:p>
          <a:p>
            <a:pPr marL="0" indent="0" eaLnBrk="1" hangingPunct="1">
              <a:buFont typeface="Arial" charset="0"/>
              <a:buNone/>
              <a:defRPr/>
            </a:pPr>
            <a:endParaRPr lang="fr-FR" b="1" dirty="0"/>
          </a:p>
          <a:p>
            <a:pPr marL="0" indent="0" eaLnBrk="1" hangingPunct="1">
              <a:buFont typeface="Arial" charset="0"/>
              <a:buNone/>
              <a:defRPr/>
            </a:pPr>
            <a:r>
              <a:rPr lang="fr-FR" b="1" dirty="0"/>
              <a:t>Différencier les attributs </a:t>
            </a:r>
            <a:r>
              <a:rPr lang="fr-FR" b="1" dirty="0" err="1">
                <a:solidFill>
                  <a:srgbClr val="009AD0"/>
                </a:solidFill>
              </a:rPr>
              <a:t>name</a:t>
            </a:r>
            <a:r>
              <a:rPr lang="fr-FR" b="1" dirty="0"/>
              <a:t> et </a:t>
            </a:r>
            <a:r>
              <a:rPr lang="fr-FR" b="1" dirty="0">
                <a:solidFill>
                  <a:srgbClr val="009AD0"/>
                </a:solidFill>
              </a:rPr>
              <a:t>id</a:t>
            </a:r>
            <a:r>
              <a:rPr lang="fr-FR" b="1" dirty="0"/>
              <a:t> de vos éléments.</a:t>
            </a:r>
          </a:p>
          <a:p>
            <a:pPr marL="0" indent="0" eaLnBrk="1" hangingPunct="1">
              <a:buFont typeface="Arial" charset="0"/>
              <a:buNone/>
              <a:defRPr/>
            </a:pPr>
            <a:endParaRPr lang="fr-FR" dirty="0"/>
          </a:p>
          <a:p>
            <a:pPr marL="0" indent="0" eaLnBrk="1" hangingPunct="1">
              <a:buFont typeface="Arial" charset="0"/>
              <a:buNone/>
              <a:defRPr/>
            </a:pPr>
            <a:r>
              <a:rPr lang="fr-FR" dirty="0"/>
              <a:t>Vérifiez les données des formulaires, côté client, avant leur envoi, cela permet de limiter les erreurs et d'alléger les traitements côté serveur.</a:t>
            </a:r>
          </a:p>
          <a:p>
            <a:pPr marL="0" indent="0" eaLnBrk="1" hangingPunct="1">
              <a:buFont typeface="Arial" charset="0"/>
              <a:buNone/>
              <a:defRPr/>
            </a:pPr>
            <a:endParaRPr lang="fr-FR" dirty="0"/>
          </a:p>
          <a:p>
            <a:pPr marL="0" indent="0" eaLnBrk="1" hangingPunct="1">
              <a:buFont typeface="Arial" charset="0"/>
              <a:buNone/>
              <a:defRPr/>
            </a:pPr>
            <a:r>
              <a:rPr lang="fr-FR" dirty="0"/>
              <a:t>Servez-vous des capacités du DHTML pour améliorer l'</a:t>
            </a:r>
            <a:r>
              <a:rPr lang="fr-FR" dirty="0" err="1"/>
              <a:t>usabilité</a:t>
            </a:r>
            <a:r>
              <a:rPr lang="fr-FR" dirty="0"/>
              <a:t> de vos formulaires mais n'en faites pas trop (certaines fonctionnalités avancées sont gênantes)</a:t>
            </a: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AF95C9D0-5458-4AE1-95AF-537136355894}" type="slidenum">
              <a:rPr lang="en-JM" smtClean="0">
                <a:solidFill>
                  <a:schemeClr val="bg1"/>
                </a:solidFill>
              </a:rPr>
              <a:pPr fontAlgn="base">
                <a:spcBef>
                  <a:spcPct val="0"/>
                </a:spcBef>
                <a:spcAft>
                  <a:spcPct val="0"/>
                </a:spcAft>
                <a:defRPr/>
              </a:pPr>
              <a:t>153</a:t>
            </a:fld>
            <a:endParaRPr lang="en-JM">
              <a:solidFill>
                <a:schemeClr val="bg1"/>
              </a:solidFill>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Interaction avec les feuilles de style en cascade (CSS)</a:t>
            </a:r>
          </a:p>
        </p:txBody>
      </p:sp>
      <p:sp>
        <p:nvSpPr>
          <p:cNvPr id="5" name="Espace réservé du texte 4"/>
          <p:cNvSpPr>
            <a:spLocks noGrp="1"/>
          </p:cNvSpPr>
          <p:nvPr>
            <p:ph type="body" idx="1"/>
          </p:nvPr>
        </p:nvSpPr>
        <p:spPr/>
        <p:txBody>
          <a:bodyPr/>
          <a:lstStyle/>
          <a:p>
            <a:endParaRPr lang="fr-F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en-JM" dirty="0" err="1"/>
              <a:t>CSS</a:t>
            </a:r>
            <a:r>
              <a:rPr lang="en-JM" dirty="0"/>
              <a:t> interaction</a:t>
            </a:r>
          </a:p>
        </p:txBody>
      </p:sp>
      <p:sp>
        <p:nvSpPr>
          <p:cNvPr id="3" name="Content Placeholder 2"/>
          <p:cNvSpPr>
            <a:spLocks noGrp="1"/>
          </p:cNvSpPr>
          <p:nvPr>
            <p:ph idx="1"/>
          </p:nvPr>
        </p:nvSpPr>
        <p:spPr/>
        <p:txBody>
          <a:bodyPr rtlCol="0">
            <a:normAutofit fontScale="55000" lnSpcReduction="20000"/>
          </a:bodyPr>
          <a:lstStyle/>
          <a:p>
            <a:pPr marL="0" indent="0" eaLnBrk="1" hangingPunct="1">
              <a:buFont typeface="Arial" charset="0"/>
              <a:buNone/>
              <a:tabLst>
                <a:tab pos="0" algn="r"/>
              </a:tabLst>
              <a:defRPr/>
            </a:pPr>
            <a:r>
              <a:rPr lang="fr-FR" dirty="0">
                <a:ea typeface="MS Mincho" pitchFamily="49" charset="-128"/>
              </a:rPr>
              <a:t>Une fois l’élément ciblé JavaScript peut interagir avec l’ensemble de ses propriétés.</a:t>
            </a:r>
          </a:p>
          <a:p>
            <a:pPr marL="0" indent="0" eaLnBrk="1" hangingPunct="1">
              <a:buFont typeface="Arial" charset="0"/>
              <a:buNone/>
              <a:tabLst>
                <a:tab pos="0" algn="r"/>
              </a:tabLst>
              <a:defRPr/>
            </a:pPr>
            <a:endParaRPr lang="fr-FR" dirty="0">
              <a:ea typeface="MS Mincho" pitchFamily="49" charset="-128"/>
            </a:endParaRPr>
          </a:p>
          <a:p>
            <a:pPr marL="0" indent="0" eaLnBrk="1" hangingPunct="1">
              <a:buFont typeface="Arial" charset="0"/>
              <a:buNone/>
              <a:tabLst>
                <a:tab pos="0" algn="r"/>
              </a:tabLst>
              <a:defRPr/>
            </a:pPr>
            <a:r>
              <a:rPr lang="fr-FR" b="1" dirty="0">
                <a:ea typeface="MS Mincho" pitchFamily="49" charset="-128"/>
              </a:rPr>
              <a:t>Les option de mise en forme sont accessible par la propriété style :</a:t>
            </a:r>
          </a:p>
          <a:p>
            <a:pPr marL="0" indent="0" eaLnBrk="1" hangingPunct="1">
              <a:buFont typeface="Arial" charset="0"/>
              <a:buNone/>
              <a:tabLst>
                <a:tab pos="0" algn="r"/>
              </a:tabLst>
              <a:defRPr/>
            </a:pPr>
            <a:endParaRPr lang="fr-FR" dirty="0">
              <a:ea typeface="MS Mincho" pitchFamily="49" charset="-128"/>
            </a:endParaRPr>
          </a:p>
          <a:p>
            <a:pPr lvl="1" eaLnBrk="1" hangingPunct="1">
              <a:tabLst>
                <a:tab pos="0" algn="r"/>
              </a:tabLst>
              <a:defRPr/>
            </a:pPr>
            <a:r>
              <a:rPr lang="fr-FR" dirty="0" err="1">
                <a:ea typeface="MS Mincho" pitchFamily="49" charset="-128"/>
              </a:rPr>
              <a:t>document.getElementById</a:t>
            </a:r>
            <a:r>
              <a:rPr lang="fr-FR" dirty="0">
                <a:ea typeface="MS Mincho" pitchFamily="49" charset="-128"/>
              </a:rPr>
              <a:t>(‘</a:t>
            </a:r>
            <a:r>
              <a:rPr lang="fr-FR" dirty="0" err="1">
                <a:ea typeface="MS Mincho" pitchFamily="49" charset="-128"/>
              </a:rPr>
              <a:t>div_dyn</a:t>
            </a:r>
            <a:r>
              <a:rPr lang="fr-FR" dirty="0">
                <a:ea typeface="MS Mincho" pitchFamily="49" charset="-128"/>
              </a:rPr>
              <a:t>’).</a:t>
            </a:r>
            <a:r>
              <a:rPr lang="fr-FR" b="1" dirty="0" err="1">
                <a:solidFill>
                  <a:srgbClr val="009AD0"/>
                </a:solidFill>
                <a:ea typeface="MS Mincho" pitchFamily="49" charset="-128"/>
              </a:rPr>
              <a:t>style</a:t>
            </a:r>
            <a:r>
              <a:rPr lang="fr-FR" dirty="0" err="1">
                <a:ea typeface="MS Mincho" pitchFamily="49" charset="-128"/>
              </a:rPr>
              <a:t>.height</a:t>
            </a:r>
            <a:r>
              <a:rPr lang="fr-FR" dirty="0">
                <a:ea typeface="MS Mincho" pitchFamily="49" charset="-128"/>
              </a:rPr>
              <a:t> = ‘100px’;</a:t>
            </a:r>
          </a:p>
          <a:p>
            <a:pPr lvl="1" eaLnBrk="1" hangingPunct="1">
              <a:tabLst>
                <a:tab pos="0" algn="r"/>
              </a:tabLst>
              <a:defRPr/>
            </a:pPr>
            <a:endParaRPr lang="fr-FR" dirty="0">
              <a:ea typeface="MS Mincho" pitchFamily="49" charset="-128"/>
            </a:endParaRPr>
          </a:p>
          <a:p>
            <a:pPr marL="457200" lvl="1" indent="0" eaLnBrk="1" hangingPunct="1">
              <a:buFont typeface="Arial" charset="0"/>
              <a:buNone/>
              <a:tabLst>
                <a:tab pos="0" algn="r"/>
              </a:tabLst>
              <a:defRPr/>
            </a:pPr>
            <a:r>
              <a:rPr lang="fr-FR" dirty="0">
                <a:ea typeface="MS Mincho" pitchFamily="49" charset="-128"/>
              </a:rPr>
              <a:t>Les propriété </a:t>
            </a:r>
            <a:r>
              <a:rPr lang="fr-FR" dirty="0" err="1">
                <a:ea typeface="MS Mincho" pitchFamily="49" charset="-128"/>
              </a:rPr>
              <a:t>CSS</a:t>
            </a:r>
            <a:r>
              <a:rPr lang="fr-FR" dirty="0">
                <a:ea typeface="MS Mincho" pitchFamily="49" charset="-128"/>
              </a:rPr>
              <a:t> possèdent un équivalent d’accès respectant la notation en JavaScript (</a:t>
            </a:r>
            <a:r>
              <a:rPr lang="fr-FR" dirty="0" err="1">
                <a:ea typeface="MS Mincho" pitchFamily="49" charset="-128"/>
              </a:rPr>
              <a:t>suppresion</a:t>
            </a:r>
            <a:r>
              <a:rPr lang="fr-FR" dirty="0">
                <a:ea typeface="MS Mincho" pitchFamily="49" charset="-128"/>
              </a:rPr>
              <a:t> de l’opérateur, notation </a:t>
            </a:r>
            <a:r>
              <a:rPr lang="fr-FR" dirty="0" err="1">
                <a:ea typeface="MS Mincho" pitchFamily="49" charset="-128"/>
              </a:rPr>
              <a:t>CamelCase</a:t>
            </a:r>
            <a:r>
              <a:rPr lang="fr-FR" dirty="0">
                <a:ea typeface="MS Mincho" pitchFamily="49" charset="-128"/>
              </a:rPr>
              <a:t> )</a:t>
            </a:r>
          </a:p>
          <a:p>
            <a:pPr marL="457200" lvl="1" indent="0" eaLnBrk="1" hangingPunct="1">
              <a:buFont typeface="Arial" charset="0"/>
              <a:buNone/>
              <a:tabLst>
                <a:tab pos="0" algn="r"/>
              </a:tabLst>
              <a:defRPr/>
            </a:pPr>
            <a:endParaRPr lang="fr-FR" dirty="0">
              <a:ea typeface="MS Mincho" pitchFamily="49" charset="-128"/>
            </a:endParaRPr>
          </a:p>
          <a:p>
            <a:pPr lvl="1" eaLnBrk="1" hangingPunct="1">
              <a:tabLst>
                <a:tab pos="0" algn="r"/>
              </a:tabLst>
              <a:defRPr/>
            </a:pPr>
            <a:r>
              <a:rPr lang="fr-FR" b="1" dirty="0">
                <a:ea typeface="MS Mincho" pitchFamily="49" charset="-128"/>
              </a:rPr>
              <a:t>background-</a:t>
            </a:r>
            <a:r>
              <a:rPr lang="fr-FR" b="1" dirty="0" err="1">
                <a:ea typeface="MS Mincho" pitchFamily="49" charset="-128"/>
              </a:rPr>
              <a:t>color</a:t>
            </a:r>
            <a:r>
              <a:rPr lang="fr-FR" b="1" dirty="0">
                <a:ea typeface="MS Mincho" pitchFamily="49" charset="-128"/>
              </a:rPr>
              <a:t> </a:t>
            </a:r>
            <a:r>
              <a:rPr lang="fr-FR" dirty="0">
                <a:ea typeface="MS Mincho" pitchFamily="49" charset="-128"/>
              </a:rPr>
              <a:t>devient </a:t>
            </a:r>
            <a:r>
              <a:rPr lang="fr-FR" b="1" dirty="0" err="1">
                <a:solidFill>
                  <a:srgbClr val="009AD0"/>
                </a:solidFill>
                <a:ea typeface="MS Mincho" pitchFamily="49" charset="-128"/>
              </a:rPr>
              <a:t>backgroundColor</a:t>
            </a:r>
            <a:endParaRPr lang="fr-FR" b="1" dirty="0">
              <a:solidFill>
                <a:srgbClr val="009AD0"/>
              </a:solidFill>
              <a:ea typeface="MS Mincho" pitchFamily="49" charset="-128"/>
            </a:endParaRPr>
          </a:p>
          <a:p>
            <a:pPr lvl="1" eaLnBrk="1" hangingPunct="1">
              <a:tabLst>
                <a:tab pos="0" algn="r"/>
              </a:tabLst>
              <a:defRPr/>
            </a:pPr>
            <a:r>
              <a:rPr lang="fr-FR" b="1" dirty="0">
                <a:ea typeface="MS Mincho" pitchFamily="49" charset="-128"/>
              </a:rPr>
              <a:t>border-</a:t>
            </a:r>
            <a:r>
              <a:rPr lang="fr-FR" b="1" dirty="0" err="1">
                <a:ea typeface="MS Mincho" pitchFamily="49" charset="-128"/>
              </a:rPr>
              <a:t>bottom</a:t>
            </a:r>
            <a:r>
              <a:rPr lang="fr-FR" b="1" dirty="0">
                <a:ea typeface="MS Mincho" pitchFamily="49" charset="-128"/>
              </a:rPr>
              <a:t> </a:t>
            </a:r>
            <a:r>
              <a:rPr lang="fr-FR" dirty="0">
                <a:ea typeface="MS Mincho" pitchFamily="49" charset="-128"/>
              </a:rPr>
              <a:t>devient </a:t>
            </a:r>
            <a:r>
              <a:rPr lang="fr-FR" b="1" dirty="0" err="1">
                <a:solidFill>
                  <a:srgbClr val="009AD0"/>
                </a:solidFill>
                <a:ea typeface="MS Mincho" pitchFamily="49" charset="-128"/>
              </a:rPr>
              <a:t>borderBottom</a:t>
            </a:r>
            <a:endParaRPr lang="fr-FR" b="1" dirty="0">
              <a:solidFill>
                <a:srgbClr val="009AD0"/>
              </a:solidFill>
              <a:ea typeface="MS Mincho" pitchFamily="49" charset="-128"/>
            </a:endParaRPr>
          </a:p>
          <a:p>
            <a:pPr lvl="1" eaLnBrk="1" hangingPunct="1">
              <a:tabLst>
                <a:tab pos="0" algn="r"/>
              </a:tabLst>
              <a:defRPr/>
            </a:pPr>
            <a:endParaRPr lang="fr-FR" dirty="0">
              <a:ea typeface="MS Mincho" pitchFamily="49" charset="-128"/>
            </a:endParaRPr>
          </a:p>
          <a:p>
            <a:pPr lvl="1" eaLnBrk="1" hangingPunct="1">
              <a:tabLst>
                <a:tab pos="0" algn="r"/>
              </a:tabLst>
              <a:defRPr/>
            </a:pPr>
            <a:endParaRPr lang="fr-FR" dirty="0">
              <a:ea typeface="MS Mincho" pitchFamily="49" charset="-128"/>
            </a:endParaRPr>
          </a:p>
          <a:p>
            <a:pPr marL="57150" indent="0" eaLnBrk="1" hangingPunct="1">
              <a:buFont typeface="Arial" charset="0"/>
              <a:buNone/>
              <a:tabLst>
                <a:tab pos="0" algn="r"/>
              </a:tabLst>
              <a:defRPr/>
            </a:pPr>
            <a:r>
              <a:rPr lang="fr-FR" dirty="0">
                <a:ea typeface="MS Mincho" pitchFamily="49" charset="-128"/>
              </a:rPr>
              <a:t>On peut plus globalement ré affecter un jeu de propriété via la propriété « </a:t>
            </a:r>
            <a:r>
              <a:rPr lang="fr-FR" b="1" dirty="0" err="1">
                <a:ea typeface="MS Mincho" pitchFamily="49" charset="-128"/>
              </a:rPr>
              <a:t>className</a:t>
            </a:r>
            <a:r>
              <a:rPr lang="fr-FR" dirty="0">
                <a:ea typeface="MS Mincho" pitchFamily="49" charset="-128"/>
              </a:rPr>
              <a:t>  »:</a:t>
            </a:r>
          </a:p>
          <a:p>
            <a:pPr marL="57150" indent="0" eaLnBrk="1" hangingPunct="1">
              <a:buFont typeface="Arial" charset="0"/>
              <a:buNone/>
              <a:tabLst>
                <a:tab pos="0" algn="r"/>
              </a:tabLst>
              <a:defRPr/>
            </a:pPr>
            <a:endParaRPr lang="fr-FR" dirty="0">
              <a:ea typeface="MS Mincho" pitchFamily="49" charset="-128"/>
            </a:endParaRPr>
          </a:p>
          <a:p>
            <a:pPr lvl="1" eaLnBrk="1" hangingPunct="1">
              <a:tabLst>
                <a:tab pos="0" algn="r"/>
              </a:tabLst>
              <a:defRPr/>
            </a:pPr>
            <a:r>
              <a:rPr lang="fr-FR" dirty="0" err="1">
                <a:ea typeface="MS Mincho" pitchFamily="49" charset="-128"/>
              </a:rPr>
              <a:t>document.getElementById</a:t>
            </a:r>
            <a:r>
              <a:rPr lang="fr-FR" dirty="0">
                <a:ea typeface="MS Mincho" pitchFamily="49" charset="-128"/>
              </a:rPr>
              <a:t>(‘</a:t>
            </a:r>
            <a:r>
              <a:rPr lang="fr-FR" dirty="0" err="1">
                <a:ea typeface="MS Mincho" pitchFamily="49" charset="-128"/>
              </a:rPr>
              <a:t>lbl_nom</a:t>
            </a:r>
            <a:r>
              <a:rPr lang="fr-FR" dirty="0">
                <a:ea typeface="MS Mincho" pitchFamily="49" charset="-128"/>
              </a:rPr>
              <a:t>’).</a:t>
            </a:r>
            <a:r>
              <a:rPr lang="fr-FR" b="1" dirty="0" err="1">
                <a:solidFill>
                  <a:srgbClr val="009AD0"/>
                </a:solidFill>
                <a:ea typeface="MS Mincho" pitchFamily="49" charset="-128"/>
              </a:rPr>
              <a:t>className</a:t>
            </a:r>
            <a:r>
              <a:rPr lang="fr-FR" dirty="0">
                <a:ea typeface="MS Mincho" pitchFamily="49" charset="-128"/>
              </a:rPr>
              <a:t> = ‘style1 style2’;</a:t>
            </a: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eaLnBrk="1" fontAlgn="auto" hangingPunct="1">
              <a:spcAft>
                <a:spcPts val="0"/>
              </a:spcAft>
              <a:buFont typeface="Arial" pitchFamily="34" charset="0"/>
              <a:buNone/>
              <a:defRPr/>
            </a:pPr>
            <a:r>
              <a:rPr lang="en-JM" b="1" dirty="0">
                <a:solidFill>
                  <a:schemeClr val="tx1">
                    <a:lumMod val="95000"/>
                    <a:lumOff val="5000"/>
                  </a:schemeClr>
                </a:solidFill>
                <a:latin typeface="PT Sans Narrow" pitchFamily="34" charset="0"/>
              </a:rPr>
              <a:t>     Remarque : </a:t>
            </a:r>
            <a:r>
              <a:rPr lang="fr-FR" dirty="0">
                <a:solidFill>
                  <a:srgbClr val="00B0F0"/>
                </a:solidFill>
                <a:latin typeface="PT Sans Narrow" pitchFamily="34" charset="0"/>
              </a:rPr>
              <a:t>attention à la conversion du nom des propriété </a:t>
            </a:r>
            <a:r>
              <a:rPr lang="fr-FR" dirty="0" err="1">
                <a:solidFill>
                  <a:srgbClr val="00B0F0"/>
                </a:solidFill>
                <a:latin typeface="PT Sans Narrow" pitchFamily="34" charset="0"/>
              </a:rPr>
              <a:t>CSS</a:t>
            </a:r>
            <a:r>
              <a:rPr lang="fr-FR" dirty="0">
                <a:solidFill>
                  <a:srgbClr val="00B0F0"/>
                </a:solidFill>
                <a:latin typeface="PT Sans Narrow" pitchFamily="34" charset="0"/>
              </a:rPr>
              <a:t> lors de l’accès JavaScript</a:t>
            </a:r>
            <a:r>
              <a:rPr lang="en-JM" dirty="0">
                <a:solidFill>
                  <a:srgbClr val="00B0F0"/>
                </a:solidFill>
                <a:latin typeface="PT Sans Narrow" pitchFamily="34" charset="0"/>
              </a:rPr>
              <a:t>. </a:t>
            </a:r>
            <a:endParaRPr lang="en-JM" dirty="0">
              <a:solidFill>
                <a:schemeClr val="tx1">
                  <a:lumMod val="75000"/>
                  <a:lumOff val="25000"/>
                </a:schemeClr>
              </a:solidFill>
            </a:endParaRP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9A2E69A1-0E56-4AE3-8E72-F85CDF3F9E47}" type="slidenum">
              <a:rPr lang="en-JM" smtClean="0">
                <a:solidFill>
                  <a:schemeClr val="bg1"/>
                </a:solidFill>
              </a:rPr>
              <a:pPr fontAlgn="base">
                <a:spcBef>
                  <a:spcPct val="0"/>
                </a:spcBef>
                <a:spcAft>
                  <a:spcPct val="0"/>
                </a:spcAft>
                <a:defRPr/>
              </a:pPr>
              <a:t>155</a:t>
            </a:fld>
            <a:endParaRPr lang="en-JM">
              <a:solidFill>
                <a:schemeClr val="bg1"/>
              </a:solidFill>
            </a:endParaRPr>
          </a:p>
        </p:txBody>
      </p:sp>
      <p:sp>
        <p:nvSpPr>
          <p:cNvPr id="11" name="Rectangle 10"/>
          <p:cNvSpPr/>
          <p:nvPr/>
        </p:nvSpPr>
        <p:spPr>
          <a:xfrm>
            <a:off x="579438" y="5410200"/>
            <a:ext cx="46037" cy="381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en-JM" dirty="0" err="1"/>
              <a:t>CSS</a:t>
            </a:r>
            <a:r>
              <a:rPr lang="en-JM" dirty="0"/>
              <a:t> interaction</a:t>
            </a:r>
          </a:p>
        </p:txBody>
      </p:sp>
      <p:sp>
        <p:nvSpPr>
          <p:cNvPr id="3" name="Content Placeholder 2"/>
          <p:cNvSpPr>
            <a:spLocks noGrp="1"/>
          </p:cNvSpPr>
          <p:nvPr>
            <p:ph idx="1"/>
          </p:nvPr>
        </p:nvSpPr>
        <p:spPr/>
        <p:txBody>
          <a:bodyPr rtlCol="0">
            <a:normAutofit fontScale="77500" lnSpcReduction="20000"/>
          </a:bodyPr>
          <a:lstStyle/>
          <a:p>
            <a:pPr marL="0" indent="0" eaLnBrk="1" hangingPunct="1">
              <a:buFont typeface="Arial" charset="0"/>
              <a:buNone/>
              <a:tabLst>
                <a:tab pos="0" algn="r"/>
              </a:tabLst>
              <a:defRPr/>
            </a:pPr>
            <a:r>
              <a:rPr lang="fr-FR" dirty="0">
                <a:ea typeface="MS Mincho" pitchFamily="49" charset="-128"/>
              </a:rPr>
              <a:t>Les </a:t>
            </a:r>
            <a:r>
              <a:rPr lang="fr-FR" b="1" dirty="0" err="1">
                <a:ea typeface="MS Mincho" pitchFamily="49" charset="-128"/>
              </a:rPr>
              <a:t>frameworks</a:t>
            </a:r>
            <a:r>
              <a:rPr lang="fr-FR" dirty="0">
                <a:ea typeface="MS Mincho" pitchFamily="49" charset="-128"/>
              </a:rPr>
              <a:t> sont des cadres de développement pour vos projets. Un </a:t>
            </a:r>
            <a:r>
              <a:rPr lang="fr-FR" dirty="0" err="1">
                <a:ea typeface="MS Mincho" pitchFamily="49" charset="-128"/>
              </a:rPr>
              <a:t>framework</a:t>
            </a:r>
            <a:r>
              <a:rPr lang="fr-FR" dirty="0">
                <a:ea typeface="MS Mincho" pitchFamily="49" charset="-128"/>
              </a:rPr>
              <a:t> JavaScript est un ensemble de fonctionnalités pré développées et disponible sous forme de bibliothèque.</a:t>
            </a:r>
          </a:p>
          <a:p>
            <a:pPr marL="0" indent="0" eaLnBrk="1" hangingPunct="1">
              <a:buFont typeface="Arial" charset="0"/>
              <a:buNone/>
              <a:tabLst>
                <a:tab pos="0" algn="r"/>
              </a:tabLst>
              <a:defRPr/>
            </a:pPr>
            <a:endParaRPr lang="fr-FR" dirty="0">
              <a:ea typeface="MS Mincho" pitchFamily="49" charset="-128"/>
            </a:endParaRPr>
          </a:p>
          <a:p>
            <a:pPr marL="0" indent="0" eaLnBrk="1" hangingPunct="1">
              <a:buFont typeface="Arial" charset="0"/>
              <a:buNone/>
              <a:tabLst>
                <a:tab pos="0" algn="r"/>
              </a:tabLst>
              <a:defRPr/>
            </a:pPr>
            <a:endParaRPr lang="fr-FR" dirty="0">
              <a:ea typeface="MS Mincho" pitchFamily="49" charset="-128"/>
            </a:endParaRPr>
          </a:p>
          <a:p>
            <a:pPr marL="0" indent="0" eaLnBrk="1" hangingPunct="1">
              <a:buFont typeface="Arial" charset="0"/>
              <a:buNone/>
              <a:tabLst>
                <a:tab pos="0" algn="r"/>
              </a:tabLst>
              <a:defRPr/>
            </a:pPr>
            <a:endParaRPr lang="fr-FR" dirty="0">
              <a:ea typeface="MS Mincho" pitchFamily="49" charset="-128"/>
            </a:endParaRPr>
          </a:p>
          <a:p>
            <a:pPr marL="0" indent="0" eaLnBrk="1" hangingPunct="1">
              <a:buFont typeface="Arial" charset="0"/>
              <a:buNone/>
              <a:tabLst>
                <a:tab pos="0" algn="r"/>
              </a:tabLst>
              <a:defRPr/>
            </a:pPr>
            <a:r>
              <a:rPr lang="fr-FR" dirty="0">
                <a:ea typeface="MS Mincho" pitchFamily="49" charset="-128"/>
              </a:rPr>
              <a:t>La mise en place d'effets visuels ou la génération d'objets dans les règles de l'art étant assez compliquées et fastidieuse, il convient parfois d'avoir recours à des </a:t>
            </a:r>
            <a:r>
              <a:rPr lang="fr-FR" dirty="0" err="1">
                <a:ea typeface="MS Mincho" pitchFamily="49" charset="-128"/>
              </a:rPr>
              <a:t>frameworks</a:t>
            </a:r>
            <a:r>
              <a:rPr lang="fr-FR" dirty="0">
                <a:ea typeface="MS Mincho" pitchFamily="49" charset="-128"/>
              </a:rPr>
              <a:t>.</a:t>
            </a:r>
          </a:p>
          <a:p>
            <a:pPr marL="457200" lvl="1" indent="0" eaLnBrk="1" hangingPunct="1">
              <a:buFont typeface="Arial" charset="0"/>
              <a:buNone/>
              <a:tabLst>
                <a:tab pos="0" algn="r"/>
              </a:tabLst>
              <a:defRPr/>
            </a:pPr>
            <a:endParaRPr lang="fr-FR" dirty="0">
              <a:ea typeface="MS Mincho" pitchFamily="49" charset="-128"/>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a:p>
            <a:pPr eaLnBrk="1" fontAlgn="auto" hangingPunct="1">
              <a:spcAft>
                <a:spcPts val="0"/>
              </a:spcAft>
              <a:buFont typeface="Arial" pitchFamily="34" charset="0"/>
              <a:buNone/>
              <a:defRPr/>
            </a:pPr>
            <a:r>
              <a:rPr lang="en-JM" b="1" dirty="0">
                <a:solidFill>
                  <a:schemeClr val="tx1">
                    <a:lumMod val="95000"/>
                    <a:lumOff val="5000"/>
                  </a:schemeClr>
                </a:solidFill>
                <a:latin typeface="PT Sans Narrow" pitchFamily="34" charset="0"/>
              </a:rPr>
              <a:t>     F</a:t>
            </a:r>
            <a:r>
              <a:rPr lang="fr-FR" b="1" dirty="0" err="1">
                <a:ea typeface="MS Mincho" pitchFamily="49" charset="-128"/>
              </a:rPr>
              <a:t>rameworks</a:t>
            </a:r>
            <a:r>
              <a:rPr lang="fr-FR" b="1" dirty="0">
                <a:ea typeface="MS Mincho" pitchFamily="49" charset="-128"/>
              </a:rPr>
              <a:t> </a:t>
            </a:r>
            <a:r>
              <a:rPr lang="en-JM" b="1" dirty="0">
                <a:solidFill>
                  <a:schemeClr val="tx1">
                    <a:lumMod val="95000"/>
                    <a:lumOff val="5000"/>
                  </a:schemeClr>
                </a:solidFill>
                <a:latin typeface="PT Sans Narrow" pitchFamily="34" charset="0"/>
              </a:rPr>
              <a:t>: </a:t>
            </a:r>
            <a:r>
              <a:rPr lang="fr-FR" dirty="0" err="1">
                <a:solidFill>
                  <a:srgbClr val="00B0F0"/>
                </a:solidFill>
                <a:latin typeface="PT Sans Narrow" pitchFamily="34" charset="0"/>
              </a:rPr>
              <a:t>ScriptAculoUs</a:t>
            </a:r>
            <a:r>
              <a:rPr lang="fr-FR" dirty="0">
                <a:solidFill>
                  <a:srgbClr val="00B0F0"/>
                </a:solidFill>
                <a:latin typeface="PT Sans Narrow" pitchFamily="34" charset="0"/>
              </a:rPr>
              <a:t>, </a:t>
            </a:r>
            <a:r>
              <a:rPr lang="fr-FR" dirty="0" err="1">
                <a:solidFill>
                  <a:srgbClr val="00B0F0"/>
                </a:solidFill>
                <a:latin typeface="PT Sans Narrow" pitchFamily="34" charset="0"/>
              </a:rPr>
              <a:t>Spry</a:t>
            </a:r>
            <a:r>
              <a:rPr lang="fr-FR" dirty="0">
                <a:solidFill>
                  <a:srgbClr val="00B0F0"/>
                </a:solidFill>
                <a:latin typeface="PT Sans Narrow" pitchFamily="34" charset="0"/>
              </a:rPr>
              <a:t> et </a:t>
            </a:r>
            <a:r>
              <a:rPr lang="fr-FR" dirty="0" err="1">
                <a:solidFill>
                  <a:srgbClr val="00B0F0"/>
                </a:solidFill>
                <a:latin typeface="PT Sans Narrow" pitchFamily="34" charset="0"/>
              </a:rPr>
              <a:t>Jquery</a:t>
            </a:r>
            <a:r>
              <a:rPr lang="fr-FR" dirty="0">
                <a:solidFill>
                  <a:srgbClr val="00B0F0"/>
                </a:solidFill>
                <a:latin typeface="PT Sans Narrow" pitchFamily="34" charset="0"/>
              </a:rPr>
              <a:t> disposent, entre autre, de très bons moteurs d'effets graphiques</a:t>
            </a:r>
            <a:r>
              <a:rPr lang="en-JM" dirty="0">
                <a:solidFill>
                  <a:srgbClr val="00B0F0"/>
                </a:solidFill>
                <a:latin typeface="PT Sans Narrow" pitchFamily="34" charset="0"/>
              </a:rPr>
              <a:t>. </a:t>
            </a:r>
            <a:endParaRPr lang="en-JM" dirty="0">
              <a:solidFill>
                <a:schemeClr val="tx1">
                  <a:lumMod val="75000"/>
                  <a:lumOff val="25000"/>
                </a:schemeClr>
              </a:solidFill>
            </a:endParaRP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2084E755-12D8-4E0F-84BC-2766880893A2}" type="slidenum">
              <a:rPr lang="en-JM" smtClean="0">
                <a:solidFill>
                  <a:schemeClr val="bg1"/>
                </a:solidFill>
              </a:rPr>
              <a:pPr fontAlgn="base">
                <a:spcBef>
                  <a:spcPct val="0"/>
                </a:spcBef>
                <a:spcAft>
                  <a:spcPct val="0"/>
                </a:spcAft>
                <a:defRPr/>
              </a:pPr>
              <a:t>156</a:t>
            </a:fld>
            <a:endParaRPr lang="en-JM">
              <a:solidFill>
                <a:schemeClr val="bg1"/>
              </a:solidFill>
            </a:endParaRPr>
          </a:p>
        </p:txBody>
      </p:sp>
      <p:sp>
        <p:nvSpPr>
          <p:cNvPr id="11" name="Rectangle 10"/>
          <p:cNvSpPr/>
          <p:nvPr/>
        </p:nvSpPr>
        <p:spPr>
          <a:xfrm>
            <a:off x="579438" y="5334000"/>
            <a:ext cx="46037" cy="381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Manipulation XML du DOM</a:t>
            </a:r>
          </a:p>
        </p:txBody>
      </p:sp>
      <p:sp>
        <p:nvSpPr>
          <p:cNvPr id="5" name="Espace réservé du texte 4"/>
          <p:cNvSpPr>
            <a:spLocks noGrp="1"/>
          </p:cNvSpPr>
          <p:nvPr>
            <p:ph type="body" idx="1"/>
          </p:nvPr>
        </p:nvSpPr>
        <p:spPr/>
        <p:txBody>
          <a:bodyPr/>
          <a:lstStyle/>
          <a:p>
            <a:endParaRPr lang="fr-F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AutoShape 2"/>
          <p:cNvSpPr>
            <a:spLocks noGrp="1" noChangeArrowheads="1"/>
          </p:cNvSpPr>
          <p:nvPr>
            <p:ph type="title"/>
          </p:nvPr>
        </p:nvSpPr>
        <p:spPr/>
        <p:txBody>
          <a:bodyPr>
            <a:normAutofit/>
          </a:bodyPr>
          <a:lstStyle/>
          <a:p>
            <a:r>
              <a:rPr lang="fr-FR" dirty="0"/>
              <a:t>Qu'est-ce que le XML ?</a:t>
            </a:r>
          </a:p>
        </p:txBody>
      </p:sp>
      <p:sp>
        <p:nvSpPr>
          <p:cNvPr id="7172" name="Rectangle 3"/>
          <p:cNvSpPr>
            <a:spLocks noGrp="1" noChangeArrowheads="1"/>
          </p:cNvSpPr>
          <p:nvPr>
            <p:ph idx="1"/>
          </p:nvPr>
        </p:nvSpPr>
        <p:spPr/>
        <p:txBody>
          <a:bodyPr>
            <a:normAutofit fontScale="77500" lnSpcReduction="20000"/>
          </a:bodyPr>
          <a:lstStyle/>
          <a:p>
            <a:pPr eaLnBrk="1" hangingPunct="1"/>
            <a:r>
              <a:rPr lang="fr-FR" dirty="0">
                <a:ea typeface="MS Mincho" pitchFamily="49" charset="-128"/>
              </a:rPr>
              <a:t>Le XML</a:t>
            </a:r>
          </a:p>
          <a:p>
            <a:pPr lvl="1" eaLnBrk="1" hangingPunct="1"/>
            <a:r>
              <a:rPr lang="fr-FR" dirty="0">
                <a:cs typeface="Courier New" pitchFamily="49" charset="0"/>
              </a:rPr>
              <a:t> XML (</a:t>
            </a:r>
            <a:r>
              <a:rPr lang="fr-FR" dirty="0" err="1">
                <a:cs typeface="Courier New" pitchFamily="49" charset="0"/>
              </a:rPr>
              <a:t>eXtensible</a:t>
            </a:r>
            <a:r>
              <a:rPr lang="fr-FR" dirty="0">
                <a:cs typeface="Courier New" pitchFamily="49" charset="0"/>
              </a:rPr>
              <a:t> </a:t>
            </a:r>
            <a:r>
              <a:rPr lang="fr-FR" dirty="0" err="1">
                <a:cs typeface="Courier New" pitchFamily="49" charset="0"/>
              </a:rPr>
              <a:t>Markup</a:t>
            </a:r>
            <a:r>
              <a:rPr lang="fr-FR" dirty="0">
                <a:cs typeface="Courier New" pitchFamily="49" charset="0"/>
              </a:rPr>
              <a:t> </a:t>
            </a:r>
            <a:r>
              <a:rPr lang="fr-FR" dirty="0" err="1">
                <a:cs typeface="Courier New" pitchFamily="49" charset="0"/>
              </a:rPr>
              <a:t>Language</a:t>
            </a:r>
            <a:r>
              <a:rPr lang="fr-FR" dirty="0">
                <a:cs typeface="Courier New" pitchFamily="49" charset="0"/>
              </a:rPr>
              <a:t>) est un Métalangage, donc un langage pour décrire (définir, inventer) d’autres langages</a:t>
            </a:r>
          </a:p>
          <a:p>
            <a:pPr lvl="1" eaLnBrk="1" hangingPunct="1"/>
            <a:r>
              <a:rPr lang="fr-FR" dirty="0">
                <a:cs typeface="Courier New" pitchFamily="49" charset="0"/>
              </a:rPr>
              <a:t> XML est décrit en EBNF (</a:t>
            </a:r>
            <a:r>
              <a:rPr lang="fr-FR" dirty="0" err="1">
                <a:cs typeface="Courier New" pitchFamily="49" charset="0"/>
              </a:rPr>
              <a:t>Extended</a:t>
            </a:r>
            <a:r>
              <a:rPr lang="fr-FR" dirty="0">
                <a:cs typeface="Courier New" pitchFamily="49" charset="0"/>
              </a:rPr>
              <a:t> Backus-Naur </a:t>
            </a:r>
            <a:r>
              <a:rPr lang="fr-FR" dirty="0" err="1">
                <a:cs typeface="Courier New" pitchFamily="49" charset="0"/>
              </a:rPr>
              <a:t>Form</a:t>
            </a:r>
            <a:r>
              <a:rPr lang="fr-FR" dirty="0">
                <a:cs typeface="Courier New" pitchFamily="49" charset="0"/>
              </a:rPr>
              <a:t>) et sa dernière spécification est consultable à l’adresse : </a:t>
            </a:r>
            <a:r>
              <a:rPr lang="fr-FR" b="1" dirty="0">
                <a:cs typeface="Courier New" pitchFamily="49" charset="0"/>
              </a:rPr>
              <a:t>http://www.w3.org/TR/REC-xml/</a:t>
            </a:r>
          </a:p>
          <a:p>
            <a:pPr lvl="1" eaLnBrk="1" hangingPunct="1"/>
            <a:endParaRPr lang="fr-FR" dirty="0">
              <a:cs typeface="Courier New" pitchFamily="49" charset="0"/>
            </a:endParaRPr>
          </a:p>
          <a:p>
            <a:pPr eaLnBrk="1" hangingPunct="1"/>
            <a:r>
              <a:rPr lang="fr-FR" dirty="0">
                <a:ea typeface="MS Mincho" pitchFamily="49" charset="-128"/>
              </a:rPr>
              <a:t>Ses objectifs</a:t>
            </a:r>
          </a:p>
          <a:p>
            <a:pPr lvl="1" eaLnBrk="1" hangingPunct="1"/>
            <a:r>
              <a:rPr lang="fr-FR" dirty="0">
                <a:cs typeface="Courier New" pitchFamily="49" charset="0"/>
              </a:rPr>
              <a:t> Faciliter l’échange de données structurées entre des SI différents</a:t>
            </a:r>
            <a:br>
              <a:rPr lang="fr-FR" dirty="0">
                <a:cs typeface="Courier New" pitchFamily="49" charset="0"/>
              </a:rPr>
            </a:br>
            <a:r>
              <a:rPr lang="fr-FR" dirty="0">
                <a:cs typeface="Courier New" pitchFamily="49" charset="0"/>
              </a:rPr>
              <a:t> </a:t>
            </a:r>
            <a:r>
              <a:rPr lang="fr-FR" dirty="0">
                <a:sym typeface="Wingdings" pitchFamily="2" charset="2"/>
              </a:rPr>
              <a:t> remplacer les formats inadaptés (CSV, SSV, tab, EDI, binaire…)</a:t>
            </a:r>
          </a:p>
          <a:p>
            <a:pPr lvl="1" eaLnBrk="1" hangingPunct="1"/>
            <a:r>
              <a:rPr lang="fr-FR" dirty="0">
                <a:sym typeface="Wingdings" pitchFamily="2" charset="2"/>
              </a:rPr>
              <a:t> Offrir un standard ouvert, libre indépendant des formats propriétaires</a:t>
            </a:r>
          </a:p>
          <a:p>
            <a:pPr lvl="1" eaLnBrk="1" hangingPunct="1"/>
            <a:r>
              <a:rPr lang="fr-FR" dirty="0">
                <a:sym typeface="Wingdings" pitchFamily="2" charset="2"/>
              </a:rPr>
              <a:t> Définir en son sein des mécanismes de contrôle de la validité des données</a:t>
            </a:r>
          </a:p>
        </p:txBody>
      </p:sp>
      <p:sp>
        <p:nvSpPr>
          <p:cNvPr id="7170" name="Rectangle 13"/>
          <p:cNvSpPr>
            <a:spLocks noGrp="1" noChangeArrowheads="1"/>
          </p:cNvSpPr>
          <p:nvPr>
            <p:ph type="sldNum" sz="quarter" idx="12"/>
          </p:nvPr>
        </p:nvSpPr>
        <p:spPr>
          <a:noFill/>
        </p:spPr>
        <p:txBody>
          <a:bodyPr/>
          <a:lstStyle/>
          <a:p>
            <a:fld id="{B00F1592-6731-47CA-ACC5-FB45BEC6A16F}" type="slidenum">
              <a:rPr lang="fr-FR" smtClean="0"/>
              <a:pPr/>
              <a:t>158</a:t>
            </a:fld>
            <a:endParaRPr lang="fr-FR" dirty="0"/>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AutoShape 1026"/>
          <p:cNvSpPr>
            <a:spLocks noGrp="1" noChangeArrowheads="1"/>
          </p:cNvSpPr>
          <p:nvPr>
            <p:ph type="title"/>
          </p:nvPr>
        </p:nvSpPr>
        <p:spPr/>
        <p:txBody>
          <a:bodyPr/>
          <a:lstStyle/>
          <a:p>
            <a:pPr eaLnBrk="1" hangingPunct="1"/>
            <a:r>
              <a:rPr lang="fr-FR"/>
              <a:t>Qu'est-ce que le XML ?</a:t>
            </a:r>
          </a:p>
        </p:txBody>
      </p:sp>
      <p:sp>
        <p:nvSpPr>
          <p:cNvPr id="1224707" name="Rectangle 1027"/>
          <p:cNvSpPr>
            <a:spLocks noGrp="1" noChangeArrowheads="1"/>
          </p:cNvSpPr>
          <p:nvPr>
            <p:ph idx="1"/>
          </p:nvPr>
        </p:nvSpPr>
        <p:spPr/>
        <p:txBody>
          <a:bodyPr/>
          <a:lstStyle/>
          <a:p>
            <a:pPr eaLnBrk="1" hangingPunct="1"/>
            <a:r>
              <a:rPr lang="fr-FR" dirty="0">
                <a:ea typeface="MS Mincho" pitchFamily="49" charset="-128"/>
              </a:rPr>
              <a:t>Histoire du XML</a:t>
            </a:r>
          </a:p>
          <a:p>
            <a:pPr eaLnBrk="1" hangingPunct="1">
              <a:buFont typeface="Wingdings" charset="2"/>
              <a:buNone/>
            </a:pPr>
            <a:r>
              <a:rPr lang="fr-FR" sz="1800" dirty="0">
                <a:cs typeface="Courier New" pitchFamily="49" charset="0"/>
              </a:rPr>
              <a:t>60’s :	création de SGML (Standard </a:t>
            </a:r>
            <a:r>
              <a:rPr lang="fr-FR" sz="1800" dirty="0" err="1">
                <a:cs typeface="Courier New" pitchFamily="49" charset="0"/>
              </a:rPr>
              <a:t>Generalized</a:t>
            </a:r>
            <a:r>
              <a:rPr lang="fr-FR" sz="1800" dirty="0">
                <a:cs typeface="Courier New" pitchFamily="49" charset="0"/>
              </a:rPr>
              <a:t> </a:t>
            </a:r>
            <a:r>
              <a:rPr lang="fr-FR" sz="1800" dirty="0" err="1">
                <a:cs typeface="Courier New" pitchFamily="49" charset="0"/>
              </a:rPr>
              <a:t>Markup</a:t>
            </a:r>
            <a:r>
              <a:rPr lang="fr-FR" sz="1800" dirty="0">
                <a:cs typeface="Courier New" pitchFamily="49" charset="0"/>
              </a:rPr>
              <a:t> </a:t>
            </a:r>
            <a:r>
              <a:rPr lang="fr-FR" sz="1800" dirty="0" err="1">
                <a:cs typeface="Courier New" pitchFamily="49" charset="0"/>
              </a:rPr>
              <a:t>Language</a:t>
            </a:r>
            <a:r>
              <a:rPr lang="fr-FR" sz="1800" dirty="0">
                <a:cs typeface="Courier New" pitchFamily="49" charset="0"/>
              </a:rPr>
              <a:t>)</a:t>
            </a:r>
          </a:p>
          <a:p>
            <a:pPr eaLnBrk="1" hangingPunct="1">
              <a:buFont typeface="Wingdings" charset="2"/>
              <a:buNone/>
            </a:pPr>
            <a:endParaRPr lang="fr-FR" sz="1800" dirty="0">
              <a:cs typeface="Courier New" pitchFamily="49" charset="0"/>
            </a:endParaRPr>
          </a:p>
          <a:p>
            <a:pPr eaLnBrk="1" hangingPunct="1">
              <a:buFont typeface="Wingdings" charset="2"/>
              <a:buNone/>
            </a:pPr>
            <a:r>
              <a:rPr lang="fr-FR" sz="1800" dirty="0">
                <a:cs typeface="Courier New" pitchFamily="49" charset="0"/>
              </a:rPr>
              <a:t>80’s :	utilisation forte de SGML dans les métiers de l’édition </a:t>
            </a:r>
          </a:p>
          <a:p>
            <a:pPr eaLnBrk="1" hangingPunct="1">
              <a:buFont typeface="Wingdings" charset="2"/>
              <a:buNone/>
            </a:pPr>
            <a:endParaRPr lang="fr-FR" sz="1800" dirty="0">
              <a:cs typeface="Courier New" pitchFamily="49" charset="0"/>
            </a:endParaRPr>
          </a:p>
          <a:p>
            <a:pPr eaLnBrk="1" hangingPunct="1">
              <a:buFont typeface="Wingdings" charset="2"/>
              <a:buNone/>
            </a:pPr>
            <a:r>
              <a:rPr lang="fr-FR" sz="1800" dirty="0">
                <a:cs typeface="Courier New" pitchFamily="49" charset="0"/>
              </a:rPr>
              <a:t>90’s :	développement de standards issus de SGML pour le Web</a:t>
            </a:r>
          </a:p>
          <a:p>
            <a:pPr eaLnBrk="1" hangingPunct="1">
              <a:buFont typeface="Wingdings" charset="2"/>
              <a:buNone/>
            </a:pPr>
            <a:endParaRPr lang="fr-FR" sz="1800" dirty="0">
              <a:cs typeface="Courier New" pitchFamily="49" charset="0"/>
            </a:endParaRPr>
          </a:p>
          <a:p>
            <a:pPr eaLnBrk="1" hangingPunct="1">
              <a:buFont typeface="Wingdings" charset="2"/>
              <a:buNone/>
            </a:pPr>
            <a:r>
              <a:rPr lang="fr-FR" sz="1800" dirty="0">
                <a:cs typeface="Courier New" pitchFamily="49" charset="0"/>
              </a:rPr>
              <a:t>11/96 :	1er brouillon (</a:t>
            </a:r>
            <a:r>
              <a:rPr lang="fr-FR" sz="1800" dirty="0" err="1">
                <a:cs typeface="Courier New" pitchFamily="49" charset="0"/>
              </a:rPr>
              <a:t>draft</a:t>
            </a:r>
            <a:r>
              <a:rPr lang="fr-FR" sz="1800" dirty="0">
                <a:cs typeface="Courier New" pitchFamily="49" charset="0"/>
              </a:rPr>
              <a:t>) de spécification XML</a:t>
            </a:r>
          </a:p>
          <a:p>
            <a:pPr eaLnBrk="1" hangingPunct="1">
              <a:buFont typeface="Wingdings" charset="2"/>
              <a:buNone/>
            </a:pPr>
            <a:endParaRPr lang="fr-FR" sz="1800" dirty="0">
              <a:cs typeface="Courier New" pitchFamily="49" charset="0"/>
            </a:endParaRPr>
          </a:p>
          <a:p>
            <a:pPr eaLnBrk="1" hangingPunct="1">
              <a:buFont typeface="Wingdings" charset="2"/>
              <a:buNone/>
            </a:pPr>
            <a:r>
              <a:rPr lang="fr-FR" sz="1800" dirty="0">
                <a:cs typeface="Courier New" pitchFamily="49" charset="0"/>
              </a:rPr>
              <a:t>02/98 :	XML 1.0 devient une recommandation officielle du W3C</a:t>
            </a:r>
          </a:p>
          <a:p>
            <a:pPr eaLnBrk="1" hangingPunct="1">
              <a:buFont typeface="Wingdings" charset="2"/>
              <a:buNone/>
            </a:pPr>
            <a:endParaRPr lang="fr-FR" sz="1800" dirty="0">
              <a:cs typeface="Courier New" pitchFamily="49" charset="0"/>
            </a:endParaRPr>
          </a:p>
          <a:p>
            <a:pPr eaLnBrk="1" hangingPunct="1">
              <a:buFont typeface="Wingdings" charset="2"/>
              <a:buNone/>
            </a:pPr>
            <a:r>
              <a:rPr lang="fr-FR" sz="1800" dirty="0">
                <a:cs typeface="Courier New" pitchFamily="49" charset="0"/>
              </a:rPr>
              <a:t>02/04 :	apparition de XML 1.1 (autorise ~ tous caractères pour attributs / valeurs)</a:t>
            </a:r>
          </a:p>
          <a:p>
            <a:pPr eaLnBrk="1" hangingPunct="1">
              <a:buFont typeface="Wingdings" charset="2"/>
              <a:buNone/>
            </a:pPr>
            <a:endParaRPr lang="fr-FR" sz="1800" dirty="0">
              <a:cs typeface="Courier New" pitchFamily="49" charset="0"/>
            </a:endParaRPr>
          </a:p>
          <a:p>
            <a:pPr eaLnBrk="1" hangingPunct="1">
              <a:buFont typeface="Wingdings" charset="2"/>
              <a:buNone/>
            </a:pPr>
            <a:r>
              <a:rPr lang="fr-FR" sz="1800" dirty="0">
                <a:cs typeface="Courier New" pitchFamily="49" charset="0"/>
              </a:rPr>
              <a:t>08/06 :	4e édition de XML 1.0 (et 2e de XML 1.1 peu implémenté pour l’instant)</a:t>
            </a:r>
          </a:p>
        </p:txBody>
      </p:sp>
      <p:sp>
        <p:nvSpPr>
          <p:cNvPr id="5" name="Rectangle 13"/>
          <p:cNvSpPr>
            <a:spLocks noGrp="1" noChangeArrowheads="1"/>
          </p:cNvSpPr>
          <p:nvPr>
            <p:ph type="sldNum" sz="quarter" idx="12"/>
          </p:nvPr>
        </p:nvSpPr>
        <p:spPr>
          <a:ln/>
        </p:spPr>
        <p:txBody>
          <a:bodyPr>
            <a:normAutofit fontScale="85000" lnSpcReduction="20000"/>
          </a:bodyPr>
          <a:lstStyle/>
          <a:p>
            <a:pPr>
              <a:defRPr/>
            </a:pPr>
            <a:fld id="{3DA92400-6612-47E2-9C3D-E9B2C7A6350F}" type="slidenum">
              <a:rPr lang="fr-FR"/>
              <a:pPr>
                <a:defRPr/>
              </a:pPr>
              <a:t>159</a:t>
            </a:fld>
            <a:endParaRPr lang="fr-F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a:t>
            </a:r>
            <a:r>
              <a:rPr lang="fr-FR" dirty="0" err="1"/>
              <a:t>QueryString</a:t>
            </a:r>
            <a:endParaRPr lang="fr-FR" dirty="0"/>
          </a:p>
        </p:txBody>
      </p:sp>
      <p:sp>
        <p:nvSpPr>
          <p:cNvPr id="3" name="Espace réservé du contenu 2"/>
          <p:cNvSpPr>
            <a:spLocks noGrp="1"/>
          </p:cNvSpPr>
          <p:nvPr>
            <p:ph idx="1"/>
          </p:nvPr>
        </p:nvSpPr>
        <p:spPr/>
        <p:txBody>
          <a:bodyPr>
            <a:normAutofit/>
          </a:bodyPr>
          <a:lstStyle/>
          <a:p>
            <a:r>
              <a:rPr lang="fr-FR" dirty="0"/>
              <a:t>La "</a:t>
            </a:r>
            <a:r>
              <a:rPr lang="fr-FR" dirty="0" err="1"/>
              <a:t>query</a:t>
            </a:r>
            <a:r>
              <a:rPr lang="fr-FR" dirty="0"/>
              <a:t> String" est une partie de l'url </a:t>
            </a:r>
            <a:r>
              <a:rPr lang="fr-FR" dirty="0" err="1"/>
              <a:t>contennant</a:t>
            </a:r>
            <a:r>
              <a:rPr lang="fr-FR" dirty="0"/>
              <a:t> des informations </a:t>
            </a:r>
          </a:p>
          <a:p>
            <a:pPr marL="0" algn="ctr">
              <a:spcBef>
                <a:spcPts val="0"/>
              </a:spcBef>
              <a:buNone/>
              <a:defRPr/>
            </a:pPr>
            <a:endParaRPr lang="fr-FR" dirty="0">
              <a:solidFill>
                <a:schemeClr val="tx1">
                  <a:lumMod val="50000"/>
                  <a:lumOff val="50000"/>
                </a:schemeClr>
              </a:solidFill>
            </a:endParaRPr>
          </a:p>
          <a:p>
            <a:pPr marL="0" algn="ctr">
              <a:spcBef>
                <a:spcPts val="0"/>
              </a:spcBef>
              <a:buNone/>
              <a:defRPr/>
            </a:pPr>
            <a:r>
              <a:rPr lang="fr-FR" dirty="0">
                <a:solidFill>
                  <a:schemeClr val="tx1">
                    <a:lumMod val="50000"/>
                    <a:lumOff val="50000"/>
                  </a:schemeClr>
                </a:solidFill>
              </a:rPr>
              <a:t>http://www.google.fr/search</a:t>
            </a:r>
            <a:r>
              <a:rPr lang="fr-FR" b="1" dirty="0">
                <a:solidFill>
                  <a:srgbClr val="009AD0"/>
                </a:solidFill>
              </a:rPr>
              <a:t>?q=boat&amp;start=10#jg</a:t>
            </a:r>
            <a:br>
              <a:rPr lang="fr-FR" dirty="0"/>
            </a:br>
            <a:r>
              <a:rPr lang="fr-FR" dirty="0">
                <a:solidFill>
                  <a:schemeClr val="tx1">
                    <a:lumMod val="50000"/>
                    <a:lumOff val="50000"/>
                  </a:schemeClr>
                </a:solidFill>
              </a:rPr>
              <a:t>http://serveur/chemin/ressource</a:t>
            </a:r>
            <a:r>
              <a:rPr lang="fr-FR" b="1" dirty="0">
                <a:solidFill>
                  <a:srgbClr val="009AD0"/>
                </a:solidFill>
              </a:rPr>
              <a:t>?query_string</a:t>
            </a:r>
            <a:endParaRPr lang="fr-FR" dirty="0"/>
          </a:p>
          <a:p>
            <a:endParaRPr lang="fr-FR" dirty="0"/>
          </a:p>
          <a:p>
            <a:r>
              <a:rPr lang="fr-FR" dirty="0"/>
              <a:t>La chaine commence par : </a:t>
            </a:r>
            <a:r>
              <a:rPr lang="fr-FR" b="1" dirty="0"/>
              <a:t>?</a:t>
            </a:r>
          </a:p>
          <a:p>
            <a:r>
              <a:rPr lang="fr-FR" dirty="0"/>
              <a:t>les informations sont séparés par : </a:t>
            </a:r>
            <a:r>
              <a:rPr lang="fr-FR" b="1" dirty="0"/>
              <a:t>&amp;</a:t>
            </a:r>
          </a:p>
          <a:p>
            <a:r>
              <a:rPr lang="fr-FR" dirty="0"/>
              <a:t>les informations sont structurés : </a:t>
            </a:r>
            <a:r>
              <a:rPr lang="fr-FR" b="1" dirty="0"/>
              <a:t>clef=valeur</a:t>
            </a:r>
            <a:endParaRPr lang="fr-FR" dirty="0"/>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r>
              <a:rPr lang="fr-FR" dirty="0"/>
              <a:t>XML un syntaxe proche du html</a:t>
            </a:r>
          </a:p>
          <a:p>
            <a:pPr lvl="1"/>
            <a:r>
              <a:rPr lang="fr-FR" dirty="0"/>
              <a:t>un élément  / balise </a:t>
            </a:r>
          </a:p>
          <a:p>
            <a:pPr lvl="2"/>
            <a:r>
              <a:rPr lang="fr-FR" dirty="0"/>
              <a:t>peux posséder des éléments enfants ou du contenu</a:t>
            </a:r>
          </a:p>
          <a:p>
            <a:pPr lvl="2"/>
            <a:r>
              <a:rPr lang="fr-FR" dirty="0"/>
              <a:t>doit être fermée</a:t>
            </a:r>
          </a:p>
          <a:p>
            <a:pPr lvl="2"/>
            <a:endParaRPr lang="fr-FR" dirty="0"/>
          </a:p>
          <a:p>
            <a:pPr lvl="2"/>
            <a:r>
              <a:rPr lang="fr-FR" dirty="0"/>
              <a:t>&lt;ma-balise&gt; contenu de la balise &lt;/ma-balise&gt;</a:t>
            </a:r>
          </a:p>
          <a:p>
            <a:pPr lvl="2"/>
            <a:endParaRPr lang="fr-FR" dirty="0"/>
          </a:p>
          <a:p>
            <a:pPr lvl="1"/>
            <a:r>
              <a:rPr lang="fr-FR" dirty="0"/>
              <a:t>Des attributs</a:t>
            </a:r>
          </a:p>
          <a:p>
            <a:pPr lvl="2"/>
            <a:r>
              <a:rPr lang="fr-FR" dirty="0"/>
              <a:t>doivent être suffixé par une valeur (="quelque chose") ou valeur vide</a:t>
            </a:r>
          </a:p>
          <a:p>
            <a:pPr lvl="2"/>
            <a:r>
              <a:rPr lang="fr-FR" dirty="0"/>
              <a:t>&lt;ma-balise </a:t>
            </a:r>
            <a:r>
              <a:rPr lang="fr-FR" b="1" dirty="0"/>
              <a:t> mon-attribut="</a:t>
            </a:r>
            <a:r>
              <a:rPr lang="fr-FR" dirty="0"/>
              <a:t>quelque chose</a:t>
            </a:r>
            <a:r>
              <a:rPr lang="fr-FR" b="1" dirty="0"/>
              <a:t>" /&gt;</a:t>
            </a:r>
            <a:endParaRPr lang="fr-FR" dirty="0"/>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t>Avantages et inconvénients</a:t>
            </a:r>
            <a:endParaRPr lang="en-JM" dirty="0"/>
          </a:p>
        </p:txBody>
      </p:sp>
      <p:sp>
        <p:nvSpPr>
          <p:cNvPr id="128003" name="Content Placeholder 2"/>
          <p:cNvSpPr>
            <a:spLocks noGrp="1"/>
          </p:cNvSpPr>
          <p:nvPr>
            <p:ph idx="1"/>
          </p:nvPr>
        </p:nvSpPr>
        <p:spPr/>
        <p:txBody>
          <a:bodyPr>
            <a:normAutofit fontScale="70000" lnSpcReduction="20000"/>
          </a:bodyPr>
          <a:lstStyle/>
          <a:p>
            <a:pPr marL="0" indent="0" eaLnBrk="1" hangingPunct="1">
              <a:buFont typeface="Arial" charset="0"/>
              <a:buNone/>
            </a:pPr>
            <a:r>
              <a:rPr lang="fr-FR" b="1">
                <a:ea typeface="MS Mincho" pitchFamily="49" charset="-128"/>
              </a:rPr>
              <a:t>Avantages du XML</a:t>
            </a:r>
          </a:p>
          <a:p>
            <a:pPr marL="0" indent="0" eaLnBrk="1" hangingPunct="1">
              <a:buFont typeface="Arial" charset="0"/>
              <a:buNone/>
            </a:pPr>
            <a:endParaRPr lang="fr-FR" b="1">
              <a:ea typeface="MS Mincho" pitchFamily="49" charset="-128"/>
            </a:endParaRPr>
          </a:p>
          <a:p>
            <a:pPr lvl="1" eaLnBrk="1" hangingPunct="1"/>
            <a:r>
              <a:rPr lang="fr-FR" b="1">
                <a:cs typeface="Courier New" pitchFamily="49" charset="0"/>
              </a:rPr>
              <a:t>Basé sur un standard international (SGML) </a:t>
            </a:r>
            <a:r>
              <a:rPr lang="fr-FR">
                <a:cs typeface="Courier New" pitchFamily="49" charset="0"/>
              </a:rPr>
              <a:t>éprouvé donc non-propriétaire</a:t>
            </a:r>
          </a:p>
          <a:p>
            <a:pPr lvl="1" eaLnBrk="1" hangingPunct="1"/>
            <a:r>
              <a:rPr lang="fr-FR">
                <a:cs typeface="Courier New" pitchFamily="49" charset="0"/>
              </a:rPr>
              <a:t>Utilise un format texte, supporte l’Unicode</a:t>
            </a:r>
          </a:p>
          <a:p>
            <a:pPr lvl="1" eaLnBrk="1" hangingPunct="1"/>
            <a:r>
              <a:rPr lang="fr-FR">
                <a:cs typeface="Courier New" pitchFamily="49" charset="0"/>
              </a:rPr>
              <a:t>Ne dépend pas de la plateforme et résistant aux sauts technologiques</a:t>
            </a:r>
          </a:p>
          <a:p>
            <a:pPr lvl="1" eaLnBrk="1" hangingPunct="1"/>
            <a:r>
              <a:rPr lang="fr-FR" b="1">
                <a:cs typeface="Courier New" pitchFamily="49" charset="0"/>
              </a:rPr>
              <a:t>Sa syntaxe rend les algorithmes de traitement simples</a:t>
            </a:r>
          </a:p>
          <a:p>
            <a:pPr lvl="1" eaLnBrk="1" hangingPunct="1"/>
            <a:r>
              <a:rPr lang="fr-FR">
                <a:cs typeface="Courier New" pitchFamily="49" charset="0"/>
              </a:rPr>
              <a:t>Permet de représenter les structures informatiques classiques (listes, arbres…)</a:t>
            </a:r>
          </a:p>
          <a:p>
            <a:pPr lvl="1" eaLnBrk="1" hangingPunct="1"/>
            <a:r>
              <a:rPr lang="fr-FR" b="1">
                <a:cs typeface="Courier New" pitchFamily="49" charset="0"/>
              </a:rPr>
              <a:t>Sa structure hiérarchisée est compatible avec la plupart des documents</a:t>
            </a:r>
          </a:p>
          <a:p>
            <a:pPr lvl="1" eaLnBrk="1" hangingPunct="1"/>
            <a:r>
              <a:rPr lang="fr-FR">
                <a:cs typeface="Courier New" pitchFamily="49" charset="0"/>
              </a:rPr>
              <a:t>Basé sur des schémas, il facilite les tests unitaires, la conception logicielle…</a:t>
            </a:r>
          </a:p>
          <a:p>
            <a:pPr lvl="1" eaLnBrk="1" hangingPunct="1"/>
            <a:r>
              <a:rPr lang="fr-FR">
                <a:cs typeface="Courier New" pitchFamily="49" charset="0"/>
              </a:rPr>
              <a:t>Facile d’assurer la compatibilité entre différentes versions (XML/DTD)</a:t>
            </a:r>
          </a:p>
          <a:p>
            <a:pPr lvl="1" eaLnBrk="1" hangingPunct="1"/>
            <a:r>
              <a:rPr lang="fr-FR">
                <a:cs typeface="Courier New" pitchFamily="49" charset="0"/>
              </a:rPr>
              <a:t>Un fragment d’un doc XML bien formé est aussi un doc XML bien formé</a:t>
            </a: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F07989E1-CD33-4325-A379-0BDB53EBA5D9}" type="slidenum">
              <a:rPr lang="en-JM" smtClean="0">
                <a:solidFill>
                  <a:schemeClr val="bg1"/>
                </a:solidFill>
              </a:rPr>
              <a:pPr fontAlgn="base">
                <a:spcBef>
                  <a:spcPct val="0"/>
                </a:spcBef>
                <a:spcAft>
                  <a:spcPct val="0"/>
                </a:spcAft>
                <a:defRPr/>
              </a:pPr>
              <a:t>161</a:t>
            </a:fld>
            <a:endParaRPr lang="en-JM">
              <a:solidFill>
                <a:schemeClr val="bg1"/>
              </a:solidFill>
            </a:endParaRP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t>Avantages et inconvénients</a:t>
            </a:r>
            <a:endParaRPr lang="en-JM" dirty="0"/>
          </a:p>
        </p:txBody>
      </p:sp>
      <p:sp>
        <p:nvSpPr>
          <p:cNvPr id="3" name="Content Placeholder 2"/>
          <p:cNvSpPr>
            <a:spLocks noGrp="1"/>
          </p:cNvSpPr>
          <p:nvPr>
            <p:ph idx="1"/>
          </p:nvPr>
        </p:nvSpPr>
        <p:spPr/>
        <p:txBody>
          <a:bodyPr rtlCol="0">
            <a:normAutofit fontScale="77500" lnSpcReduction="20000"/>
          </a:bodyPr>
          <a:lstStyle/>
          <a:p>
            <a:pPr marL="0" indent="0" eaLnBrk="1" hangingPunct="1">
              <a:buFont typeface="Arial" charset="0"/>
              <a:buNone/>
              <a:defRPr/>
            </a:pPr>
            <a:r>
              <a:rPr lang="fr-FR" b="1" dirty="0">
                <a:ea typeface="MS Mincho" pitchFamily="49" charset="-128"/>
              </a:rPr>
              <a:t>Inconvénients du XML</a:t>
            </a:r>
          </a:p>
          <a:p>
            <a:pPr marL="0" indent="0" eaLnBrk="1" hangingPunct="1">
              <a:buFont typeface="Arial" charset="0"/>
              <a:buNone/>
              <a:defRPr/>
            </a:pPr>
            <a:endParaRPr lang="fr-FR" b="1" dirty="0">
              <a:ea typeface="MS Mincho" pitchFamily="49" charset="-128"/>
            </a:endParaRPr>
          </a:p>
          <a:p>
            <a:pPr lvl="1" eaLnBrk="1" hangingPunct="1">
              <a:defRPr/>
            </a:pPr>
            <a:r>
              <a:rPr lang="fr-FR" b="1" dirty="0">
                <a:cs typeface="Courier New" pitchFamily="49" charset="0"/>
              </a:rPr>
              <a:t>La syntaxe XML est redondante </a:t>
            </a:r>
            <a:r>
              <a:rPr lang="fr-FR" dirty="0">
                <a:cs typeface="Courier New" pitchFamily="49" charset="0"/>
              </a:rPr>
              <a:t>(+ de flux, traitement / stockage)</a:t>
            </a:r>
          </a:p>
          <a:p>
            <a:pPr marL="457200" lvl="1" indent="0" eaLnBrk="1" hangingPunct="1">
              <a:buFont typeface="Arial" charset="0"/>
              <a:buNone/>
              <a:defRPr/>
            </a:pPr>
            <a:endParaRPr lang="fr-FR" dirty="0">
              <a:cs typeface="Courier New" pitchFamily="49" charset="0"/>
            </a:endParaRPr>
          </a:p>
          <a:p>
            <a:pPr lvl="1" eaLnBrk="1" hangingPunct="1">
              <a:defRPr/>
            </a:pPr>
            <a:r>
              <a:rPr lang="fr-FR" dirty="0">
                <a:cs typeface="Courier New" pitchFamily="49" charset="0"/>
              </a:rPr>
              <a:t>La syntaxe XML est verbeuse</a:t>
            </a:r>
          </a:p>
          <a:p>
            <a:pPr lvl="1" eaLnBrk="1" hangingPunct="1">
              <a:defRPr/>
            </a:pPr>
            <a:r>
              <a:rPr lang="fr-FR" dirty="0">
                <a:cs typeface="Courier New" pitchFamily="49" charset="0"/>
              </a:rPr>
              <a:t>Sa capacité de représentation est plus limitée que celle des graphes OO</a:t>
            </a:r>
          </a:p>
          <a:p>
            <a:pPr lvl="1" eaLnBrk="1" hangingPunct="1">
              <a:defRPr/>
            </a:pPr>
            <a:r>
              <a:rPr lang="fr-FR" dirty="0">
                <a:cs typeface="Courier New" pitchFamily="49" charset="0"/>
              </a:rPr>
              <a:t>La représentation d’une relation entre non-parents est difficile et lourde</a:t>
            </a:r>
          </a:p>
          <a:p>
            <a:pPr lvl="1" eaLnBrk="1" hangingPunct="1">
              <a:defRPr/>
            </a:pPr>
            <a:r>
              <a:rPr lang="fr-FR" dirty="0">
                <a:cs typeface="Courier New" pitchFamily="49" charset="0"/>
              </a:rPr>
              <a:t>Les </a:t>
            </a:r>
            <a:r>
              <a:rPr lang="fr-FR" dirty="0" err="1">
                <a:cs typeface="Courier New" pitchFamily="49" charset="0"/>
              </a:rPr>
              <a:t>namespaces</a:t>
            </a:r>
            <a:r>
              <a:rPr lang="fr-FR" dirty="0">
                <a:cs typeface="Courier New" pitchFamily="49" charset="0"/>
              </a:rPr>
              <a:t> sont difficiles à implémenter dans les </a:t>
            </a:r>
            <a:r>
              <a:rPr lang="fr-FR" dirty="0" err="1">
                <a:cs typeface="Courier New" pitchFamily="49" charset="0"/>
              </a:rPr>
              <a:t>parsers</a:t>
            </a:r>
            <a:endParaRPr lang="fr-FR" dirty="0">
              <a:cs typeface="Courier New" pitchFamily="49" charset="0"/>
            </a:endParaRPr>
          </a:p>
          <a:p>
            <a:pPr lvl="1" eaLnBrk="1" hangingPunct="1">
              <a:defRPr/>
            </a:pPr>
            <a:r>
              <a:rPr lang="fr-FR" dirty="0">
                <a:cs typeface="Courier New" pitchFamily="49" charset="0"/>
              </a:rPr>
              <a:t>La distinction entre attributs et contenu (et parfois </a:t>
            </a:r>
            <a:r>
              <a:rPr lang="fr-FR" dirty="0" err="1">
                <a:cs typeface="Courier New" pitchFamily="49" charset="0"/>
              </a:rPr>
              <a:t>element</a:t>
            </a:r>
            <a:r>
              <a:rPr lang="fr-FR" dirty="0">
                <a:cs typeface="Courier New" pitchFamily="49" charset="0"/>
              </a:rPr>
              <a:t>) est problématique</a:t>
            </a:r>
          </a:p>
          <a:p>
            <a:pPr lvl="1" eaLnBrk="1" hangingPunct="1">
              <a:defRPr/>
            </a:pPr>
            <a:endParaRPr lang="fr-FR" dirty="0">
              <a:cs typeface="Courier New" pitchFamily="49" charset="0"/>
            </a:endParaRPr>
          </a:p>
          <a:p>
            <a:pPr lvl="1" eaLnBrk="1" hangingPunct="1">
              <a:defRPr/>
            </a:pPr>
            <a:r>
              <a:rPr lang="fr-FR" b="1" dirty="0">
                <a:cs typeface="Courier New" pitchFamily="49" charset="0"/>
              </a:rPr>
              <a:t>XML est inefficace pour transférer de grandes quantités de données </a:t>
            </a:r>
            <a:r>
              <a:rPr lang="fr-FR" dirty="0">
                <a:cs typeface="Courier New" pitchFamily="49" charset="0"/>
              </a:rPr>
              <a:t>de manière sécurisée</a:t>
            </a: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8C75085B-BCD0-42D5-9825-E3F6FFBC3E72}" type="slidenum">
              <a:rPr lang="en-JM" smtClean="0">
                <a:solidFill>
                  <a:schemeClr val="bg1"/>
                </a:solidFill>
              </a:rPr>
              <a:pPr fontAlgn="base">
                <a:spcBef>
                  <a:spcPct val="0"/>
                </a:spcBef>
                <a:spcAft>
                  <a:spcPct val="0"/>
                </a:spcAft>
                <a:defRPr/>
              </a:pPr>
              <a:t>162</a:t>
            </a:fld>
            <a:endParaRPr lang="en-JM">
              <a:solidFill>
                <a:schemeClr val="bg1"/>
              </a:solidFill>
            </a:endParaRP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a:t>« </a:t>
            </a:r>
            <a:r>
              <a:rPr lang="fr-FR" dirty="0" err="1"/>
              <a:t>well</a:t>
            </a:r>
            <a:r>
              <a:rPr lang="fr-FR" dirty="0"/>
              <a:t> </a:t>
            </a:r>
            <a:r>
              <a:rPr lang="fr-FR" dirty="0" err="1"/>
              <a:t>fordness</a:t>
            </a:r>
            <a:r>
              <a:rPr lang="fr-FR" dirty="0"/>
              <a:t>/ </a:t>
            </a:r>
            <a:r>
              <a:rPr lang="fr-FR" dirty="0" err="1"/>
              <a:t>Bienformité</a:t>
            </a:r>
            <a:r>
              <a:rPr lang="fr-FR" dirty="0"/>
              <a:t> »</a:t>
            </a:r>
          </a:p>
        </p:txBody>
      </p:sp>
      <p:sp>
        <p:nvSpPr>
          <p:cNvPr id="3" name="Espace réservé du contenu 2"/>
          <p:cNvSpPr>
            <a:spLocks noGrp="1"/>
          </p:cNvSpPr>
          <p:nvPr>
            <p:ph sz="half" idx="2"/>
          </p:nvPr>
        </p:nvSpPr>
        <p:spPr>
          <a:xfrm>
            <a:off x="214282" y="2571744"/>
            <a:ext cx="4283106" cy="3857652"/>
          </a:xfrm>
        </p:spPr>
        <p:txBody>
          <a:bodyPr>
            <a:normAutofit fontScale="92500" lnSpcReduction="10000"/>
          </a:bodyPr>
          <a:lstStyle/>
          <a:p>
            <a:pPr lvl="1"/>
            <a:endParaRPr lang="fr-FR" dirty="0"/>
          </a:p>
          <a:p>
            <a:pPr lvl="1"/>
            <a:r>
              <a:rPr lang="fr-FR" dirty="0" err="1"/>
              <a:t>Processing</a:t>
            </a:r>
            <a:r>
              <a:rPr lang="fr-FR" dirty="0"/>
              <a:t> instruction XML en 1</a:t>
            </a:r>
            <a:r>
              <a:rPr lang="fr-FR" baseline="30000" dirty="0"/>
              <a:t>er</a:t>
            </a:r>
            <a:r>
              <a:rPr lang="fr-FR" dirty="0"/>
              <a:t> </a:t>
            </a:r>
            <a:r>
              <a:rPr lang="fr-FR" dirty="0" err="1"/>
              <a:t>caractere</a:t>
            </a:r>
            <a:endParaRPr lang="fr-FR" dirty="0"/>
          </a:p>
          <a:p>
            <a:pPr lvl="1"/>
            <a:endParaRPr lang="fr-FR" dirty="0"/>
          </a:p>
          <a:p>
            <a:pPr lvl="1"/>
            <a:r>
              <a:rPr lang="fr-FR" dirty="0"/>
              <a:t>Une seul balise racine</a:t>
            </a:r>
          </a:p>
          <a:p>
            <a:pPr lvl="1"/>
            <a:endParaRPr lang="fr-FR" dirty="0"/>
          </a:p>
          <a:p>
            <a:pPr lvl="1"/>
            <a:r>
              <a:rPr lang="fr-FR" dirty="0"/>
              <a:t>Pas de balise non fermé</a:t>
            </a:r>
          </a:p>
          <a:p>
            <a:pPr lvl="1"/>
            <a:endParaRPr lang="fr-FR" dirty="0"/>
          </a:p>
          <a:p>
            <a:pPr lvl="1"/>
            <a:r>
              <a:rPr lang="fr-FR" dirty="0"/>
              <a:t>Pas de balises croisées</a:t>
            </a:r>
          </a:p>
          <a:p>
            <a:pPr lvl="1"/>
            <a:endParaRPr lang="fr-FR" dirty="0"/>
          </a:p>
          <a:p>
            <a:pPr lvl="1"/>
            <a:r>
              <a:rPr lang="fr-FR" dirty="0"/>
              <a:t>Pas d’attribut sans valeur même </a:t>
            </a:r>
            <a:r>
              <a:rPr lang="fr-FR" dirty="0" err="1"/>
              <a:t>null</a:t>
            </a:r>
            <a:r>
              <a:rPr lang="fr-FR" dirty="0"/>
              <a:t> ( </a:t>
            </a:r>
            <a:r>
              <a:rPr lang="fr-FR" dirty="0" err="1"/>
              <a:t>attr</a:t>
            </a:r>
            <a:r>
              <a:rPr lang="fr-FR" dirty="0"/>
              <a:t>="" )</a:t>
            </a:r>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163</a:t>
            </a:fld>
            <a:endParaRPr lang="fr-FR"/>
          </a:p>
        </p:txBody>
      </p:sp>
      <p:sp>
        <p:nvSpPr>
          <p:cNvPr id="6" name="Espace réservé du contenu 5"/>
          <p:cNvSpPr>
            <a:spLocks noGrp="1"/>
          </p:cNvSpPr>
          <p:nvPr>
            <p:ph sz="half" idx="13"/>
          </p:nvPr>
        </p:nvSpPr>
        <p:spPr>
          <a:xfrm>
            <a:off x="4646612" y="2571744"/>
            <a:ext cx="4283106" cy="3857652"/>
          </a:xfrm>
        </p:spPr>
        <p:txBody>
          <a:bodyPr>
            <a:normAutofit/>
          </a:bodyPr>
          <a:lstStyle/>
          <a:p>
            <a:pPr lvl="1"/>
            <a:endParaRPr lang="fr-FR" dirty="0"/>
          </a:p>
          <a:p>
            <a:pPr lvl="1"/>
            <a:r>
              <a:rPr lang="fr-FR" dirty="0"/>
              <a:t>Le nom des balises commencent par une lettre ou ‘_’ </a:t>
            </a:r>
            <a:r>
              <a:rPr lang="fr-FR" sz="1200" dirty="0"/>
              <a:t>(</a:t>
            </a:r>
            <a:r>
              <a:rPr lang="fr-FR" sz="1200" dirty="0" err="1"/>
              <a:t>underscore</a:t>
            </a:r>
            <a:r>
              <a:rPr lang="fr-FR" sz="1200" dirty="0"/>
              <a:t>)</a:t>
            </a:r>
            <a:endParaRPr lang="fr-FR" dirty="0"/>
          </a:p>
          <a:p>
            <a:pPr lvl="1"/>
            <a:endParaRPr lang="fr-FR" dirty="0"/>
          </a:p>
          <a:p>
            <a:pPr lvl="1"/>
            <a:r>
              <a:rPr lang="fr-FR" dirty="0"/>
              <a:t>Le nom des attributs commencent par une lettre ou un ‘_’ </a:t>
            </a:r>
            <a:r>
              <a:rPr lang="fr-FR" sz="1200" dirty="0"/>
              <a:t>(</a:t>
            </a:r>
            <a:r>
              <a:rPr lang="fr-FR" sz="1200" dirty="0" err="1"/>
              <a:t>underscore</a:t>
            </a:r>
            <a:r>
              <a:rPr lang="fr-FR" sz="1200" dirty="0"/>
              <a:t>)</a:t>
            </a:r>
            <a:endParaRPr lang="fr-FR" dirty="0"/>
          </a:p>
          <a:p>
            <a:pPr lvl="1"/>
            <a:endParaRPr lang="fr-FR" dirty="0"/>
          </a:p>
          <a:p>
            <a:pPr lvl="1"/>
            <a:r>
              <a:rPr lang="fr-FR" dirty="0"/>
              <a:t>Les valeurs d’ID commencent par une lettre ou un ‘_’ </a:t>
            </a:r>
            <a:r>
              <a:rPr lang="fr-FR" sz="1200" dirty="0"/>
              <a:t>(</a:t>
            </a:r>
            <a:r>
              <a:rPr lang="fr-FR" sz="1200" dirty="0" err="1"/>
              <a:t>underscore</a:t>
            </a:r>
            <a:r>
              <a:rPr lang="fr-FR" sz="1200" dirty="0"/>
              <a:t>)</a:t>
            </a:r>
            <a:r>
              <a:rPr lang="fr-FR" dirty="0"/>
              <a:t> </a:t>
            </a:r>
            <a:r>
              <a:rPr lang="fr-FR" dirty="0" err="1"/>
              <a:t>necessite</a:t>
            </a:r>
            <a:r>
              <a:rPr lang="fr-FR" dirty="0"/>
              <a:t> un </a:t>
            </a:r>
            <a:r>
              <a:rPr lang="fr-FR" dirty="0" err="1"/>
              <a:t>dtd</a:t>
            </a:r>
            <a:r>
              <a:rPr lang="fr-FR" dirty="0"/>
              <a:t>/</a:t>
            </a:r>
            <a:r>
              <a:rPr lang="fr-FR" dirty="0" err="1"/>
              <a:t>xsd</a:t>
            </a:r>
            <a:endParaRPr lang="fr-FR" dirty="0"/>
          </a:p>
          <a:p>
            <a:pPr lvl="1"/>
            <a:endParaRPr lang="fr-FR" dirty="0"/>
          </a:p>
        </p:txBody>
      </p:sp>
      <p:sp>
        <p:nvSpPr>
          <p:cNvPr id="7" name="Espace réservé du contenu 6"/>
          <p:cNvSpPr>
            <a:spLocks noGrp="1"/>
          </p:cNvSpPr>
          <p:nvPr>
            <p:ph sz="half" idx="14"/>
          </p:nvPr>
        </p:nvSpPr>
        <p:spPr>
          <a:xfrm>
            <a:off x="214282" y="1071546"/>
            <a:ext cx="8786874" cy="1428760"/>
          </a:xfrm>
        </p:spPr>
        <p:txBody>
          <a:bodyPr>
            <a:normAutofit fontScale="62500" lnSpcReduction="20000"/>
          </a:bodyPr>
          <a:lstStyle/>
          <a:p>
            <a:endParaRPr lang="fr-FR" dirty="0"/>
          </a:p>
          <a:p>
            <a:r>
              <a:rPr lang="fr-FR" dirty="0"/>
              <a:t>Les règles de « </a:t>
            </a:r>
            <a:r>
              <a:rPr lang="fr-FR" dirty="0" err="1"/>
              <a:t>bienformité</a:t>
            </a:r>
            <a:r>
              <a:rPr lang="fr-FR" dirty="0"/>
              <a:t> » sont les règles minimal de syntaxe pour qu’un fichier XML puisse être fonctionnel</a:t>
            </a:r>
          </a:p>
          <a:p>
            <a:r>
              <a:rPr lang="fr-FR" dirty="0"/>
              <a:t>Pour être valide le fichier doit avant le </a:t>
            </a:r>
            <a:r>
              <a:rPr lang="fr-FR" dirty="0" err="1"/>
              <a:t>dtd</a:t>
            </a:r>
            <a:r>
              <a:rPr lang="fr-FR" dirty="0"/>
              <a:t>/</a:t>
            </a:r>
            <a:r>
              <a:rPr lang="fr-FR" dirty="0" err="1"/>
              <a:t>xsd</a:t>
            </a:r>
            <a:r>
              <a:rPr lang="fr-FR" dirty="0"/>
              <a:t> </a:t>
            </a:r>
            <a:r>
              <a:rPr lang="fr-FR" dirty="0" err="1"/>
              <a:t>etre</a:t>
            </a:r>
            <a:r>
              <a:rPr lang="fr-FR" dirty="0"/>
              <a:t> bien formé</a:t>
            </a:r>
          </a:p>
          <a:p>
            <a:endParaRPr lang="fr-FR" dirty="0"/>
          </a:p>
          <a:p>
            <a:r>
              <a:rPr lang="fr-FR" dirty="0"/>
              <a:t>Il existe 8 </a:t>
            </a:r>
            <a:r>
              <a:rPr lang="fr-FR" dirty="0" err="1"/>
              <a:t>regles</a:t>
            </a:r>
            <a:r>
              <a:rPr lang="fr-FR" dirty="0"/>
              <a:t> en 1.0 et 6 en 1.1</a:t>
            </a: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5874" name="AutoShape 2"/>
          <p:cNvSpPr>
            <a:spLocks noGrp="1" noChangeArrowheads="1"/>
          </p:cNvSpPr>
          <p:nvPr>
            <p:ph type="title"/>
          </p:nvPr>
        </p:nvSpPr>
        <p:spPr/>
        <p:txBody>
          <a:bodyPr/>
          <a:lstStyle/>
          <a:p>
            <a:pPr eaLnBrk="1" hangingPunct="1"/>
            <a:r>
              <a:rPr lang="fr-FR"/>
              <a:t>Structure XML</a:t>
            </a:r>
          </a:p>
        </p:txBody>
      </p:sp>
      <p:sp>
        <p:nvSpPr>
          <p:cNvPr id="2255875" name="Rectangle 3"/>
          <p:cNvSpPr>
            <a:spLocks noGrp="1" noChangeArrowheads="1"/>
          </p:cNvSpPr>
          <p:nvPr>
            <p:ph idx="1"/>
          </p:nvPr>
        </p:nvSpPr>
        <p:spPr/>
        <p:txBody>
          <a:bodyPr/>
          <a:lstStyle/>
          <a:p>
            <a:pPr eaLnBrk="1" hangingPunct="1"/>
            <a:endParaRPr lang="fr-FR" dirty="0">
              <a:ea typeface="MS Mincho" pitchFamily="49" charset="-128"/>
            </a:endParaRPr>
          </a:p>
          <a:p>
            <a:pPr eaLnBrk="1" hangingPunct="1"/>
            <a:r>
              <a:rPr lang="fr-FR" dirty="0">
                <a:ea typeface="MS Mincho" pitchFamily="49" charset="-128"/>
              </a:rPr>
              <a:t>Document XML bien formé</a:t>
            </a:r>
          </a:p>
          <a:p>
            <a:pPr eaLnBrk="1" hangingPunct="1">
              <a:buFont typeface="Wingdings" charset="2"/>
              <a:buNone/>
            </a:pPr>
            <a:r>
              <a:rPr lang="fr-FR" sz="1800" dirty="0">
                <a:cs typeface="Courier New" pitchFamily="49" charset="0"/>
              </a:rPr>
              <a:t>   - Un document bien formé est un document qui respecte les règles syntaxiques de XML (ex: imbrication des balises, absence de balise ouverte sans fermeture)</a:t>
            </a:r>
          </a:p>
          <a:p>
            <a:pPr eaLnBrk="1" hangingPunct="1">
              <a:buFont typeface="Wingdings" charset="2"/>
              <a:buNone/>
            </a:pPr>
            <a:endParaRPr lang="fr-FR" sz="1800" dirty="0">
              <a:cs typeface="Courier New" pitchFamily="49" charset="0"/>
            </a:endParaRPr>
          </a:p>
          <a:p>
            <a:pPr eaLnBrk="1" hangingPunct="1">
              <a:buFont typeface="Wingdings" charset="2"/>
              <a:buNone/>
            </a:pPr>
            <a:endParaRPr lang="fr-FR" sz="1800" dirty="0">
              <a:cs typeface="Courier New" pitchFamily="49" charset="0"/>
            </a:endParaRPr>
          </a:p>
          <a:p>
            <a:pPr eaLnBrk="1" hangingPunct="1">
              <a:buFont typeface="Wingdings" charset="2"/>
              <a:buNone/>
            </a:pPr>
            <a:endParaRPr lang="fr-FR" sz="1800" dirty="0">
              <a:cs typeface="Courier New" pitchFamily="49" charset="0"/>
            </a:endParaRPr>
          </a:p>
          <a:p>
            <a:pPr eaLnBrk="1" hangingPunct="1"/>
            <a:r>
              <a:rPr lang="fr-FR" dirty="0">
                <a:ea typeface="MS Mincho" pitchFamily="49" charset="-128"/>
              </a:rPr>
              <a:t>Document XML valide</a:t>
            </a:r>
          </a:p>
          <a:p>
            <a:pPr eaLnBrk="1" hangingPunct="1">
              <a:buFont typeface="Wingdings" charset="2"/>
              <a:buNone/>
            </a:pPr>
            <a:r>
              <a:rPr lang="fr-FR" sz="1800" dirty="0">
                <a:cs typeface="Courier New" pitchFamily="49" charset="0"/>
              </a:rPr>
              <a:t>   - Un document valide est un document qui se conforme à des règles sémantiques précises définies par l’utilisateur ou contenues dans une DTD ou un schéma.</a:t>
            </a:r>
          </a:p>
          <a:p>
            <a:pPr eaLnBrk="1" hangingPunct="1">
              <a:buFont typeface="Wingdings" charset="2"/>
              <a:buNone/>
            </a:pPr>
            <a:r>
              <a:rPr lang="fr-FR" sz="1800" dirty="0">
                <a:cs typeface="Courier New" pitchFamily="49" charset="0"/>
              </a:rPr>
              <a:t>   - Il existe des éditeurs et des outils de validation de fichiers XML !</a:t>
            </a: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6370" name="AutoShape 2"/>
          <p:cNvSpPr>
            <a:spLocks noGrp="1" noChangeArrowheads="1"/>
          </p:cNvSpPr>
          <p:nvPr>
            <p:ph type="title"/>
          </p:nvPr>
        </p:nvSpPr>
        <p:spPr/>
        <p:txBody>
          <a:bodyPr/>
          <a:lstStyle/>
          <a:p>
            <a:pPr eaLnBrk="1" hangingPunct="1"/>
            <a:r>
              <a:rPr lang="fr-FR"/>
              <a:t>Langages de structuration</a:t>
            </a:r>
          </a:p>
        </p:txBody>
      </p:sp>
      <p:sp>
        <p:nvSpPr>
          <p:cNvPr id="1466371" name="Rectangle 3"/>
          <p:cNvSpPr>
            <a:spLocks noGrp="1" noChangeArrowheads="1"/>
          </p:cNvSpPr>
          <p:nvPr>
            <p:ph idx="1"/>
          </p:nvPr>
        </p:nvSpPr>
        <p:spPr/>
        <p:txBody>
          <a:bodyPr/>
          <a:lstStyle/>
          <a:p>
            <a:r>
              <a:rPr lang="fr-FR"/>
              <a:t>Objectifs des langages de structuration</a:t>
            </a:r>
          </a:p>
          <a:p>
            <a:pPr lvl="1"/>
            <a:r>
              <a:rPr lang="fr-FR"/>
              <a:t> créer une grammaire à l'attention des documents XML</a:t>
            </a:r>
          </a:p>
          <a:p>
            <a:pPr lvl="1"/>
            <a:r>
              <a:rPr lang="fr-FR"/>
              <a:t> structurer le contenu (ex: adaptation BDD)</a:t>
            </a:r>
          </a:p>
          <a:p>
            <a:pPr lvl="1"/>
            <a:r>
              <a:rPr lang="fr-FR"/>
              <a:t> aider à assurer l'intégrité des données (contrôle des erreurs de saisie)</a:t>
            </a:r>
          </a:p>
          <a:p>
            <a:pPr lvl="1"/>
            <a:r>
              <a:rPr lang="fr-FR"/>
              <a:t> ainsi que leur unicité si nécessaire (pas de doublons)</a:t>
            </a:r>
          </a:p>
          <a:p>
            <a:pPr lvl="1"/>
            <a:r>
              <a:rPr lang="fr-FR"/>
              <a:t> faciliter l'échange de données entre systèmes hétérogènes (CSV…)</a:t>
            </a:r>
          </a:p>
          <a:p>
            <a:pPr lvl="1"/>
            <a:r>
              <a:rPr lang="fr-FR"/>
              <a:t> aider à l'automatisation des traitements</a:t>
            </a:r>
          </a:p>
        </p:txBody>
      </p:sp>
      <p:sp>
        <p:nvSpPr>
          <p:cNvPr id="5" name="Rectangle 13"/>
          <p:cNvSpPr>
            <a:spLocks noGrp="1" noChangeArrowheads="1"/>
          </p:cNvSpPr>
          <p:nvPr>
            <p:ph type="sldNum" sz="quarter" idx="12"/>
          </p:nvPr>
        </p:nvSpPr>
        <p:spPr>
          <a:ln/>
        </p:spPr>
        <p:txBody>
          <a:bodyPr>
            <a:normAutofit fontScale="85000" lnSpcReduction="20000"/>
          </a:bodyPr>
          <a:lstStyle/>
          <a:p>
            <a:pPr>
              <a:defRPr/>
            </a:pPr>
            <a:fld id="{9B90A225-719D-41CE-B18B-F814746B2B1B}" type="slidenum">
              <a:rPr lang="fr-FR"/>
              <a:pPr>
                <a:defRPr/>
              </a:pPr>
              <a:t>165</a:t>
            </a:fld>
            <a:endParaRPr lang="fr-F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42" name="AutoShape 2"/>
          <p:cNvSpPr>
            <a:spLocks noGrp="1" noChangeArrowheads="1"/>
          </p:cNvSpPr>
          <p:nvPr>
            <p:ph type="title"/>
          </p:nvPr>
        </p:nvSpPr>
        <p:spPr/>
        <p:txBody>
          <a:bodyPr/>
          <a:lstStyle/>
          <a:p>
            <a:pPr eaLnBrk="1" hangingPunct="1"/>
            <a:r>
              <a:rPr lang="fr-FR"/>
              <a:t>La DTD</a:t>
            </a:r>
          </a:p>
        </p:txBody>
      </p:sp>
      <p:sp>
        <p:nvSpPr>
          <p:cNvPr id="1495043" name="Rectangle 3"/>
          <p:cNvSpPr>
            <a:spLocks noGrp="1" noChangeArrowheads="1"/>
          </p:cNvSpPr>
          <p:nvPr>
            <p:ph idx="1"/>
          </p:nvPr>
        </p:nvSpPr>
        <p:spPr/>
        <p:txBody>
          <a:bodyPr>
            <a:normAutofit fontScale="92500" lnSpcReduction="10000"/>
          </a:bodyPr>
          <a:lstStyle/>
          <a:p>
            <a:pPr eaLnBrk="1" hangingPunct="1"/>
            <a:r>
              <a:rPr lang="fr-FR">
                <a:ea typeface="MS Mincho" pitchFamily="49" charset="-128"/>
              </a:rPr>
              <a:t>Définition et déclaration</a:t>
            </a:r>
          </a:p>
          <a:p>
            <a:pPr lvl="1" eaLnBrk="1" hangingPunct="1"/>
            <a:endParaRPr lang="fr-FR">
              <a:ea typeface="MS Mincho" pitchFamily="49" charset="-128"/>
            </a:endParaRPr>
          </a:p>
          <a:p>
            <a:pPr lvl="1" eaLnBrk="1" hangingPunct="1"/>
            <a:r>
              <a:rPr lang="fr-FR">
                <a:ea typeface="MS Mincho" pitchFamily="49" charset="-128"/>
              </a:rPr>
              <a:t> </a:t>
            </a:r>
            <a:r>
              <a:rPr lang="fr-FR">
                <a:cs typeface="Courier New" pitchFamily="49" charset="0"/>
              </a:rPr>
              <a:t>La DTD (Document Type Definition) est un jeu de règles simples</a:t>
            </a:r>
          </a:p>
          <a:p>
            <a:pPr lvl="1" eaLnBrk="1" hangingPunct="1"/>
            <a:endParaRPr lang="fr-FR">
              <a:cs typeface="Courier New" pitchFamily="49" charset="0"/>
            </a:endParaRPr>
          </a:p>
          <a:p>
            <a:pPr lvl="1" eaLnBrk="1" hangingPunct="1"/>
            <a:r>
              <a:rPr lang="fr-FR">
                <a:cs typeface="Courier New" pitchFamily="49" charset="0"/>
              </a:rPr>
              <a:t> Elle peut être déclarée en standalone ou dans un fichier « .dtd »</a:t>
            </a:r>
          </a:p>
          <a:p>
            <a:pPr lvl="1" eaLnBrk="1" hangingPunct="1"/>
            <a:endParaRPr lang="fr-FR">
              <a:cs typeface="Courier New" pitchFamily="49" charset="0"/>
            </a:endParaRPr>
          </a:p>
          <a:p>
            <a:pPr lvl="1" eaLnBrk="1" hangingPunct="1"/>
            <a:r>
              <a:rPr lang="fr-FR">
                <a:cs typeface="Courier New" pitchFamily="49" charset="0"/>
              </a:rPr>
              <a:t> On y fait référence par :</a:t>
            </a:r>
            <a:br>
              <a:rPr lang="fr-FR">
                <a:cs typeface="Courier New" pitchFamily="49" charset="0"/>
              </a:rPr>
            </a:br>
            <a:r>
              <a:rPr lang="fr-FR">
                <a:cs typeface="Courier New" pitchFamily="49" charset="0"/>
              </a:rPr>
              <a:t>&lt;!DOCTYPE + </a:t>
            </a:r>
            <a:r>
              <a:rPr lang="fr-FR" i="1">
                <a:cs typeface="Courier New" pitchFamily="49" charset="0"/>
              </a:rPr>
              <a:t>emtRoot</a:t>
            </a:r>
            <a:r>
              <a:rPr lang="fr-FR">
                <a:cs typeface="Courier New" pitchFamily="49" charset="0"/>
              </a:rPr>
              <a:t> + PUBLIC|SYSTEM + "</a:t>
            </a:r>
            <a:r>
              <a:rPr lang="fr-FR" i="1">
                <a:cs typeface="Courier New" pitchFamily="49" charset="0"/>
              </a:rPr>
              <a:t>fichier</a:t>
            </a:r>
            <a:r>
              <a:rPr lang="fr-FR">
                <a:cs typeface="Courier New" pitchFamily="49" charset="0"/>
              </a:rPr>
              <a:t>.dtd"&gt;</a:t>
            </a:r>
            <a:br>
              <a:rPr lang="fr-FR">
                <a:cs typeface="Courier New" pitchFamily="49" charset="0"/>
              </a:rPr>
            </a:br>
            <a:r>
              <a:rPr lang="fr-FR">
                <a:cs typeface="Courier New" pitchFamily="49" charset="0"/>
              </a:rPr>
              <a:t>&lt;!DOCTYPE + </a:t>
            </a:r>
            <a:r>
              <a:rPr lang="fr-FR" i="1">
                <a:cs typeface="Courier New" pitchFamily="49" charset="0"/>
              </a:rPr>
              <a:t>emtRoot</a:t>
            </a:r>
            <a:r>
              <a:rPr lang="fr-FR">
                <a:cs typeface="Courier New" pitchFamily="49" charset="0"/>
              </a:rPr>
              <a:t> + [</a:t>
            </a:r>
            <a:r>
              <a:rPr lang="fr-FR" i="1">
                <a:cs typeface="Courier New" pitchFamily="49" charset="0"/>
              </a:rPr>
              <a:t>définition</a:t>
            </a:r>
            <a:r>
              <a:rPr lang="fr-FR">
                <a:cs typeface="Courier New" pitchFamily="49" charset="0"/>
              </a:rPr>
              <a:t>]&gt; (mettre </a:t>
            </a:r>
            <a:r>
              <a:rPr lang="fr-FR" b="1">
                <a:cs typeface="Courier New" pitchFamily="49" charset="0"/>
              </a:rPr>
              <a:t>standalone="yes"</a:t>
            </a:r>
            <a:r>
              <a:rPr lang="fr-FR">
                <a:cs typeface="Courier New" pitchFamily="49" charset="0"/>
              </a:rPr>
              <a:t> dans le .xml)</a:t>
            </a:r>
          </a:p>
        </p:txBody>
      </p:sp>
      <p:sp>
        <p:nvSpPr>
          <p:cNvPr id="5" name="Rectangle 13"/>
          <p:cNvSpPr>
            <a:spLocks noGrp="1" noChangeArrowheads="1"/>
          </p:cNvSpPr>
          <p:nvPr>
            <p:ph type="sldNum" sz="quarter" idx="12"/>
          </p:nvPr>
        </p:nvSpPr>
        <p:spPr>
          <a:ln/>
        </p:spPr>
        <p:txBody>
          <a:bodyPr>
            <a:normAutofit fontScale="85000" lnSpcReduction="20000"/>
          </a:bodyPr>
          <a:lstStyle/>
          <a:p>
            <a:pPr>
              <a:defRPr/>
            </a:pPr>
            <a:fld id="{B1B82973-4FC4-447E-8EA4-C52825B91C0C}" type="slidenum">
              <a:rPr lang="fr-FR"/>
              <a:pPr>
                <a:defRPr/>
              </a:pPr>
              <a:t>166</a:t>
            </a:fld>
            <a:endParaRPr lang="fr-FR"/>
          </a:p>
        </p:txBody>
      </p:sp>
      <p:sp>
        <p:nvSpPr>
          <p:cNvPr id="1495044" name="Text Box 4"/>
          <p:cNvSpPr txBox="1">
            <a:spLocks noChangeArrowheads="1"/>
          </p:cNvSpPr>
          <p:nvPr/>
        </p:nvSpPr>
        <p:spPr bwMode="auto">
          <a:xfrm>
            <a:off x="0" y="0"/>
            <a:ext cx="3165231" cy="762000"/>
          </a:xfrm>
          <a:prstGeom prst="rect">
            <a:avLst/>
          </a:prstGeom>
          <a:noFill/>
          <a:ln w="9525">
            <a:noFill/>
            <a:miter lim="800000"/>
            <a:headEnd/>
            <a:tailEnd/>
          </a:ln>
          <a:effectLst/>
        </p:spPr>
        <p:txBody>
          <a:bodyPr lIns="0" tIns="0" rIns="0" bIns="0" anchor="ctr" anchorCtr="1"/>
          <a:lstStyle/>
          <a:p>
            <a:pPr>
              <a:spcBef>
                <a:spcPct val="50000"/>
              </a:spcBef>
            </a:pPr>
            <a:r>
              <a:rPr lang="fr-FR" b="1">
                <a:solidFill>
                  <a:schemeClr val="bg1"/>
                </a:solidFill>
              </a:rPr>
              <a:t>Validation de documents</a:t>
            </a:r>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7090" name="AutoShape 2"/>
          <p:cNvSpPr>
            <a:spLocks noGrp="1" noChangeArrowheads="1"/>
          </p:cNvSpPr>
          <p:nvPr>
            <p:ph type="title"/>
          </p:nvPr>
        </p:nvSpPr>
        <p:spPr/>
        <p:txBody>
          <a:bodyPr/>
          <a:lstStyle/>
          <a:p>
            <a:pPr eaLnBrk="1" hangingPunct="1"/>
            <a:r>
              <a:rPr lang="fr-FR"/>
              <a:t>La DTD</a:t>
            </a:r>
          </a:p>
        </p:txBody>
      </p:sp>
      <p:sp>
        <p:nvSpPr>
          <p:cNvPr id="1497091" name="Rectangle 3"/>
          <p:cNvSpPr>
            <a:spLocks noGrp="1" noChangeArrowheads="1"/>
          </p:cNvSpPr>
          <p:nvPr>
            <p:ph idx="1"/>
          </p:nvPr>
        </p:nvSpPr>
        <p:spPr/>
        <p:txBody>
          <a:bodyPr>
            <a:normAutofit lnSpcReduction="10000"/>
          </a:bodyPr>
          <a:lstStyle/>
          <a:p>
            <a:pPr eaLnBrk="1" hangingPunct="1"/>
            <a:r>
              <a:rPr lang="fr-FR">
                <a:ea typeface="MS Mincho" pitchFamily="49" charset="-128"/>
              </a:rPr>
              <a:t>ELEMENT</a:t>
            </a:r>
          </a:p>
          <a:p>
            <a:pPr eaLnBrk="1" hangingPunct="1">
              <a:buFont typeface="Wingdings" charset="2"/>
              <a:buNone/>
            </a:pPr>
            <a:r>
              <a:rPr lang="fr-FR" sz="1800">
                <a:cs typeface="Courier New" pitchFamily="49" charset="0"/>
              </a:rPr>
              <a:t>On déclare chaque élément qu’on compte utiliser (sinon xml invalide) par :</a:t>
            </a:r>
          </a:p>
          <a:p>
            <a:pPr eaLnBrk="1" hangingPunct="1">
              <a:buFont typeface="Wingdings" charset="2"/>
              <a:buNone/>
            </a:pPr>
            <a:endParaRPr lang="fr-FR" sz="1800">
              <a:cs typeface="Courier New" pitchFamily="49" charset="0"/>
            </a:endParaRPr>
          </a:p>
          <a:p>
            <a:pPr eaLnBrk="1" hangingPunct="1">
              <a:buFont typeface="Wingdings" charset="2"/>
              <a:buNone/>
            </a:pPr>
            <a:r>
              <a:rPr lang="fr-FR" sz="1800">
                <a:cs typeface="Courier New" pitchFamily="49" charset="0"/>
              </a:rPr>
              <a:t>   &lt;!ELEMENT </a:t>
            </a:r>
            <a:r>
              <a:rPr lang="fr-FR" sz="1800" i="1">
                <a:cs typeface="Courier New" pitchFamily="49" charset="0"/>
              </a:rPr>
              <a:t>emtRoot</a:t>
            </a:r>
            <a:r>
              <a:rPr lang="fr-FR" sz="1800">
                <a:cs typeface="Courier New" pitchFamily="49" charset="0"/>
              </a:rPr>
              <a:t> + </a:t>
            </a:r>
            <a:r>
              <a:rPr lang="fr-FR" sz="1800" i="1">
                <a:cs typeface="Courier New" pitchFamily="49" charset="0"/>
              </a:rPr>
              <a:t>contenu</a:t>
            </a:r>
            <a:r>
              <a:rPr lang="fr-FR" sz="1800">
                <a:cs typeface="Courier New" pitchFamily="49" charset="0"/>
              </a:rPr>
              <a:t>&gt; (pour la racine) ou</a:t>
            </a:r>
          </a:p>
          <a:p>
            <a:pPr eaLnBrk="1" hangingPunct="1">
              <a:buFont typeface="Wingdings" charset="2"/>
              <a:buNone/>
            </a:pPr>
            <a:endParaRPr lang="fr-FR" sz="1800">
              <a:cs typeface="Courier New" pitchFamily="49" charset="0"/>
            </a:endParaRPr>
          </a:p>
          <a:p>
            <a:pPr eaLnBrk="1" hangingPunct="1">
              <a:buFont typeface="Wingdings" charset="2"/>
              <a:buNone/>
            </a:pPr>
            <a:r>
              <a:rPr lang="fr-FR" sz="1800">
                <a:cs typeface="Courier New" pitchFamily="49" charset="0"/>
              </a:rPr>
              <a:t>   &lt;!ELEMENT </a:t>
            </a:r>
            <a:r>
              <a:rPr lang="fr-FR" sz="1800" i="1">
                <a:cs typeface="Courier New" pitchFamily="49" charset="0"/>
              </a:rPr>
              <a:t>emtNom</a:t>
            </a:r>
            <a:r>
              <a:rPr lang="fr-FR" sz="1800">
                <a:cs typeface="Courier New" pitchFamily="49" charset="0"/>
              </a:rPr>
              <a:t> + </a:t>
            </a:r>
            <a:r>
              <a:rPr lang="fr-FR" sz="1800" i="1">
                <a:cs typeface="Courier New" pitchFamily="49" charset="0"/>
              </a:rPr>
              <a:t>contenu</a:t>
            </a:r>
            <a:r>
              <a:rPr lang="fr-FR" sz="1800">
                <a:cs typeface="Courier New" pitchFamily="49" charset="0"/>
              </a:rPr>
              <a:t>&gt; (pour un autre élément)</a:t>
            </a:r>
          </a:p>
          <a:p>
            <a:pPr lvl="1" eaLnBrk="1" hangingPunct="1"/>
            <a:endParaRPr lang="fr-FR">
              <a:ea typeface="MS Mincho" pitchFamily="49" charset="-128"/>
            </a:endParaRPr>
          </a:p>
          <a:p>
            <a:pPr lvl="1" eaLnBrk="1" hangingPunct="1"/>
            <a:r>
              <a:rPr lang="fr-FR">
                <a:ea typeface="MS Mincho" pitchFamily="49" charset="-128"/>
              </a:rPr>
              <a:t> </a:t>
            </a:r>
            <a:r>
              <a:rPr lang="fr-FR">
                <a:cs typeface="Courier New" pitchFamily="49" charset="0"/>
              </a:rPr>
              <a:t>où contenu est une combinaison d’autres éléments (emt1, emt2…) de</a:t>
            </a:r>
            <a:br>
              <a:rPr lang="fr-FR">
                <a:cs typeface="Courier New" pitchFamily="49" charset="0"/>
              </a:rPr>
            </a:br>
            <a:r>
              <a:rPr lang="fr-FR">
                <a:cs typeface="Courier New" pitchFamily="49" charset="0"/>
              </a:rPr>
              <a:t>« PCDATA, ANY ou EMPTY » (pour les types natifs) et de</a:t>
            </a:r>
            <a:br>
              <a:rPr lang="fr-FR">
                <a:cs typeface="Courier New" pitchFamily="49" charset="0"/>
              </a:rPr>
            </a:br>
            <a:r>
              <a:rPr lang="fr-FR">
                <a:cs typeface="Courier New" pitchFamily="49" charset="0"/>
              </a:rPr>
              <a:t>« ? + * | , () » pour indiquer la relation entre un élément et son/ses fils</a:t>
            </a:r>
          </a:p>
        </p:txBody>
      </p:sp>
      <p:sp>
        <p:nvSpPr>
          <p:cNvPr id="5" name="Rectangle 13"/>
          <p:cNvSpPr>
            <a:spLocks noGrp="1" noChangeArrowheads="1"/>
          </p:cNvSpPr>
          <p:nvPr>
            <p:ph type="sldNum" sz="quarter" idx="12"/>
          </p:nvPr>
        </p:nvSpPr>
        <p:spPr>
          <a:ln/>
        </p:spPr>
        <p:txBody>
          <a:bodyPr>
            <a:normAutofit fontScale="85000" lnSpcReduction="20000"/>
          </a:bodyPr>
          <a:lstStyle/>
          <a:p>
            <a:pPr>
              <a:defRPr/>
            </a:pPr>
            <a:fld id="{11DAB4DF-5C71-4B90-A65C-ECC19BE3FB99}" type="slidenum">
              <a:rPr lang="fr-FR"/>
              <a:pPr>
                <a:defRPr/>
              </a:pPr>
              <a:t>167</a:t>
            </a:fld>
            <a:endParaRPr lang="fr-FR"/>
          </a:p>
        </p:txBody>
      </p:sp>
      <p:sp>
        <p:nvSpPr>
          <p:cNvPr id="1497092" name="Text Box 4"/>
          <p:cNvSpPr txBox="1">
            <a:spLocks noChangeArrowheads="1"/>
          </p:cNvSpPr>
          <p:nvPr/>
        </p:nvSpPr>
        <p:spPr bwMode="auto">
          <a:xfrm>
            <a:off x="0" y="0"/>
            <a:ext cx="3165231" cy="762000"/>
          </a:xfrm>
          <a:prstGeom prst="rect">
            <a:avLst/>
          </a:prstGeom>
          <a:noFill/>
          <a:ln w="9525">
            <a:noFill/>
            <a:miter lim="800000"/>
            <a:headEnd/>
            <a:tailEnd/>
          </a:ln>
          <a:effectLst/>
        </p:spPr>
        <p:txBody>
          <a:bodyPr lIns="0" tIns="0" rIns="0" bIns="0" anchor="ctr" anchorCtr="1"/>
          <a:lstStyle/>
          <a:p>
            <a:pPr>
              <a:spcBef>
                <a:spcPct val="50000"/>
              </a:spcBef>
            </a:pPr>
            <a:r>
              <a:rPr lang="fr-FR" b="1">
                <a:solidFill>
                  <a:schemeClr val="bg1"/>
                </a:solidFill>
              </a:rPr>
              <a:t>Validation de documents</a:t>
            </a: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1186" name="AutoShape 2"/>
          <p:cNvSpPr>
            <a:spLocks noGrp="1" noChangeArrowheads="1"/>
          </p:cNvSpPr>
          <p:nvPr>
            <p:ph type="title"/>
          </p:nvPr>
        </p:nvSpPr>
        <p:spPr/>
        <p:txBody>
          <a:bodyPr/>
          <a:lstStyle/>
          <a:p>
            <a:pPr eaLnBrk="1" hangingPunct="1"/>
            <a:r>
              <a:rPr lang="fr-FR"/>
              <a:t>La DTD</a:t>
            </a:r>
          </a:p>
        </p:txBody>
      </p:sp>
      <p:sp>
        <p:nvSpPr>
          <p:cNvPr id="1501187" name="Rectangle 3"/>
          <p:cNvSpPr>
            <a:spLocks noGrp="1" noChangeArrowheads="1"/>
          </p:cNvSpPr>
          <p:nvPr>
            <p:ph idx="1"/>
          </p:nvPr>
        </p:nvSpPr>
        <p:spPr/>
        <p:txBody>
          <a:bodyPr>
            <a:normAutofit fontScale="62500" lnSpcReduction="20000"/>
          </a:bodyPr>
          <a:lstStyle/>
          <a:p>
            <a:pPr eaLnBrk="1" hangingPunct="1"/>
            <a:r>
              <a:rPr lang="fr-FR">
                <a:ea typeface="MS Mincho" pitchFamily="49" charset="-128"/>
              </a:rPr>
              <a:t>Entité XML</a:t>
            </a:r>
          </a:p>
          <a:p>
            <a:pPr lvl="1" eaLnBrk="1" hangingPunct="1"/>
            <a:r>
              <a:rPr lang="fr-FR">
                <a:ea typeface="MS Mincho" pitchFamily="49" charset="-128"/>
              </a:rPr>
              <a:t> </a:t>
            </a:r>
            <a:r>
              <a:rPr lang="fr-FR">
                <a:cs typeface="Courier New" pitchFamily="49" charset="0"/>
              </a:rPr>
              <a:t>Une entité XML est un corps nommé de donnés (habituellement texte / bin OK !)</a:t>
            </a:r>
          </a:p>
          <a:p>
            <a:pPr lvl="1" eaLnBrk="1" hangingPunct="1"/>
            <a:r>
              <a:rPr lang="fr-FR">
                <a:cs typeface="Courier New" pitchFamily="49" charset="0"/>
              </a:rPr>
              <a:t> Elle est utilisée pour préciser un caractère spécial ou se substituer à un texte qui apparaît souvent et peut/doit être remplacé (au moins de temps en temps)</a:t>
            </a:r>
          </a:p>
          <a:p>
            <a:pPr lvl="1" eaLnBrk="1" hangingPunct="1"/>
            <a:r>
              <a:rPr lang="fr-FR">
                <a:cs typeface="Courier New" pitchFamily="49" charset="0"/>
              </a:rPr>
              <a:t> Par exemple, dans les DTD, elle permet de faire référence à des blocs de règles</a:t>
            </a:r>
          </a:p>
          <a:p>
            <a:pPr lvl="1" eaLnBrk="1" hangingPunct="1"/>
            <a:r>
              <a:rPr lang="fr-FR">
                <a:cs typeface="Courier New" pitchFamily="49" charset="0"/>
              </a:rPr>
              <a:t> On peut utiliser leur référence d’entité (dans la DTD) ou leur notation numérique</a:t>
            </a:r>
          </a:p>
          <a:p>
            <a:pPr lvl="1" eaLnBrk="1" hangingPunct="1"/>
            <a:r>
              <a:rPr lang="fr-FR">
                <a:cs typeface="Courier New" pitchFamily="49" charset="0"/>
              </a:rPr>
              <a:t> Une entité générale ne peut qu’être définie dans le contenu du document</a:t>
            </a:r>
          </a:p>
          <a:p>
            <a:pPr lvl="1" eaLnBrk="1" hangingPunct="1"/>
            <a:r>
              <a:rPr lang="fr-FR">
                <a:cs typeface="Courier New" pitchFamily="49" charset="0"/>
              </a:rPr>
              <a:t> Elle peut être « parsable » (parsed) ou non (unparsed) (interprété ou notifiée)</a:t>
            </a:r>
          </a:p>
          <a:p>
            <a:pPr lvl="1" eaLnBrk="1" hangingPunct="1"/>
            <a:r>
              <a:rPr lang="fr-FR">
                <a:cs typeface="Courier New" pitchFamily="49" charset="0"/>
              </a:rPr>
              <a:t> Une entité paramètre (parameter) doit être définie dans la DTD « &lt;!ENTITY »,</a:t>
            </a:r>
            <a:br>
              <a:rPr lang="fr-FR">
                <a:cs typeface="Courier New" pitchFamily="49" charset="0"/>
              </a:rPr>
            </a:br>
            <a:r>
              <a:rPr lang="fr-FR">
                <a:cs typeface="Courier New" pitchFamily="49" charset="0"/>
              </a:rPr>
              <a:t>elle est forcément parsable</a:t>
            </a:r>
          </a:p>
          <a:p>
            <a:pPr lvl="1" eaLnBrk="1" hangingPunct="1"/>
            <a:r>
              <a:rPr lang="fr-FR">
                <a:cs typeface="Courier New" pitchFamily="49" charset="0"/>
              </a:rPr>
              <a:t> Elle peut être externe ou interne (portée limitée au document courant ou ext)</a:t>
            </a:r>
          </a:p>
          <a:p>
            <a:pPr lvl="1" eaLnBrk="1" hangingPunct="1"/>
            <a:r>
              <a:rPr lang="fr-FR">
                <a:cs typeface="Courier New" pitchFamily="49" charset="0"/>
              </a:rPr>
              <a:t> XML contient 5 références d’entités prédéfinies :</a:t>
            </a:r>
            <a:br>
              <a:rPr lang="fr-FR">
                <a:cs typeface="Courier New" pitchFamily="49" charset="0"/>
              </a:rPr>
            </a:br>
            <a:r>
              <a:rPr lang="fr-FR">
                <a:cs typeface="Courier New" pitchFamily="49" charset="0"/>
              </a:rPr>
              <a:t>&amp;amp; = &amp;   -   &amp;lt; = &lt;   -   &amp;gt; = &gt;   -   &amp;apos; = ‘   -   &amp;quot; = "</a:t>
            </a:r>
          </a:p>
        </p:txBody>
      </p:sp>
      <p:sp>
        <p:nvSpPr>
          <p:cNvPr id="5" name="Rectangle 13"/>
          <p:cNvSpPr>
            <a:spLocks noGrp="1" noChangeArrowheads="1"/>
          </p:cNvSpPr>
          <p:nvPr>
            <p:ph type="sldNum" sz="quarter" idx="12"/>
          </p:nvPr>
        </p:nvSpPr>
        <p:spPr>
          <a:ln/>
        </p:spPr>
        <p:txBody>
          <a:bodyPr>
            <a:normAutofit fontScale="85000" lnSpcReduction="20000"/>
          </a:bodyPr>
          <a:lstStyle/>
          <a:p>
            <a:pPr>
              <a:defRPr/>
            </a:pPr>
            <a:fld id="{71DED7F2-6466-457D-A157-9CA0960171F6}" type="slidenum">
              <a:rPr lang="fr-FR"/>
              <a:pPr>
                <a:defRPr/>
              </a:pPr>
              <a:t>168</a:t>
            </a:fld>
            <a:endParaRPr lang="fr-FR"/>
          </a:p>
        </p:txBody>
      </p:sp>
      <p:sp>
        <p:nvSpPr>
          <p:cNvPr id="1501188" name="Text Box 4"/>
          <p:cNvSpPr txBox="1">
            <a:spLocks noChangeArrowheads="1"/>
          </p:cNvSpPr>
          <p:nvPr/>
        </p:nvSpPr>
        <p:spPr bwMode="auto">
          <a:xfrm>
            <a:off x="0" y="0"/>
            <a:ext cx="3165231" cy="762000"/>
          </a:xfrm>
          <a:prstGeom prst="rect">
            <a:avLst/>
          </a:prstGeom>
          <a:noFill/>
          <a:ln w="9525">
            <a:noFill/>
            <a:miter lim="800000"/>
            <a:headEnd/>
            <a:tailEnd/>
          </a:ln>
          <a:effectLst/>
        </p:spPr>
        <p:txBody>
          <a:bodyPr lIns="0" tIns="0" rIns="0" bIns="0" anchor="ctr" anchorCtr="1"/>
          <a:lstStyle/>
          <a:p>
            <a:pPr>
              <a:spcBef>
                <a:spcPct val="50000"/>
              </a:spcBef>
            </a:pPr>
            <a:r>
              <a:rPr lang="fr-FR" b="1">
                <a:solidFill>
                  <a:schemeClr val="bg1"/>
                </a:solidFill>
              </a:rPr>
              <a:t>Validation de documents</a:t>
            </a: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0338" name="AutoShape 2"/>
          <p:cNvSpPr>
            <a:spLocks noGrp="1" noChangeArrowheads="1"/>
          </p:cNvSpPr>
          <p:nvPr>
            <p:ph type="title"/>
          </p:nvPr>
        </p:nvSpPr>
        <p:spPr/>
        <p:txBody>
          <a:bodyPr/>
          <a:lstStyle/>
          <a:p>
            <a:pPr eaLnBrk="1" hangingPunct="1"/>
            <a:r>
              <a:rPr lang="fr-FR"/>
              <a:t>Les schémas XML</a:t>
            </a:r>
          </a:p>
        </p:txBody>
      </p:sp>
      <p:sp>
        <p:nvSpPr>
          <p:cNvPr id="1550339" name="Rectangle 3"/>
          <p:cNvSpPr>
            <a:spLocks noGrp="1" noChangeArrowheads="1"/>
          </p:cNvSpPr>
          <p:nvPr>
            <p:ph idx="1"/>
          </p:nvPr>
        </p:nvSpPr>
        <p:spPr/>
        <p:txBody>
          <a:bodyPr>
            <a:normAutofit fontScale="92500" lnSpcReduction="20000"/>
          </a:bodyPr>
          <a:lstStyle/>
          <a:p>
            <a:r>
              <a:rPr lang="fr-FR"/>
              <a:t>La syntaxe du langage</a:t>
            </a:r>
          </a:p>
          <a:p>
            <a:pPr lvl="1"/>
            <a:endParaRPr lang="fr-FR"/>
          </a:p>
          <a:p>
            <a:pPr lvl="1"/>
            <a:r>
              <a:rPr lang="fr-FR"/>
              <a:t> à la différence des DTD, spécifiées en EBNF, les schémas sont exprimés en XML (auto-déclaratif)</a:t>
            </a:r>
          </a:p>
          <a:p>
            <a:pPr lvl="1"/>
            <a:endParaRPr lang="fr-FR"/>
          </a:p>
          <a:p>
            <a:pPr lvl="1"/>
            <a:r>
              <a:rPr lang="fr-FR"/>
              <a:t> </a:t>
            </a:r>
            <a:r>
              <a:rPr lang="fr-FR">
                <a:cs typeface="Courier New" pitchFamily="49" charset="0"/>
              </a:rPr>
              <a:t>l’élément racine est le &lt;schema&gt;</a:t>
            </a:r>
          </a:p>
          <a:p>
            <a:pPr lvl="1"/>
            <a:endParaRPr lang="fr-FR">
              <a:cs typeface="Courier New" pitchFamily="49" charset="0"/>
            </a:endParaRPr>
          </a:p>
          <a:p>
            <a:pPr lvl="1"/>
            <a:r>
              <a:rPr lang="fr-FR">
                <a:cs typeface="Courier New" pitchFamily="49" charset="0"/>
              </a:rPr>
              <a:t> exemple de définition d'un élément :</a:t>
            </a:r>
            <a:br>
              <a:rPr lang="fr-FR">
                <a:cs typeface="Courier New" pitchFamily="49" charset="0"/>
              </a:rPr>
            </a:br>
            <a:r>
              <a:rPr lang="fr-FR">
                <a:cs typeface="Courier New" pitchFamily="49" charset="0"/>
              </a:rPr>
              <a:t>&lt;xs:element name="nom" type="xs:string" /&gt;</a:t>
            </a:r>
          </a:p>
          <a:p>
            <a:pPr lvl="1"/>
            <a:endParaRPr lang="fr-FR">
              <a:cs typeface="Courier New" pitchFamily="49" charset="0"/>
            </a:endParaRPr>
          </a:p>
          <a:p>
            <a:pPr lvl="1"/>
            <a:r>
              <a:rPr lang="fr-FR">
                <a:cs typeface="Courier New" pitchFamily="49" charset="0"/>
              </a:rPr>
              <a:t> exemple de définition d'un attribut</a:t>
            </a:r>
            <a:br>
              <a:rPr lang="fr-FR">
                <a:cs typeface="Courier New" pitchFamily="49" charset="0"/>
              </a:rPr>
            </a:br>
            <a:r>
              <a:rPr lang="fr-FR">
                <a:cs typeface="Courier New" pitchFamily="49" charset="0"/>
              </a:rPr>
              <a:t>&lt;xs:attribute name="nom" type="xs:string" use="required" /&gt;</a:t>
            </a:r>
          </a:p>
        </p:txBody>
      </p:sp>
      <p:sp>
        <p:nvSpPr>
          <p:cNvPr id="5" name="Rectangle 13"/>
          <p:cNvSpPr>
            <a:spLocks noGrp="1" noChangeArrowheads="1"/>
          </p:cNvSpPr>
          <p:nvPr>
            <p:ph type="sldNum" sz="quarter" idx="12"/>
          </p:nvPr>
        </p:nvSpPr>
        <p:spPr>
          <a:ln/>
        </p:spPr>
        <p:txBody>
          <a:bodyPr>
            <a:normAutofit fontScale="85000" lnSpcReduction="20000"/>
          </a:bodyPr>
          <a:lstStyle/>
          <a:p>
            <a:pPr>
              <a:defRPr/>
            </a:pPr>
            <a:fld id="{C8AC3A34-9537-4289-9C17-B3503477A95D}" type="slidenum">
              <a:rPr lang="fr-FR"/>
              <a:pPr>
                <a:defRPr/>
              </a:pPr>
              <a:t>169</a:t>
            </a:fld>
            <a:endParaRPr lang="fr-F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a:t>Html</a:t>
            </a:r>
          </a:p>
        </p:txBody>
      </p:sp>
      <p:sp>
        <p:nvSpPr>
          <p:cNvPr id="5" name="Espace réservé du contenu 4"/>
          <p:cNvSpPr>
            <a:spLocks noGrp="1"/>
          </p:cNvSpPr>
          <p:nvPr>
            <p:ph sz="half" idx="1"/>
          </p:nvPr>
        </p:nvSpPr>
        <p:spPr/>
        <p:txBody>
          <a:bodyPr>
            <a:normAutofit lnSpcReduction="10000"/>
          </a:bodyPr>
          <a:lstStyle/>
          <a:p>
            <a:r>
              <a:rPr lang="fr-FR" dirty="0"/>
              <a:t>Lu, compris et affiché par le navigateur</a:t>
            </a:r>
          </a:p>
          <a:p>
            <a:pPr lvl="1"/>
            <a:r>
              <a:rPr lang="fr-FR" dirty="0"/>
              <a:t>Langage statique</a:t>
            </a:r>
          </a:p>
          <a:p>
            <a:endParaRPr lang="fr-FR" dirty="0"/>
          </a:p>
          <a:p>
            <a:r>
              <a:rPr lang="fr-FR" dirty="0"/>
              <a:t>Langage à balise</a:t>
            </a:r>
          </a:p>
          <a:p>
            <a:pPr lvl="1"/>
            <a:r>
              <a:rPr lang="fr-FR" i="1" dirty="0"/>
              <a:t>&lt;balise attrib=""&gt;content&lt;/balise&gt;</a:t>
            </a:r>
          </a:p>
          <a:p>
            <a:endParaRPr lang="fr-FR" dirty="0"/>
          </a:p>
          <a:p>
            <a:r>
              <a:rPr lang="fr-FR" dirty="0"/>
              <a:t>Balise principale html</a:t>
            </a:r>
          </a:p>
          <a:p>
            <a:pPr lvl="1"/>
            <a:r>
              <a:rPr lang="fr-FR" dirty="0"/>
              <a:t>&lt;html&gt;…contenu page web&lt;/html&gt;</a:t>
            </a:r>
          </a:p>
          <a:p>
            <a:endParaRPr lang="fr-FR" dirty="0"/>
          </a:p>
          <a:p>
            <a:r>
              <a:rPr lang="fr-FR" dirty="0"/>
              <a:t>2 sections </a:t>
            </a:r>
          </a:p>
          <a:p>
            <a:pPr lvl="1"/>
            <a:r>
              <a:rPr lang="fr-FR" dirty="0"/>
              <a:t>Head : &lt;</a:t>
            </a:r>
            <a:r>
              <a:rPr lang="fr-FR" dirty="0" err="1"/>
              <a:t>head</a:t>
            </a:r>
            <a:r>
              <a:rPr lang="fr-FR" dirty="0"/>
              <a:t>&gt; logique </a:t>
            </a:r>
            <a:r>
              <a:rPr lang="fr-FR" dirty="0" err="1"/>
              <a:t>metier</a:t>
            </a:r>
            <a:r>
              <a:rPr lang="fr-FR" dirty="0"/>
              <a:t> &lt;/</a:t>
            </a:r>
            <a:r>
              <a:rPr lang="fr-FR" dirty="0" err="1"/>
              <a:t>head</a:t>
            </a:r>
            <a:r>
              <a:rPr lang="fr-FR" dirty="0"/>
              <a:t>&gt;</a:t>
            </a:r>
          </a:p>
          <a:p>
            <a:pPr lvl="1"/>
            <a:r>
              <a:rPr lang="fr-FR" dirty="0"/>
              <a:t>Body : &lt;body&gt; contenu </a:t>
            </a:r>
            <a:r>
              <a:rPr lang="fr-FR" dirty="0" err="1"/>
              <a:t>presenté</a:t>
            </a:r>
            <a:r>
              <a:rPr lang="fr-FR" dirty="0"/>
              <a:t> &lt;/body&gt;</a:t>
            </a:r>
          </a:p>
        </p:txBody>
      </p:sp>
      <p:pic>
        <p:nvPicPr>
          <p:cNvPr id="7" name="Espace réservé pour une image  6" descr="11.png"/>
          <p:cNvPicPr>
            <a:picLocks noGrp="1" noChangeAspect="1"/>
          </p:cNvPicPr>
          <p:nvPr>
            <p:ph type="pic" sz="quarter" idx="13"/>
          </p:nvPr>
        </p:nvPicPr>
        <p:blipFill>
          <a:blip r:embed="rId3"/>
          <a:srcRect l="7648" r="7648"/>
          <a:stretch>
            <a:fillRect/>
          </a:stretch>
        </p:blipFill>
        <p:spPr/>
      </p:pic>
      <p:sp>
        <p:nvSpPr>
          <p:cNvPr id="2" name="Étoile : 24 branches 1">
            <a:extLst>
              <a:ext uri="{FF2B5EF4-FFF2-40B4-BE49-F238E27FC236}">
                <a16:creationId xmlns:a16="http://schemas.microsoft.com/office/drawing/2014/main" id="{FBD73D93-3021-4E50-A97F-D52E4DDF816F}"/>
              </a:ext>
            </a:extLst>
          </p:cNvPr>
          <p:cNvSpPr/>
          <p:nvPr/>
        </p:nvSpPr>
        <p:spPr>
          <a:xfrm>
            <a:off x="6660232" y="3861048"/>
            <a:ext cx="2483768" cy="1853952"/>
          </a:xfrm>
          <a:prstGeom prst="star2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HTML 6 bientôt disponible</a:t>
            </a:r>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2386" name="AutoShape 2"/>
          <p:cNvSpPr>
            <a:spLocks noGrp="1" noChangeArrowheads="1"/>
          </p:cNvSpPr>
          <p:nvPr>
            <p:ph type="title"/>
          </p:nvPr>
        </p:nvSpPr>
        <p:spPr/>
        <p:txBody>
          <a:bodyPr/>
          <a:lstStyle/>
          <a:p>
            <a:pPr eaLnBrk="1" hangingPunct="1"/>
            <a:r>
              <a:rPr lang="fr-FR"/>
              <a:t>Les schémas XML</a:t>
            </a:r>
          </a:p>
        </p:txBody>
      </p:sp>
      <p:sp>
        <p:nvSpPr>
          <p:cNvPr id="1552387" name="Rectangle 3"/>
          <p:cNvSpPr>
            <a:spLocks noGrp="1" noChangeArrowheads="1"/>
          </p:cNvSpPr>
          <p:nvPr>
            <p:ph idx="1"/>
          </p:nvPr>
        </p:nvSpPr>
        <p:spPr/>
        <p:txBody>
          <a:bodyPr>
            <a:normAutofit fontScale="92500" lnSpcReduction="10000"/>
          </a:bodyPr>
          <a:lstStyle/>
          <a:p>
            <a:r>
              <a:rPr lang="fr-FR"/>
              <a:t>Définition du vocabulaire</a:t>
            </a:r>
          </a:p>
          <a:p>
            <a:pPr lvl="1"/>
            <a:r>
              <a:rPr lang="fr-FR"/>
              <a:t> les schémas permettent de définir un vocabulaire</a:t>
            </a:r>
          </a:p>
          <a:p>
            <a:pPr lvl="1"/>
            <a:r>
              <a:rPr lang="fr-FR"/>
              <a:t> des noms d'éléments</a:t>
            </a:r>
          </a:p>
          <a:p>
            <a:pPr lvl="1"/>
            <a:r>
              <a:rPr lang="fr-FR"/>
              <a:t> des noms d'attributs</a:t>
            </a:r>
          </a:p>
          <a:p>
            <a:pPr lvl="1"/>
            <a:endParaRPr lang="fr-FR"/>
          </a:p>
          <a:p>
            <a:r>
              <a:rPr lang="fr-FR"/>
              <a:t>Et d'une grammaire !</a:t>
            </a:r>
          </a:p>
          <a:p>
            <a:pPr lvl="1"/>
            <a:r>
              <a:rPr lang="fr-FR"/>
              <a:t> et des règles de grammaires à respecter</a:t>
            </a:r>
          </a:p>
          <a:p>
            <a:pPr lvl="1"/>
            <a:r>
              <a:rPr lang="fr-FR"/>
              <a:t> des types de données à respecter</a:t>
            </a:r>
          </a:p>
          <a:p>
            <a:pPr lvl="1"/>
            <a:r>
              <a:rPr lang="fr-FR"/>
              <a:t> des limitations / restrictions</a:t>
            </a:r>
          </a:p>
          <a:p>
            <a:pPr lvl="1"/>
            <a:r>
              <a:rPr lang="fr-FR"/>
              <a:t> des structures de données (imbrications, relations, séquences, choix…)</a:t>
            </a:r>
          </a:p>
        </p:txBody>
      </p:sp>
      <p:sp>
        <p:nvSpPr>
          <p:cNvPr id="5" name="Rectangle 13"/>
          <p:cNvSpPr>
            <a:spLocks noGrp="1" noChangeArrowheads="1"/>
          </p:cNvSpPr>
          <p:nvPr>
            <p:ph type="sldNum" sz="quarter" idx="12"/>
          </p:nvPr>
        </p:nvSpPr>
        <p:spPr>
          <a:ln/>
        </p:spPr>
        <p:txBody>
          <a:bodyPr>
            <a:normAutofit fontScale="85000" lnSpcReduction="20000"/>
          </a:bodyPr>
          <a:lstStyle/>
          <a:p>
            <a:pPr>
              <a:defRPr/>
            </a:pPr>
            <a:fld id="{71629F4F-0919-499C-B2F9-E4E0FBA1DC5B}" type="slidenum">
              <a:rPr lang="fr-FR"/>
              <a:pPr>
                <a:defRPr/>
              </a:pPr>
              <a:t>170</a:t>
            </a:fld>
            <a:endParaRPr lang="fr-FR"/>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4434" name="AutoShape 2"/>
          <p:cNvSpPr>
            <a:spLocks noGrp="1" noChangeArrowheads="1"/>
          </p:cNvSpPr>
          <p:nvPr>
            <p:ph type="title"/>
          </p:nvPr>
        </p:nvSpPr>
        <p:spPr/>
        <p:txBody>
          <a:bodyPr/>
          <a:lstStyle/>
          <a:p>
            <a:pPr eaLnBrk="1" hangingPunct="1"/>
            <a:r>
              <a:rPr lang="fr-FR"/>
              <a:t>Les schémas XML</a:t>
            </a:r>
          </a:p>
        </p:txBody>
      </p:sp>
      <p:sp>
        <p:nvSpPr>
          <p:cNvPr id="1554435" name="Rectangle 3"/>
          <p:cNvSpPr>
            <a:spLocks noGrp="1" noChangeArrowheads="1"/>
          </p:cNvSpPr>
          <p:nvPr>
            <p:ph idx="1"/>
          </p:nvPr>
        </p:nvSpPr>
        <p:spPr/>
        <p:txBody>
          <a:bodyPr>
            <a:normAutofit fontScale="92500" lnSpcReduction="10000"/>
          </a:bodyPr>
          <a:lstStyle/>
          <a:p>
            <a:r>
              <a:rPr lang="fr-FR"/>
              <a:t>Validation</a:t>
            </a:r>
          </a:p>
          <a:p>
            <a:pPr lvl="1"/>
            <a:r>
              <a:rPr lang="fr-FR"/>
              <a:t> De la même manière que pour les DTD, les documents XML liés à un schéma peuvent être validés selon ce schéma</a:t>
            </a:r>
          </a:p>
          <a:p>
            <a:pPr lvl="1"/>
            <a:endParaRPr lang="fr-FR"/>
          </a:p>
          <a:p>
            <a:r>
              <a:rPr lang="fr-FR"/>
              <a:t>Spécificité</a:t>
            </a:r>
          </a:p>
          <a:p>
            <a:pPr lvl="1"/>
            <a:r>
              <a:rPr lang="fr-FR"/>
              <a:t> La validation par schéma est plus puissante que celle par DTD puisqu'elle tient compte de types natifs ou utilisateur</a:t>
            </a:r>
          </a:p>
          <a:p>
            <a:pPr lvl="1"/>
            <a:r>
              <a:rPr lang="fr-FR"/>
              <a:t> Des éléments conceptuellement différents mais portant les mêmes noms peuvent être analysés en fonction de leur position dans l'arbre XML</a:t>
            </a:r>
          </a:p>
        </p:txBody>
      </p:sp>
      <p:sp>
        <p:nvSpPr>
          <p:cNvPr id="5" name="Rectangle 13"/>
          <p:cNvSpPr>
            <a:spLocks noGrp="1" noChangeArrowheads="1"/>
          </p:cNvSpPr>
          <p:nvPr>
            <p:ph type="sldNum" sz="quarter" idx="12"/>
          </p:nvPr>
        </p:nvSpPr>
        <p:spPr>
          <a:ln/>
        </p:spPr>
        <p:txBody>
          <a:bodyPr>
            <a:normAutofit fontScale="85000" lnSpcReduction="20000"/>
          </a:bodyPr>
          <a:lstStyle/>
          <a:p>
            <a:pPr>
              <a:defRPr/>
            </a:pPr>
            <a:fld id="{99F621C8-567D-4136-989B-5C7EC155F60E}" type="slidenum">
              <a:rPr lang="fr-FR"/>
              <a:pPr>
                <a:defRPr/>
              </a:pPr>
              <a:t>171</a:t>
            </a:fld>
            <a:endParaRPr lang="fr-FR"/>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t>Analyseur XML</a:t>
            </a:r>
            <a:endParaRPr lang="en-JM" dirty="0"/>
          </a:p>
        </p:txBody>
      </p:sp>
      <p:sp>
        <p:nvSpPr>
          <p:cNvPr id="3" name="Content Placeholder 2"/>
          <p:cNvSpPr>
            <a:spLocks noGrp="1"/>
          </p:cNvSpPr>
          <p:nvPr>
            <p:ph idx="1"/>
          </p:nvPr>
        </p:nvSpPr>
        <p:spPr/>
        <p:txBody>
          <a:bodyPr rtlCol="0">
            <a:normAutofit fontScale="77500" lnSpcReduction="20000"/>
          </a:bodyPr>
          <a:lstStyle/>
          <a:p>
            <a:pPr marL="0" indent="0" eaLnBrk="1" hangingPunct="1">
              <a:buFont typeface="Arial" charset="0"/>
              <a:buNone/>
              <a:defRPr/>
            </a:pPr>
            <a:r>
              <a:rPr lang="fr-FR" b="1" dirty="0">
                <a:ea typeface="MS Mincho" pitchFamily="49" charset="-128"/>
              </a:rPr>
              <a:t>Un parseur XML est un analyseur syntaxique XML capable de lire et de transformer l’arbre de données.</a:t>
            </a:r>
          </a:p>
          <a:p>
            <a:pPr marL="0" indent="0" eaLnBrk="1" hangingPunct="1">
              <a:buFont typeface="Arial" charset="0"/>
              <a:buNone/>
              <a:defRPr/>
            </a:pPr>
            <a:endParaRPr lang="fr-FR" b="1" dirty="0">
              <a:ea typeface="MS Mincho" pitchFamily="49" charset="-128"/>
            </a:endParaRPr>
          </a:p>
          <a:p>
            <a:pPr marL="0" indent="0" eaLnBrk="1" hangingPunct="1">
              <a:buFont typeface="Arial" charset="0"/>
              <a:buNone/>
              <a:defRPr/>
            </a:pPr>
            <a:r>
              <a:rPr lang="fr-FR" dirty="0">
                <a:ea typeface="MS Mincho" pitchFamily="49" charset="-128"/>
              </a:rPr>
              <a:t>On distinguent les parseur travaillant sur l’ensemble de l’arbre de données (</a:t>
            </a:r>
            <a:r>
              <a:rPr lang="fr-FR" b="1" dirty="0">
                <a:ea typeface="MS Mincho" pitchFamily="49" charset="-128"/>
              </a:rPr>
              <a:t>DOM</a:t>
            </a:r>
            <a:r>
              <a:rPr lang="fr-FR" dirty="0">
                <a:ea typeface="MS Mincho" pitchFamily="49" charset="-128"/>
              </a:rPr>
              <a:t>) des parseur évènementiels (tels que </a:t>
            </a:r>
            <a:r>
              <a:rPr lang="fr-FR" b="1" dirty="0">
                <a:ea typeface="MS Mincho" pitchFamily="49" charset="-128"/>
              </a:rPr>
              <a:t>SAX</a:t>
            </a:r>
            <a:r>
              <a:rPr lang="fr-FR" dirty="0">
                <a:ea typeface="MS Mincho" pitchFamily="49" charset="-128"/>
              </a:rPr>
              <a:t> Simple API for XML) travaillant sur le flux de marqueurs rencontrés.</a:t>
            </a:r>
          </a:p>
          <a:p>
            <a:pPr marL="0" indent="0" eaLnBrk="1" hangingPunct="1">
              <a:buFont typeface="Arial" charset="0"/>
              <a:buNone/>
              <a:defRPr/>
            </a:pPr>
            <a:endParaRPr lang="fr-FR" b="1" dirty="0">
              <a:ea typeface="MS Mincho" pitchFamily="49" charset="-128"/>
            </a:endParaRPr>
          </a:p>
          <a:p>
            <a:pPr marL="0" indent="0" eaLnBrk="1" hangingPunct="1">
              <a:buFont typeface="Arial" charset="0"/>
              <a:buNone/>
              <a:defRPr/>
            </a:pPr>
            <a:r>
              <a:rPr lang="fr-FR" b="1" dirty="0">
                <a:ea typeface="MS Mincho" pitchFamily="49" charset="-128"/>
              </a:rPr>
              <a:t>Tous les navigateurs récent possèdent une parseur DOM toute fois leur mise en œuvre depuis JavaScript n’est pas uniforme :</a:t>
            </a:r>
          </a:p>
          <a:p>
            <a:pPr marL="0" indent="0" eaLnBrk="1" hangingPunct="1">
              <a:buFont typeface="Arial" charset="0"/>
              <a:buNone/>
              <a:defRPr/>
            </a:pPr>
            <a:endParaRPr lang="fr-FR" b="1" dirty="0">
              <a:ea typeface="MS Mincho" pitchFamily="49" charset="-128"/>
            </a:endParaRPr>
          </a:p>
          <a:p>
            <a:pPr lvl="1" eaLnBrk="1" hangingPunct="1">
              <a:defRPr/>
            </a:pPr>
            <a:r>
              <a:rPr lang="fr-FR" b="1" dirty="0" err="1">
                <a:solidFill>
                  <a:srgbClr val="009AD0"/>
                </a:solidFill>
                <a:cs typeface="Courier New" pitchFamily="49" charset="0"/>
              </a:rPr>
              <a:t>window.DOMParser</a:t>
            </a:r>
            <a:endParaRPr lang="fr-FR" dirty="0">
              <a:solidFill>
                <a:srgbClr val="009AD0"/>
              </a:solidFill>
              <a:cs typeface="Courier New" pitchFamily="49" charset="0"/>
            </a:endParaRPr>
          </a:p>
          <a:p>
            <a:pPr marL="457200" lvl="1" indent="0" eaLnBrk="1" hangingPunct="1">
              <a:buFont typeface="Arial" charset="0"/>
              <a:buNone/>
              <a:defRPr/>
            </a:pPr>
            <a:endParaRPr lang="fr-FR" dirty="0">
              <a:solidFill>
                <a:srgbClr val="009AD0"/>
              </a:solidFill>
              <a:cs typeface="Courier New" pitchFamily="49" charset="0"/>
            </a:endParaRPr>
          </a:p>
          <a:p>
            <a:pPr lvl="1" eaLnBrk="1" hangingPunct="1">
              <a:defRPr/>
            </a:pPr>
            <a:r>
              <a:rPr lang="fr-FR" b="1" dirty="0" err="1">
                <a:solidFill>
                  <a:srgbClr val="009AD0"/>
                </a:solidFill>
                <a:cs typeface="Courier New" pitchFamily="49" charset="0"/>
              </a:rPr>
              <a:t>ActiveXObject</a:t>
            </a:r>
            <a:r>
              <a:rPr lang="fr-FR" b="1" dirty="0">
                <a:solidFill>
                  <a:srgbClr val="009AD0"/>
                </a:solidFill>
                <a:cs typeface="Courier New" pitchFamily="49" charset="0"/>
              </a:rPr>
              <a:t>(</a:t>
            </a:r>
            <a:r>
              <a:rPr lang="fr-FR" b="1" dirty="0">
                <a:solidFill>
                  <a:srgbClr val="009AD0"/>
                </a:solidFill>
              </a:rPr>
              <a:t>"</a:t>
            </a:r>
            <a:r>
              <a:rPr lang="fr-FR" b="1" dirty="0" err="1">
                <a:solidFill>
                  <a:srgbClr val="009AD0"/>
                </a:solidFill>
              </a:rPr>
              <a:t>Microsoft.XMLDOM</a:t>
            </a:r>
            <a:r>
              <a:rPr lang="fr-FR" b="1" dirty="0">
                <a:solidFill>
                  <a:srgbClr val="009AD0"/>
                </a:solidFill>
              </a:rPr>
              <a:t>")</a:t>
            </a:r>
            <a:endParaRPr lang="fr-FR" b="1" dirty="0">
              <a:solidFill>
                <a:srgbClr val="009AD0"/>
              </a:solidFill>
              <a:cs typeface="Courier New" pitchFamily="49" charset="0"/>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3C7732DA-A6D0-4E04-8B12-29E2E5A51CB4}" type="slidenum">
              <a:rPr lang="en-JM" smtClean="0">
                <a:solidFill>
                  <a:schemeClr val="bg1"/>
                </a:solidFill>
              </a:rPr>
              <a:pPr fontAlgn="base">
                <a:spcBef>
                  <a:spcPct val="0"/>
                </a:spcBef>
                <a:spcAft>
                  <a:spcPct val="0"/>
                </a:spcAft>
                <a:defRPr/>
              </a:pPr>
              <a:t>172</a:t>
            </a:fld>
            <a:endParaRPr lang="en-JM">
              <a:solidFill>
                <a:schemeClr val="bg1"/>
              </a:solidFill>
            </a:endParaRPr>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err="1"/>
              <a:t>ajax</a:t>
            </a:r>
            <a:endParaRPr lang="fr-FR" dirty="0"/>
          </a:p>
        </p:txBody>
      </p:sp>
      <p:sp>
        <p:nvSpPr>
          <p:cNvPr id="5" name="Espace réservé du texte 4"/>
          <p:cNvSpPr>
            <a:spLocks noGrp="1"/>
          </p:cNvSpPr>
          <p:nvPr>
            <p:ph type="body" idx="1"/>
          </p:nvPr>
        </p:nvSpPr>
        <p:spPr/>
        <p:txBody>
          <a:bodyPr/>
          <a:lstStyle/>
          <a:p>
            <a:endParaRPr lang="fr-FR"/>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Title 1"/>
          <p:cNvSpPr>
            <a:spLocks noGrp="1"/>
          </p:cNvSpPr>
          <p:nvPr>
            <p:ph type="title"/>
          </p:nvPr>
        </p:nvSpPr>
        <p:spPr/>
        <p:txBody>
          <a:bodyPr/>
          <a:lstStyle/>
          <a:p>
            <a:pPr eaLnBrk="1" hangingPunct="1"/>
            <a:r>
              <a:rPr lang="fr-FR" sz="3200"/>
              <a:t>AJAX : </a:t>
            </a:r>
            <a:r>
              <a:rPr lang="en-US" sz="3200"/>
              <a:t>Asynchronous</a:t>
            </a:r>
            <a:r>
              <a:rPr lang="fr-FR" sz="3200"/>
              <a:t> JavaScript And Xml</a:t>
            </a:r>
            <a:endParaRPr lang="en-JM" sz="3200"/>
          </a:p>
        </p:txBody>
      </p:sp>
      <p:sp>
        <p:nvSpPr>
          <p:cNvPr id="3" name="Content Placeholder 2"/>
          <p:cNvSpPr>
            <a:spLocks noGrp="1"/>
          </p:cNvSpPr>
          <p:nvPr>
            <p:ph idx="1"/>
          </p:nvPr>
        </p:nvSpPr>
        <p:spPr/>
        <p:txBody>
          <a:bodyPr rtlCol="0">
            <a:normAutofit fontScale="77500" lnSpcReduction="20000"/>
          </a:bodyPr>
          <a:lstStyle/>
          <a:p>
            <a:pPr marL="0" lvl="1" indent="0" eaLnBrk="1" hangingPunct="1">
              <a:buFont typeface="Arial" charset="0"/>
              <a:buNone/>
              <a:tabLst>
                <a:tab pos="8439150" algn="r"/>
              </a:tabLst>
              <a:defRPr/>
            </a:pPr>
            <a:r>
              <a:rPr lang="fr-FR" dirty="0">
                <a:ea typeface="MS Mincho" pitchFamily="49" charset="-128"/>
              </a:rPr>
              <a:t>AJAX est une architecture informatique permettant de réaliser des sites Web dynamique.</a:t>
            </a:r>
          </a:p>
          <a:p>
            <a:pPr marL="0" lvl="1" indent="0" eaLnBrk="1" hangingPunct="1">
              <a:buFont typeface="Arial" charset="0"/>
              <a:buNone/>
              <a:tabLst>
                <a:tab pos="8439150" algn="r"/>
              </a:tabLst>
              <a:defRPr/>
            </a:pPr>
            <a:r>
              <a:rPr lang="fr-FR" b="1" dirty="0">
                <a:ea typeface="MS Mincho" pitchFamily="49" charset="-128"/>
              </a:rPr>
              <a:t>Le terme AJAX désigne l’emploi d’un ensemble de technologies :</a:t>
            </a:r>
          </a:p>
          <a:p>
            <a:pPr marL="0" lvl="1" indent="0" eaLnBrk="1" hangingPunct="1">
              <a:buFont typeface="Arial" charset="0"/>
              <a:buNone/>
              <a:tabLst>
                <a:tab pos="8439150" algn="r"/>
              </a:tabLst>
              <a:defRPr/>
            </a:pPr>
            <a:endParaRPr lang="fr-FR" dirty="0">
              <a:ea typeface="MS Mincho" pitchFamily="49" charset="-128"/>
            </a:endParaRPr>
          </a:p>
          <a:p>
            <a:pPr lvl="1" eaLnBrk="1" hangingPunct="1">
              <a:tabLst>
                <a:tab pos="8439150" algn="r"/>
              </a:tabLst>
              <a:defRPr/>
            </a:pPr>
            <a:r>
              <a:rPr lang="fr-FR" b="1" dirty="0">
                <a:ea typeface="MS Mincho" pitchFamily="49" charset="-128"/>
              </a:rPr>
              <a:t>JavaScript : </a:t>
            </a:r>
            <a:r>
              <a:rPr lang="fr-FR" dirty="0">
                <a:sym typeface="Wingdings" pitchFamily="2" charset="2"/>
              </a:rPr>
              <a:t>manipulation du document.</a:t>
            </a:r>
            <a:endParaRPr lang="fr-FR" b="1" dirty="0">
              <a:ea typeface="MS Mincho" pitchFamily="49" charset="-128"/>
            </a:endParaRPr>
          </a:p>
          <a:p>
            <a:pPr lvl="1" eaLnBrk="1" hangingPunct="1">
              <a:tabLst>
                <a:tab pos="8439150" algn="r"/>
              </a:tabLst>
              <a:defRPr/>
            </a:pPr>
            <a:r>
              <a:rPr lang="fr-FR" b="1" dirty="0" err="1">
                <a:ea typeface="MS Mincho" pitchFamily="49" charset="-128"/>
              </a:rPr>
              <a:t>CSS</a:t>
            </a:r>
            <a:r>
              <a:rPr lang="fr-FR" b="1" dirty="0">
                <a:ea typeface="MS Mincho" pitchFamily="49" charset="-128"/>
              </a:rPr>
              <a:t> : </a:t>
            </a:r>
            <a:r>
              <a:rPr lang="fr-FR" dirty="0">
                <a:sym typeface="Wingdings" pitchFamily="2" charset="2"/>
              </a:rPr>
              <a:t>mise en forme et gestion des effets visuels.</a:t>
            </a:r>
            <a:endParaRPr lang="fr-FR" b="1" dirty="0">
              <a:ea typeface="MS Mincho" pitchFamily="49" charset="-128"/>
            </a:endParaRPr>
          </a:p>
          <a:p>
            <a:pPr lvl="1" eaLnBrk="1" hangingPunct="1">
              <a:tabLst>
                <a:tab pos="8439150" algn="r"/>
              </a:tabLst>
              <a:defRPr/>
            </a:pPr>
            <a:r>
              <a:rPr lang="fr-FR" b="1" dirty="0">
                <a:ea typeface="MS Mincho" pitchFamily="49" charset="-128"/>
              </a:rPr>
              <a:t>(X)HTML </a:t>
            </a:r>
            <a:r>
              <a:rPr lang="fr-FR" dirty="0">
                <a:sym typeface="Wingdings" pitchFamily="2" charset="2"/>
              </a:rPr>
              <a:t>: Balisage sémantique et cohérent du document.</a:t>
            </a:r>
            <a:endParaRPr lang="fr-FR" b="1" dirty="0">
              <a:ea typeface="MS Mincho" pitchFamily="49" charset="-128"/>
            </a:endParaRPr>
          </a:p>
          <a:p>
            <a:pPr lvl="1" eaLnBrk="1" hangingPunct="1">
              <a:tabLst>
                <a:tab pos="8439150" algn="r"/>
              </a:tabLst>
              <a:defRPr/>
            </a:pPr>
            <a:r>
              <a:rPr lang="fr-FR" b="1" dirty="0">
                <a:ea typeface="MS Mincho" pitchFamily="49" charset="-128"/>
              </a:rPr>
              <a:t>XML (et aussi </a:t>
            </a:r>
            <a:r>
              <a:rPr lang="fr-FR" b="1" dirty="0" err="1">
                <a:ea typeface="MS Mincho" pitchFamily="49" charset="-128"/>
              </a:rPr>
              <a:t>JSON</a:t>
            </a:r>
            <a:r>
              <a:rPr lang="fr-FR" b="1" dirty="0">
                <a:ea typeface="MS Mincho" pitchFamily="49" charset="-128"/>
              </a:rPr>
              <a:t>) : </a:t>
            </a:r>
            <a:r>
              <a:rPr lang="fr-FR" dirty="0">
                <a:ea typeface="MS Mincho" pitchFamily="49" charset="-128"/>
              </a:rPr>
              <a:t>Structuration des données.</a:t>
            </a:r>
          </a:p>
          <a:p>
            <a:pPr lvl="1" eaLnBrk="1" hangingPunct="1">
              <a:tabLst>
                <a:tab pos="8439150" algn="r"/>
              </a:tabLst>
              <a:defRPr/>
            </a:pPr>
            <a:r>
              <a:rPr lang="fr-FR" b="1" dirty="0">
                <a:ea typeface="MS Mincho" pitchFamily="49" charset="-128"/>
              </a:rPr>
              <a:t>DOM </a:t>
            </a:r>
            <a:r>
              <a:rPr lang="fr-FR" dirty="0">
                <a:sym typeface="Wingdings" pitchFamily="2" charset="2"/>
              </a:rPr>
              <a:t>représentation mémoire du document.</a:t>
            </a:r>
          </a:p>
          <a:p>
            <a:pPr lvl="1" eaLnBrk="1" hangingPunct="1">
              <a:tabLst>
                <a:tab pos="8439150" algn="r"/>
              </a:tabLst>
              <a:defRPr/>
            </a:pPr>
            <a:r>
              <a:rPr lang="fr-FR" b="1" dirty="0" err="1">
                <a:sym typeface="Wingdings" pitchFamily="2" charset="2"/>
              </a:rPr>
              <a:t>XSL</a:t>
            </a:r>
            <a:r>
              <a:rPr lang="fr-FR" b="1" dirty="0">
                <a:sym typeface="Wingdings" pitchFamily="2" charset="2"/>
              </a:rPr>
              <a:t>/T : </a:t>
            </a:r>
            <a:r>
              <a:rPr lang="fr-FR" dirty="0">
                <a:sym typeface="Wingdings" pitchFamily="2" charset="2"/>
              </a:rPr>
              <a:t>Transformer les données XML pour l’affichage ou changer le format</a:t>
            </a:r>
          </a:p>
          <a:p>
            <a:pPr lvl="1" eaLnBrk="1" hangingPunct="1">
              <a:tabLst>
                <a:tab pos="8439150" algn="r"/>
              </a:tabLst>
              <a:defRPr/>
            </a:pPr>
            <a:endParaRPr lang="fr-FR" b="1" dirty="0">
              <a:ea typeface="MS Mincho" pitchFamily="49" charset="-128"/>
            </a:endParaRPr>
          </a:p>
          <a:p>
            <a:pPr lvl="1" eaLnBrk="1" hangingPunct="1">
              <a:tabLst>
                <a:tab pos="8439150" algn="r"/>
              </a:tabLst>
              <a:defRPr/>
            </a:pPr>
            <a:r>
              <a:rPr lang="fr-FR" b="1" dirty="0" err="1">
                <a:ea typeface="MS Mincho" pitchFamily="49" charset="-128"/>
              </a:rPr>
              <a:t>XMLHttpRequest</a:t>
            </a:r>
            <a:r>
              <a:rPr lang="fr-FR" b="1" dirty="0">
                <a:ea typeface="MS Mincho" pitchFamily="49" charset="-128"/>
              </a:rPr>
              <a:t> : gestion de la communication avec le serveur.</a:t>
            </a:r>
          </a:p>
          <a:p>
            <a:pPr marL="914400" lvl="2" indent="0" eaLnBrk="1" hangingPunct="1">
              <a:buFont typeface="Arial" charset="0"/>
              <a:buNone/>
              <a:tabLst>
                <a:tab pos="8439150" algn="r"/>
              </a:tabLst>
              <a:defRPr/>
            </a:pPr>
            <a:endParaRPr lang="fr-FR" dirty="0">
              <a:ea typeface="MS Mincho" pitchFamily="49" charset="-128"/>
            </a:endParaRPr>
          </a:p>
          <a:p>
            <a:pPr marL="0" lvl="1" indent="0" eaLnBrk="1" hangingPunct="1">
              <a:buFont typeface="Arial" charset="0"/>
              <a:buNone/>
              <a:tabLst>
                <a:tab pos="8439150" algn="r"/>
              </a:tabLst>
              <a:defRPr/>
            </a:pPr>
            <a:r>
              <a:rPr lang="fr-FR" dirty="0">
                <a:ea typeface="MS Mincho" pitchFamily="49" charset="-128"/>
              </a:rPr>
              <a:t>La particularité d’AJAX est de permettre à l’utilisateur d’effectuer des requête </a:t>
            </a:r>
            <a:r>
              <a:rPr lang="fr-FR" b="1" dirty="0">
                <a:ea typeface="MS Mincho" pitchFamily="49" charset="-128"/>
              </a:rPr>
              <a:t>asynchrone, </a:t>
            </a:r>
            <a:r>
              <a:rPr lang="fr-FR" dirty="0">
                <a:ea typeface="MS Mincho" pitchFamily="49" charset="-128"/>
              </a:rPr>
              <a:t>non bloquante pour l’utilisation en cours.</a:t>
            </a:r>
          </a:p>
          <a:p>
            <a:pPr marL="0" lvl="1" indent="0" eaLnBrk="1" hangingPunct="1">
              <a:buFont typeface="Arial" charset="0"/>
              <a:buNone/>
              <a:tabLst>
                <a:tab pos="8439150" algn="r"/>
              </a:tabLst>
              <a:defRPr/>
            </a:pPr>
            <a:endParaRPr lang="fr-FR" b="1" dirty="0">
              <a:ea typeface="MS Mincho" pitchFamily="49" charset="-128"/>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33CE07BE-6FCD-4C0F-9AFD-1E41702827E5}" type="slidenum">
              <a:rPr lang="en-JM" smtClean="0">
                <a:solidFill>
                  <a:schemeClr val="bg1"/>
                </a:solidFill>
              </a:rPr>
              <a:pPr fontAlgn="base">
                <a:spcBef>
                  <a:spcPct val="0"/>
                </a:spcBef>
                <a:spcAft>
                  <a:spcPct val="0"/>
                </a:spcAft>
                <a:defRPr/>
              </a:pPr>
              <a:t>174</a:t>
            </a:fld>
            <a:endParaRPr lang="en-JM">
              <a:solidFill>
                <a:schemeClr val="bg1"/>
              </a:solidFill>
            </a:endParaRPr>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3346" name="AutoShape 2"/>
          <p:cNvSpPr>
            <a:spLocks noGrp="1" noChangeArrowheads="1"/>
          </p:cNvSpPr>
          <p:nvPr>
            <p:ph type="title"/>
          </p:nvPr>
        </p:nvSpPr>
        <p:spPr/>
        <p:txBody>
          <a:bodyPr/>
          <a:lstStyle/>
          <a:p>
            <a:pPr eaLnBrk="1" hangingPunct="1"/>
            <a:r>
              <a:rPr lang="fr-FR" dirty="0"/>
              <a:t>Fonctionnement</a:t>
            </a:r>
          </a:p>
        </p:txBody>
      </p:sp>
      <p:sp>
        <p:nvSpPr>
          <p:cNvPr id="953347" name="Rectangle 3"/>
          <p:cNvSpPr>
            <a:spLocks noGrp="1" noChangeArrowheads="1"/>
          </p:cNvSpPr>
          <p:nvPr>
            <p:ph idx="1"/>
          </p:nvPr>
        </p:nvSpPr>
        <p:spPr/>
        <p:txBody>
          <a:bodyPr/>
          <a:lstStyle/>
          <a:p>
            <a:pPr eaLnBrk="1" hangingPunct="1"/>
            <a:r>
              <a:rPr lang="fr-FR" dirty="0"/>
              <a:t>Application Web Ajax</a:t>
            </a:r>
          </a:p>
        </p:txBody>
      </p:sp>
      <p:grpSp>
        <p:nvGrpSpPr>
          <p:cNvPr id="2" name="Groupe 24"/>
          <p:cNvGrpSpPr/>
          <p:nvPr/>
        </p:nvGrpSpPr>
        <p:grpSpPr>
          <a:xfrm>
            <a:off x="484704" y="2357430"/>
            <a:ext cx="8159262" cy="3186113"/>
            <a:chOff x="938213" y="3124200"/>
            <a:chExt cx="8839200" cy="3186113"/>
          </a:xfrm>
        </p:grpSpPr>
        <p:sp>
          <p:nvSpPr>
            <p:cNvPr id="953348" name="AutoShape 4"/>
            <p:cNvSpPr>
              <a:spLocks noChangeArrowheads="1"/>
            </p:cNvSpPr>
            <p:nvPr/>
          </p:nvSpPr>
          <p:spPr bwMode="auto">
            <a:xfrm>
              <a:off x="938213" y="3124200"/>
              <a:ext cx="3505200" cy="3124200"/>
            </a:xfrm>
            <a:prstGeom prst="roundRect">
              <a:avLst>
                <a:gd name="adj" fmla="val 16667"/>
              </a:avLst>
            </a:prstGeom>
            <a:solidFill>
              <a:schemeClr val="accent2"/>
            </a:solidFill>
            <a:ln w="9525">
              <a:solidFill>
                <a:schemeClr val="tx1"/>
              </a:solidFill>
              <a:miter lim="800000"/>
              <a:headEnd/>
              <a:tailEnd/>
            </a:ln>
            <a:effectLst/>
          </p:spPr>
          <p:txBody>
            <a:bodyPr wrap="none" anchor="ctr"/>
            <a:lstStyle/>
            <a:p>
              <a:endParaRPr lang="fr-FR"/>
            </a:p>
          </p:txBody>
        </p:sp>
        <p:sp>
          <p:nvSpPr>
            <p:cNvPr id="953366" name="Text Box 22"/>
            <p:cNvSpPr txBox="1">
              <a:spLocks noChangeArrowheads="1"/>
            </p:cNvSpPr>
            <p:nvPr/>
          </p:nvSpPr>
          <p:spPr bwMode="auto">
            <a:xfrm>
              <a:off x="1066800" y="4495800"/>
              <a:ext cx="990600" cy="274638"/>
            </a:xfrm>
            <a:prstGeom prst="rect">
              <a:avLst/>
            </a:prstGeom>
            <a:noFill/>
            <a:ln w="9525">
              <a:noFill/>
              <a:miter lim="800000"/>
              <a:headEnd/>
              <a:tailEnd/>
            </a:ln>
            <a:effectLst/>
          </p:spPr>
          <p:txBody>
            <a:bodyPr>
              <a:spAutoFit/>
            </a:bodyPr>
            <a:lstStyle/>
            <a:p>
              <a:pPr algn="ctr">
                <a:spcBef>
                  <a:spcPct val="50000"/>
                </a:spcBef>
              </a:pPr>
              <a:r>
                <a:rPr lang="fr-FR" sz="1200">
                  <a:solidFill>
                    <a:schemeClr val="bg1"/>
                  </a:solidFill>
                </a:rPr>
                <a:t>Appel JS</a:t>
              </a:r>
            </a:p>
          </p:txBody>
        </p:sp>
        <p:sp>
          <p:nvSpPr>
            <p:cNvPr id="953349" name="AutoShape 5"/>
            <p:cNvSpPr>
              <a:spLocks noChangeArrowheads="1"/>
            </p:cNvSpPr>
            <p:nvPr/>
          </p:nvSpPr>
          <p:spPr bwMode="auto">
            <a:xfrm>
              <a:off x="6272213" y="3124200"/>
              <a:ext cx="3505200" cy="3124200"/>
            </a:xfrm>
            <a:prstGeom prst="roundRect">
              <a:avLst>
                <a:gd name="adj" fmla="val 16667"/>
              </a:avLst>
            </a:prstGeom>
            <a:solidFill>
              <a:schemeClr val="accent2"/>
            </a:solidFill>
            <a:ln w="9525">
              <a:solidFill>
                <a:schemeClr val="tx1"/>
              </a:solidFill>
              <a:miter lim="800000"/>
              <a:headEnd/>
              <a:tailEnd/>
            </a:ln>
            <a:effectLst/>
          </p:spPr>
          <p:txBody>
            <a:bodyPr wrap="none" anchor="ctr"/>
            <a:lstStyle/>
            <a:p>
              <a:endParaRPr lang="fr-FR"/>
            </a:p>
          </p:txBody>
        </p:sp>
        <p:sp>
          <p:nvSpPr>
            <p:cNvPr id="953350" name="Rectangle 6"/>
            <p:cNvSpPr>
              <a:spLocks noChangeArrowheads="1"/>
            </p:cNvSpPr>
            <p:nvPr/>
          </p:nvSpPr>
          <p:spPr bwMode="auto">
            <a:xfrm>
              <a:off x="1190625" y="3338513"/>
              <a:ext cx="2971800" cy="1009650"/>
            </a:xfrm>
            <a:prstGeom prst="rect">
              <a:avLst/>
            </a:prstGeom>
            <a:solidFill>
              <a:schemeClr val="bg1"/>
            </a:solidFill>
            <a:ln w="9525">
              <a:solidFill>
                <a:schemeClr val="tx1"/>
              </a:solidFill>
              <a:miter lim="800000"/>
              <a:headEnd/>
              <a:tailEnd/>
            </a:ln>
            <a:effectLst/>
          </p:spPr>
          <p:txBody>
            <a:bodyPr wrap="none" anchor="ctr"/>
            <a:lstStyle/>
            <a:p>
              <a:pPr algn="ctr"/>
              <a:r>
                <a:rPr lang="fr-FR"/>
                <a:t>Interface utilisateur</a:t>
              </a:r>
            </a:p>
          </p:txBody>
        </p:sp>
        <p:sp>
          <p:nvSpPr>
            <p:cNvPr id="953351" name="Rectangle 7"/>
            <p:cNvSpPr>
              <a:spLocks noChangeArrowheads="1"/>
            </p:cNvSpPr>
            <p:nvPr/>
          </p:nvSpPr>
          <p:spPr bwMode="auto">
            <a:xfrm>
              <a:off x="1219200" y="4948238"/>
              <a:ext cx="2971800" cy="1009650"/>
            </a:xfrm>
            <a:prstGeom prst="rect">
              <a:avLst/>
            </a:prstGeom>
            <a:solidFill>
              <a:schemeClr val="bg1"/>
            </a:solidFill>
            <a:ln w="9525">
              <a:solidFill>
                <a:schemeClr val="tx1"/>
              </a:solidFill>
              <a:miter lim="800000"/>
              <a:headEnd/>
              <a:tailEnd/>
            </a:ln>
            <a:effectLst/>
          </p:spPr>
          <p:txBody>
            <a:bodyPr wrap="none" anchor="ctr"/>
            <a:lstStyle/>
            <a:p>
              <a:pPr algn="ctr"/>
              <a:r>
                <a:rPr lang="fr-FR"/>
                <a:t>Ajax (fonctions JS)</a:t>
              </a:r>
            </a:p>
          </p:txBody>
        </p:sp>
        <p:sp>
          <p:nvSpPr>
            <p:cNvPr id="953352" name="Rectangle 8"/>
            <p:cNvSpPr>
              <a:spLocks noChangeArrowheads="1"/>
            </p:cNvSpPr>
            <p:nvPr/>
          </p:nvSpPr>
          <p:spPr bwMode="auto">
            <a:xfrm>
              <a:off x="6553200" y="4953000"/>
              <a:ext cx="2971800" cy="1009650"/>
            </a:xfrm>
            <a:prstGeom prst="rect">
              <a:avLst/>
            </a:prstGeom>
            <a:solidFill>
              <a:schemeClr val="bg1"/>
            </a:solidFill>
            <a:ln w="9525">
              <a:solidFill>
                <a:schemeClr val="tx1"/>
              </a:solidFill>
              <a:miter lim="800000"/>
              <a:headEnd/>
              <a:tailEnd/>
            </a:ln>
            <a:effectLst/>
          </p:spPr>
          <p:txBody>
            <a:bodyPr wrap="none" anchor="ctr"/>
            <a:lstStyle/>
            <a:p>
              <a:r>
                <a:rPr lang="fr-FR" dirty="0"/>
                <a:t>     Application Web =</a:t>
              </a:r>
              <a:br>
                <a:rPr lang="fr-FR" dirty="0"/>
              </a:br>
              <a:r>
                <a:rPr lang="fr-FR" dirty="0"/>
                <a:t>         Serveur HTTP </a:t>
              </a:r>
              <a:br>
                <a:rPr lang="fr-FR" dirty="0"/>
              </a:br>
              <a:r>
                <a:rPr lang="fr-FR" dirty="0"/>
                <a:t>      + Service spécifique</a:t>
              </a:r>
            </a:p>
          </p:txBody>
        </p:sp>
        <p:sp>
          <p:nvSpPr>
            <p:cNvPr id="953353" name="Rectangle 9"/>
            <p:cNvSpPr>
              <a:spLocks noChangeArrowheads="1"/>
            </p:cNvSpPr>
            <p:nvPr/>
          </p:nvSpPr>
          <p:spPr bwMode="auto">
            <a:xfrm>
              <a:off x="6553200" y="3324225"/>
              <a:ext cx="2971800" cy="1009650"/>
            </a:xfrm>
            <a:prstGeom prst="rect">
              <a:avLst/>
            </a:prstGeom>
            <a:solidFill>
              <a:schemeClr val="bg1"/>
            </a:solidFill>
            <a:ln w="9525">
              <a:solidFill>
                <a:schemeClr val="tx1"/>
              </a:solidFill>
              <a:miter lim="800000"/>
              <a:headEnd/>
              <a:tailEnd/>
            </a:ln>
            <a:effectLst/>
          </p:spPr>
          <p:txBody>
            <a:bodyPr wrap="none" anchor="ctr"/>
            <a:lstStyle/>
            <a:p>
              <a:pPr algn="ctr"/>
              <a:r>
                <a:rPr lang="fr-FR"/>
                <a:t>SGBD, Système…</a:t>
              </a:r>
            </a:p>
          </p:txBody>
        </p:sp>
        <p:sp>
          <p:nvSpPr>
            <p:cNvPr id="953354" name="Rectangle 10"/>
            <p:cNvSpPr>
              <a:spLocks noChangeArrowheads="1"/>
            </p:cNvSpPr>
            <p:nvPr/>
          </p:nvSpPr>
          <p:spPr bwMode="auto">
            <a:xfrm>
              <a:off x="2133600" y="4114800"/>
              <a:ext cx="1066800" cy="1009650"/>
            </a:xfrm>
            <a:prstGeom prst="rect">
              <a:avLst/>
            </a:prstGeom>
            <a:solidFill>
              <a:srgbClr val="FFFF99"/>
            </a:solidFill>
            <a:ln w="9525">
              <a:solidFill>
                <a:schemeClr val="tx1"/>
              </a:solidFill>
              <a:miter lim="800000"/>
              <a:headEnd/>
              <a:tailEnd/>
            </a:ln>
            <a:effectLst/>
          </p:spPr>
          <p:txBody>
            <a:bodyPr wrap="none" anchor="ctr"/>
            <a:lstStyle/>
            <a:p>
              <a:pPr algn="ctr"/>
              <a:r>
                <a:rPr lang="fr-FR"/>
                <a:t>DOM</a:t>
              </a:r>
            </a:p>
          </p:txBody>
        </p:sp>
        <p:sp>
          <p:nvSpPr>
            <p:cNvPr id="953357" name="Line 13"/>
            <p:cNvSpPr>
              <a:spLocks noChangeShapeType="1"/>
            </p:cNvSpPr>
            <p:nvPr/>
          </p:nvSpPr>
          <p:spPr bwMode="auto">
            <a:xfrm>
              <a:off x="1524000" y="4343400"/>
              <a:ext cx="0" cy="609600"/>
            </a:xfrm>
            <a:prstGeom prst="line">
              <a:avLst/>
            </a:prstGeom>
            <a:noFill/>
            <a:ln w="9525">
              <a:solidFill>
                <a:schemeClr val="tx1"/>
              </a:solidFill>
              <a:miter lim="800000"/>
              <a:headEnd/>
              <a:tailEnd type="triangle" w="med" len="med"/>
            </a:ln>
            <a:effectLst/>
          </p:spPr>
          <p:txBody>
            <a:bodyPr wrap="none"/>
            <a:lstStyle/>
            <a:p>
              <a:endParaRPr lang="fr-FR"/>
            </a:p>
          </p:txBody>
        </p:sp>
        <p:sp>
          <p:nvSpPr>
            <p:cNvPr id="953358" name="Line 14"/>
            <p:cNvSpPr>
              <a:spLocks noChangeShapeType="1"/>
            </p:cNvSpPr>
            <p:nvPr/>
          </p:nvSpPr>
          <p:spPr bwMode="auto">
            <a:xfrm flipV="1">
              <a:off x="3733800" y="4343400"/>
              <a:ext cx="0" cy="609600"/>
            </a:xfrm>
            <a:prstGeom prst="line">
              <a:avLst/>
            </a:prstGeom>
            <a:noFill/>
            <a:ln w="9525">
              <a:solidFill>
                <a:schemeClr val="tx1"/>
              </a:solidFill>
              <a:miter lim="800000"/>
              <a:headEnd/>
              <a:tailEnd type="triangle" w="med" len="med"/>
            </a:ln>
            <a:effectLst/>
          </p:spPr>
          <p:txBody>
            <a:bodyPr wrap="none"/>
            <a:lstStyle/>
            <a:p>
              <a:endParaRPr lang="fr-FR"/>
            </a:p>
          </p:txBody>
        </p:sp>
        <p:sp>
          <p:nvSpPr>
            <p:cNvPr id="953359" name="Line 15"/>
            <p:cNvSpPr>
              <a:spLocks noChangeShapeType="1"/>
            </p:cNvSpPr>
            <p:nvPr/>
          </p:nvSpPr>
          <p:spPr bwMode="auto">
            <a:xfrm>
              <a:off x="4191000" y="5257800"/>
              <a:ext cx="2362200" cy="0"/>
            </a:xfrm>
            <a:prstGeom prst="line">
              <a:avLst/>
            </a:prstGeom>
            <a:noFill/>
            <a:ln w="9525">
              <a:solidFill>
                <a:schemeClr val="tx1"/>
              </a:solidFill>
              <a:miter lim="800000"/>
              <a:headEnd/>
              <a:tailEnd type="triangle" w="med" len="med"/>
            </a:ln>
            <a:effectLst/>
          </p:spPr>
          <p:txBody>
            <a:bodyPr wrap="none"/>
            <a:lstStyle/>
            <a:p>
              <a:endParaRPr lang="fr-FR"/>
            </a:p>
          </p:txBody>
        </p:sp>
        <p:sp>
          <p:nvSpPr>
            <p:cNvPr id="953360" name="Line 16"/>
            <p:cNvSpPr>
              <a:spLocks noChangeShapeType="1"/>
            </p:cNvSpPr>
            <p:nvPr/>
          </p:nvSpPr>
          <p:spPr bwMode="auto">
            <a:xfrm flipH="1">
              <a:off x="4191000" y="5715000"/>
              <a:ext cx="2362200" cy="0"/>
            </a:xfrm>
            <a:prstGeom prst="line">
              <a:avLst/>
            </a:prstGeom>
            <a:noFill/>
            <a:ln w="9525">
              <a:solidFill>
                <a:schemeClr val="tx1"/>
              </a:solidFill>
              <a:miter lim="800000"/>
              <a:headEnd/>
              <a:tailEnd type="triangle" w="med" len="med"/>
            </a:ln>
            <a:effectLst/>
          </p:spPr>
          <p:txBody>
            <a:bodyPr wrap="none"/>
            <a:lstStyle/>
            <a:p>
              <a:endParaRPr lang="fr-FR"/>
            </a:p>
          </p:txBody>
        </p:sp>
        <p:sp>
          <p:nvSpPr>
            <p:cNvPr id="953361" name="Line 17"/>
            <p:cNvSpPr>
              <a:spLocks noChangeShapeType="1"/>
            </p:cNvSpPr>
            <p:nvPr/>
          </p:nvSpPr>
          <p:spPr bwMode="auto">
            <a:xfrm flipV="1">
              <a:off x="7315200" y="4343400"/>
              <a:ext cx="0" cy="609600"/>
            </a:xfrm>
            <a:prstGeom prst="line">
              <a:avLst/>
            </a:prstGeom>
            <a:noFill/>
            <a:ln w="9525">
              <a:solidFill>
                <a:schemeClr val="tx1"/>
              </a:solidFill>
              <a:miter lim="800000"/>
              <a:headEnd/>
              <a:tailEnd type="triangle" w="med" len="med"/>
            </a:ln>
            <a:effectLst/>
          </p:spPr>
          <p:txBody>
            <a:bodyPr wrap="none"/>
            <a:lstStyle/>
            <a:p>
              <a:endParaRPr lang="fr-FR"/>
            </a:p>
          </p:txBody>
        </p:sp>
        <p:sp>
          <p:nvSpPr>
            <p:cNvPr id="953362" name="Line 18"/>
            <p:cNvSpPr>
              <a:spLocks noChangeShapeType="1"/>
            </p:cNvSpPr>
            <p:nvPr/>
          </p:nvSpPr>
          <p:spPr bwMode="auto">
            <a:xfrm>
              <a:off x="8915400" y="4343400"/>
              <a:ext cx="0" cy="609600"/>
            </a:xfrm>
            <a:prstGeom prst="line">
              <a:avLst/>
            </a:prstGeom>
            <a:noFill/>
            <a:ln w="9525">
              <a:solidFill>
                <a:schemeClr val="tx1"/>
              </a:solidFill>
              <a:miter lim="800000"/>
              <a:headEnd/>
              <a:tailEnd type="triangle" w="med" len="med"/>
            </a:ln>
            <a:effectLst/>
          </p:spPr>
          <p:txBody>
            <a:bodyPr wrap="none"/>
            <a:lstStyle/>
            <a:p>
              <a:endParaRPr lang="fr-FR"/>
            </a:p>
          </p:txBody>
        </p:sp>
        <p:sp>
          <p:nvSpPr>
            <p:cNvPr id="953363" name="Text Box 19"/>
            <p:cNvSpPr txBox="1">
              <a:spLocks noChangeArrowheads="1"/>
            </p:cNvSpPr>
            <p:nvPr/>
          </p:nvSpPr>
          <p:spPr bwMode="auto">
            <a:xfrm>
              <a:off x="1981200" y="5929313"/>
              <a:ext cx="1295400" cy="366712"/>
            </a:xfrm>
            <a:prstGeom prst="rect">
              <a:avLst/>
            </a:prstGeom>
            <a:noFill/>
            <a:ln w="9525">
              <a:noFill/>
              <a:miter lim="800000"/>
              <a:headEnd/>
              <a:tailEnd/>
            </a:ln>
            <a:effectLst/>
          </p:spPr>
          <p:txBody>
            <a:bodyPr>
              <a:spAutoFit/>
            </a:bodyPr>
            <a:lstStyle/>
            <a:p>
              <a:pPr algn="ctr">
                <a:spcBef>
                  <a:spcPct val="50000"/>
                </a:spcBef>
              </a:pPr>
              <a:r>
                <a:rPr lang="fr-FR"/>
                <a:t>Navigateur</a:t>
              </a:r>
            </a:p>
          </p:txBody>
        </p:sp>
        <p:sp>
          <p:nvSpPr>
            <p:cNvPr id="953364" name="Text Box 20"/>
            <p:cNvSpPr txBox="1">
              <a:spLocks noChangeArrowheads="1"/>
            </p:cNvSpPr>
            <p:nvPr/>
          </p:nvSpPr>
          <p:spPr bwMode="auto">
            <a:xfrm>
              <a:off x="7467600" y="5943600"/>
              <a:ext cx="1295400" cy="366713"/>
            </a:xfrm>
            <a:prstGeom prst="rect">
              <a:avLst/>
            </a:prstGeom>
            <a:noFill/>
            <a:ln w="9525">
              <a:noFill/>
              <a:miter lim="800000"/>
              <a:headEnd/>
              <a:tailEnd/>
            </a:ln>
            <a:effectLst/>
          </p:spPr>
          <p:txBody>
            <a:bodyPr>
              <a:spAutoFit/>
            </a:bodyPr>
            <a:lstStyle/>
            <a:p>
              <a:pPr algn="ctr">
                <a:spcBef>
                  <a:spcPct val="50000"/>
                </a:spcBef>
              </a:pPr>
              <a:r>
                <a:rPr lang="fr-FR"/>
                <a:t>Serveur</a:t>
              </a:r>
            </a:p>
          </p:txBody>
        </p:sp>
        <p:sp>
          <p:nvSpPr>
            <p:cNvPr id="953365" name="Text Box 21"/>
            <p:cNvSpPr txBox="1">
              <a:spLocks noChangeArrowheads="1"/>
            </p:cNvSpPr>
            <p:nvPr/>
          </p:nvSpPr>
          <p:spPr bwMode="auto">
            <a:xfrm>
              <a:off x="7391400" y="4343400"/>
              <a:ext cx="1524000" cy="646331"/>
            </a:xfrm>
            <a:prstGeom prst="rect">
              <a:avLst/>
            </a:prstGeom>
            <a:noFill/>
            <a:ln w="9525">
              <a:noFill/>
              <a:miter lim="800000"/>
              <a:headEnd/>
              <a:tailEnd/>
            </a:ln>
            <a:effectLst/>
          </p:spPr>
          <p:txBody>
            <a:bodyPr>
              <a:spAutoFit/>
            </a:bodyPr>
            <a:lstStyle/>
            <a:p>
              <a:pPr algn="ctr">
                <a:spcBef>
                  <a:spcPct val="50000"/>
                </a:spcBef>
              </a:pPr>
              <a:r>
                <a:rPr lang="fr-FR" sz="1200">
                  <a:solidFill>
                    <a:schemeClr val="bg1"/>
                  </a:solidFill>
                </a:rPr>
                <a:t>échange / récupération des données  </a:t>
              </a:r>
            </a:p>
          </p:txBody>
        </p:sp>
        <p:sp>
          <p:nvSpPr>
            <p:cNvPr id="953368" name="Text Box 24"/>
            <p:cNvSpPr txBox="1">
              <a:spLocks noChangeArrowheads="1"/>
            </p:cNvSpPr>
            <p:nvPr/>
          </p:nvSpPr>
          <p:spPr bwMode="auto">
            <a:xfrm>
              <a:off x="4495800" y="4983163"/>
              <a:ext cx="1752600" cy="274637"/>
            </a:xfrm>
            <a:prstGeom prst="rect">
              <a:avLst/>
            </a:prstGeom>
            <a:noFill/>
            <a:ln w="9525">
              <a:noFill/>
              <a:miter lim="800000"/>
              <a:headEnd/>
              <a:tailEnd/>
            </a:ln>
            <a:effectLst/>
          </p:spPr>
          <p:txBody>
            <a:bodyPr>
              <a:spAutoFit/>
            </a:bodyPr>
            <a:lstStyle/>
            <a:p>
              <a:pPr algn="ctr">
                <a:spcBef>
                  <a:spcPct val="50000"/>
                </a:spcBef>
              </a:pPr>
              <a:r>
                <a:rPr lang="fr-FR" sz="1200"/>
                <a:t>Requête HTTP</a:t>
              </a:r>
            </a:p>
          </p:txBody>
        </p:sp>
        <p:sp>
          <p:nvSpPr>
            <p:cNvPr id="953369" name="Text Box 25"/>
            <p:cNvSpPr txBox="1">
              <a:spLocks noChangeArrowheads="1"/>
            </p:cNvSpPr>
            <p:nvPr/>
          </p:nvSpPr>
          <p:spPr bwMode="auto">
            <a:xfrm>
              <a:off x="4419600" y="5438775"/>
              <a:ext cx="1752600" cy="549275"/>
            </a:xfrm>
            <a:prstGeom prst="rect">
              <a:avLst/>
            </a:prstGeom>
            <a:noFill/>
            <a:ln w="9525">
              <a:noFill/>
              <a:miter lim="800000"/>
              <a:headEnd/>
              <a:tailEnd/>
            </a:ln>
            <a:effectLst/>
          </p:spPr>
          <p:txBody>
            <a:bodyPr>
              <a:spAutoFit/>
            </a:bodyPr>
            <a:lstStyle/>
            <a:p>
              <a:pPr algn="ctr">
                <a:spcBef>
                  <a:spcPct val="50000"/>
                </a:spcBef>
              </a:pPr>
              <a:r>
                <a:rPr lang="fr-FR" sz="1200"/>
                <a:t>XML/HTML</a:t>
              </a:r>
            </a:p>
            <a:p>
              <a:pPr algn="ctr">
                <a:spcBef>
                  <a:spcPct val="50000"/>
                </a:spcBef>
              </a:pPr>
              <a:r>
                <a:rPr lang="fr-FR" sz="1200"/>
                <a:t>+ CSS/XSLT/JSON/JS</a:t>
              </a:r>
            </a:p>
          </p:txBody>
        </p:sp>
        <p:sp>
          <p:nvSpPr>
            <p:cNvPr id="953367" name="Text Box 23"/>
            <p:cNvSpPr txBox="1">
              <a:spLocks noChangeArrowheads="1"/>
            </p:cNvSpPr>
            <p:nvPr/>
          </p:nvSpPr>
          <p:spPr bwMode="auto">
            <a:xfrm>
              <a:off x="3200400" y="4403725"/>
              <a:ext cx="1295400" cy="549275"/>
            </a:xfrm>
            <a:prstGeom prst="rect">
              <a:avLst/>
            </a:prstGeom>
            <a:noFill/>
            <a:ln w="9525">
              <a:noFill/>
              <a:miter lim="800000"/>
              <a:headEnd/>
              <a:tailEnd/>
            </a:ln>
            <a:effectLst/>
          </p:spPr>
          <p:txBody>
            <a:bodyPr>
              <a:spAutoFit/>
            </a:bodyPr>
            <a:lstStyle/>
            <a:p>
              <a:pPr algn="ctr">
                <a:spcBef>
                  <a:spcPct val="50000"/>
                </a:spcBef>
              </a:pPr>
              <a:r>
                <a:rPr lang="fr-FR" sz="1200">
                  <a:solidFill>
                    <a:schemeClr val="bg1"/>
                  </a:solidFill>
                </a:rPr>
                <a:t>(X)HTML + CSS</a:t>
              </a:r>
            </a:p>
            <a:p>
              <a:pPr algn="ctr">
                <a:spcBef>
                  <a:spcPct val="50000"/>
                </a:spcBef>
              </a:pPr>
              <a:r>
                <a:rPr lang="fr-FR" sz="1200">
                  <a:solidFill>
                    <a:schemeClr val="bg1"/>
                  </a:solidFill>
                </a:rPr>
                <a:t>XML + XSLT</a:t>
              </a:r>
            </a:p>
          </p:txBody>
        </p:sp>
      </p:gr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9490" name="AutoShape 2"/>
          <p:cNvSpPr>
            <a:spLocks noGrp="1" noChangeArrowheads="1"/>
          </p:cNvSpPr>
          <p:nvPr>
            <p:ph type="title"/>
          </p:nvPr>
        </p:nvSpPr>
        <p:spPr/>
        <p:txBody>
          <a:bodyPr/>
          <a:lstStyle/>
          <a:p>
            <a:pPr eaLnBrk="1" hangingPunct="1"/>
            <a:r>
              <a:rPr lang="fr-FR" dirty="0"/>
              <a:t>Ajax, </a:t>
            </a:r>
            <a:r>
              <a:rPr lang="fr-FR" dirty="0" err="1"/>
              <a:t>usabilité</a:t>
            </a:r>
            <a:r>
              <a:rPr lang="fr-FR" dirty="0"/>
              <a:t> et accessibilité</a:t>
            </a:r>
          </a:p>
        </p:txBody>
      </p:sp>
      <p:sp>
        <p:nvSpPr>
          <p:cNvPr id="959491" name="Rectangle 3"/>
          <p:cNvSpPr>
            <a:spLocks noGrp="1" noChangeArrowheads="1"/>
          </p:cNvSpPr>
          <p:nvPr>
            <p:ph idx="1"/>
          </p:nvPr>
        </p:nvSpPr>
        <p:spPr/>
        <p:txBody>
          <a:bodyPr/>
          <a:lstStyle/>
          <a:p>
            <a:pPr eaLnBrk="1" hangingPunct="1"/>
            <a:r>
              <a:rPr lang="fr-FR">
                <a:ea typeface="MS Mincho" pitchFamily="49" charset="-128"/>
              </a:rPr>
              <a:t>Bonnes pratiques Ajax : usabilité et accessibilité</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Considérations techniques :</a:t>
            </a:r>
            <a:r>
              <a:rPr lang="fr-FR" sz="1800">
                <a:ea typeface="MS Mincho" pitchFamily="49" charset="-128"/>
              </a:rPr>
              <a:t> DOM niveau 2 pas uniformément supporté, protections firewall, proxy et ports bloqués, antivirus et désactivation de l’ActiveX XMLHttpRequest sous MSIE, lecteurs d’écrans supportent mal Ajax, l’ajout aux favoris et le retour à la page précédente posent problème</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Considérations humaines :</a:t>
            </a:r>
            <a:r>
              <a:rPr lang="fr-FR" sz="1800">
                <a:ea typeface="MS Mincho" pitchFamily="49" charset="-128"/>
              </a:rPr>
              <a:t> manque d’habitude de manipuler des RIA (cliqué-glissé, enregistrement auto, modification ponctuelle sans rechargement de la page… autant d’actions non-intuitives pour les utilisateurs sur Internet)</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Considérations ergonomiques :</a:t>
            </a:r>
            <a:r>
              <a:rPr lang="fr-FR" sz="1800">
                <a:ea typeface="MS Mincho" pitchFamily="49" charset="-128"/>
              </a:rPr>
              <a:t> l’enregistrement auto d’un formulaire est-il gênant ? L’utilisation d’effets visuels est-elle contre-productive ? Gênante ?</a:t>
            </a:r>
          </a:p>
        </p:txBody>
      </p:sp>
      <p:sp>
        <p:nvSpPr>
          <p:cNvPr id="4" name="Rectangle 13"/>
          <p:cNvSpPr>
            <a:spLocks noGrp="1" noChangeArrowheads="1"/>
          </p:cNvSpPr>
          <p:nvPr>
            <p:ph type="sldNum" sz="quarter" idx="12"/>
          </p:nvPr>
        </p:nvSpPr>
        <p:spPr>
          <a:ln/>
        </p:spPr>
        <p:txBody>
          <a:bodyPr/>
          <a:lstStyle/>
          <a:p>
            <a:pPr>
              <a:defRPr/>
            </a:pPr>
            <a:fld id="{2FD00FC6-414E-45DE-BB5F-786A7250A1E6}" type="slidenum">
              <a:rPr lang="fr-FR"/>
              <a:pPr>
                <a:defRPr/>
              </a:pPr>
              <a:t>176</a:t>
            </a:fld>
            <a:endParaRPr lang="fr-FR"/>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9730" name="AutoShape 2"/>
          <p:cNvSpPr>
            <a:spLocks noGrp="1" noChangeArrowheads="1"/>
          </p:cNvSpPr>
          <p:nvPr>
            <p:ph type="title"/>
          </p:nvPr>
        </p:nvSpPr>
        <p:spPr/>
        <p:txBody>
          <a:bodyPr/>
          <a:lstStyle/>
          <a:p>
            <a:pPr eaLnBrk="1" hangingPunct="1"/>
            <a:r>
              <a:rPr lang="fr-FR" dirty="0"/>
              <a:t>Ajax, </a:t>
            </a:r>
            <a:r>
              <a:rPr lang="fr-FR" dirty="0" err="1"/>
              <a:t>usabilité</a:t>
            </a:r>
            <a:r>
              <a:rPr lang="fr-FR" dirty="0"/>
              <a:t> et accessibilité</a:t>
            </a:r>
          </a:p>
        </p:txBody>
      </p:sp>
      <p:sp>
        <p:nvSpPr>
          <p:cNvPr id="969731" name="Rectangle 3"/>
          <p:cNvSpPr>
            <a:spLocks noGrp="1" noChangeArrowheads="1"/>
          </p:cNvSpPr>
          <p:nvPr>
            <p:ph idx="1"/>
          </p:nvPr>
        </p:nvSpPr>
        <p:spPr/>
        <p:txBody>
          <a:bodyPr/>
          <a:lstStyle/>
          <a:p>
            <a:pPr eaLnBrk="1" hangingPunct="1"/>
            <a:r>
              <a:rPr lang="fr-FR">
                <a:ea typeface="MS Mincho" pitchFamily="49" charset="-128"/>
              </a:rPr>
              <a:t>Bonnes pratiques Ajax… suite…</a:t>
            </a:r>
          </a:p>
          <a:p>
            <a:pPr eaLnBrk="1" hangingPunct="1">
              <a:buFont typeface="Wingdings" pitchFamily="2" charset="2"/>
              <a:buNone/>
            </a:pPr>
            <a:r>
              <a:rPr lang="fr-FR" sz="1800">
                <a:sym typeface="Wingdings" pitchFamily="2" charset="2"/>
              </a:rPr>
              <a:t>   - </a:t>
            </a:r>
            <a:r>
              <a:rPr lang="fr-FR" sz="1800">
                <a:ea typeface="MS Mincho" pitchFamily="49" charset="-128"/>
              </a:rPr>
              <a:t>Le contenu du site est le plus important (accordez-lui temps et soin)</a:t>
            </a:r>
          </a:p>
          <a:p>
            <a:pPr eaLnBrk="1" hangingPunct="1">
              <a:buFont typeface="Wingdings" pitchFamily="2" charset="2"/>
              <a:buNone/>
            </a:pPr>
            <a:endParaRPr lang="fr-FR" sz="1800">
              <a:sym typeface="Wingdings" pitchFamily="2" charset="2"/>
            </a:endParaRPr>
          </a:p>
          <a:p>
            <a:pPr eaLnBrk="1" hangingPunct="1">
              <a:buFont typeface="Wingdings" pitchFamily="2" charset="2"/>
              <a:buNone/>
            </a:pPr>
            <a:r>
              <a:rPr lang="fr-FR" sz="1800">
                <a:sym typeface="Wingdings" pitchFamily="2" charset="2"/>
              </a:rPr>
              <a:t>   - Faire preuve de bon sens et se mettre à la place de l’utilisateur.</a:t>
            </a:r>
          </a:p>
          <a:p>
            <a:pPr eaLnBrk="1" hangingPunct="1">
              <a:buFont typeface="Wingdings" pitchFamily="2" charset="2"/>
              <a:buNone/>
            </a:pPr>
            <a:endParaRPr lang="fr-FR" sz="1800">
              <a:sym typeface="Wingdings" pitchFamily="2" charset="2"/>
            </a:endParaRPr>
          </a:p>
          <a:p>
            <a:pPr eaLnBrk="1" hangingPunct="1">
              <a:buFont typeface="Wingdings" pitchFamily="2" charset="2"/>
              <a:buNone/>
            </a:pPr>
            <a:r>
              <a:rPr lang="fr-FR" sz="1800">
                <a:sym typeface="Wingdings" pitchFamily="2" charset="2"/>
              </a:rPr>
              <a:t>   - </a:t>
            </a:r>
            <a:r>
              <a:rPr lang="fr-FR" sz="1800">
                <a:ea typeface="MS Mincho" pitchFamily="49" charset="-128"/>
              </a:rPr>
              <a:t>Concevoir ses pages d’abord comme des pages sans Ajax (avec Unobtrusive JS et validation classique).</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Puis intégrer la technologie selon la pratique du « progressive enhancement » surnommée Hijax par Jeremy Keith</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Précisez dès l’entrée du site l’utilisation d’Ajax et de fonctionnalités avancées</a:t>
            </a:r>
          </a:p>
        </p:txBody>
      </p:sp>
      <p:sp>
        <p:nvSpPr>
          <p:cNvPr id="4" name="Rectangle 13"/>
          <p:cNvSpPr>
            <a:spLocks noGrp="1" noChangeArrowheads="1"/>
          </p:cNvSpPr>
          <p:nvPr>
            <p:ph type="sldNum" sz="quarter" idx="12"/>
          </p:nvPr>
        </p:nvSpPr>
        <p:spPr>
          <a:ln/>
        </p:spPr>
        <p:txBody>
          <a:bodyPr/>
          <a:lstStyle/>
          <a:p>
            <a:pPr>
              <a:defRPr/>
            </a:pPr>
            <a:fld id="{8DE3D73E-10AE-4998-A655-C7E4D4673A22}" type="slidenum">
              <a:rPr lang="fr-FR"/>
              <a:pPr>
                <a:defRPr/>
              </a:pPr>
              <a:t>177</a:t>
            </a:fld>
            <a:endParaRPr lang="fr-F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AutoShape 2"/>
          <p:cNvSpPr>
            <a:spLocks noGrp="1" noChangeArrowheads="1"/>
          </p:cNvSpPr>
          <p:nvPr>
            <p:ph type="title"/>
          </p:nvPr>
        </p:nvSpPr>
        <p:spPr/>
        <p:txBody>
          <a:bodyPr/>
          <a:lstStyle/>
          <a:p>
            <a:pPr eaLnBrk="1" hangingPunct="1"/>
            <a:r>
              <a:rPr lang="fr-FR" dirty="0"/>
              <a:t>Ajax, </a:t>
            </a:r>
            <a:r>
              <a:rPr lang="fr-FR" dirty="0" err="1"/>
              <a:t>usabilité</a:t>
            </a:r>
            <a:r>
              <a:rPr lang="fr-FR" dirty="0"/>
              <a:t> et accessibilité</a:t>
            </a:r>
          </a:p>
        </p:txBody>
      </p:sp>
      <p:sp>
        <p:nvSpPr>
          <p:cNvPr id="971779" name="Rectangle 3"/>
          <p:cNvSpPr>
            <a:spLocks noGrp="1" noChangeArrowheads="1"/>
          </p:cNvSpPr>
          <p:nvPr>
            <p:ph idx="1"/>
          </p:nvPr>
        </p:nvSpPr>
        <p:spPr/>
        <p:txBody>
          <a:bodyPr/>
          <a:lstStyle/>
          <a:p>
            <a:pPr eaLnBrk="1" hangingPunct="1"/>
            <a:r>
              <a:rPr lang="fr-FR">
                <a:ea typeface="MS Mincho" pitchFamily="49" charset="-128"/>
              </a:rPr>
              <a:t>Bonnes pratiques Ajax… suite…</a:t>
            </a:r>
          </a:p>
          <a:p>
            <a:pPr eaLnBrk="1" hangingPunct="1">
              <a:buFont typeface="Wingdings" pitchFamily="2" charset="2"/>
              <a:buNone/>
            </a:pPr>
            <a:r>
              <a:rPr lang="fr-FR" sz="1800">
                <a:ea typeface="MS Mincho" pitchFamily="49" charset="-128"/>
              </a:rPr>
              <a:t>    - Signaler visuellement les traitements asynchrones en cours (ex: progressbar), attirez l’attention sur tout élément modifié (ex: clignotement / fondu+son / alert)</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Utilisez l’enregistrement automatique à bon escient (déplacement de fenêtre ou résistance à la panne d’un QCM)… ou doublez avec la fonctionnalité classique</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Gérer les boutons de navigation précédent, suivant</a:t>
            </a:r>
          </a:p>
          <a:p>
            <a:pPr eaLnBrk="1" hangingPunct="1">
              <a:buFont typeface="Wingdings" pitchFamily="2" charset="2"/>
              <a:buNone/>
            </a:pPr>
            <a:endParaRPr lang="fr-FR" sz="1800">
              <a:sym typeface="Wingdings" pitchFamily="2" charset="2"/>
            </a:endParaRPr>
          </a:p>
          <a:p>
            <a:pPr eaLnBrk="1" hangingPunct="1">
              <a:buFont typeface="Wingdings" pitchFamily="2" charset="2"/>
              <a:buNone/>
            </a:pPr>
            <a:r>
              <a:rPr lang="fr-FR" sz="1800">
                <a:sym typeface="Wingdings" pitchFamily="2" charset="2"/>
              </a:rPr>
              <a:t>   - Mettre à disposition de l’utilisateur un moyen de désactiver Ajax (ex: checkbox)</a:t>
            </a:r>
          </a:p>
          <a:p>
            <a:pPr eaLnBrk="1" hangingPunct="1">
              <a:buFont typeface="Wingdings" pitchFamily="2" charset="2"/>
              <a:buNone/>
            </a:pPr>
            <a:endParaRPr lang="fr-FR" sz="1800">
              <a:sym typeface="Wingdings" pitchFamily="2" charset="2"/>
            </a:endParaRPr>
          </a:p>
          <a:p>
            <a:pPr eaLnBrk="1" hangingPunct="1">
              <a:buFont typeface="Wingdings" pitchFamily="2" charset="2"/>
              <a:buNone/>
            </a:pPr>
            <a:r>
              <a:rPr lang="fr-FR" sz="1800">
                <a:sym typeface="Wingdings" pitchFamily="2" charset="2"/>
              </a:rPr>
              <a:t>   - Pour les systèmes interférant avec la frappe clavier, laissez un délai avant mise en route de la fonctionnalité (ex: complétion auto, correction orthographique…)</a:t>
            </a:r>
          </a:p>
        </p:txBody>
      </p:sp>
      <p:sp>
        <p:nvSpPr>
          <p:cNvPr id="4" name="Rectangle 13"/>
          <p:cNvSpPr>
            <a:spLocks noGrp="1" noChangeArrowheads="1"/>
          </p:cNvSpPr>
          <p:nvPr>
            <p:ph type="sldNum" sz="quarter" idx="12"/>
          </p:nvPr>
        </p:nvSpPr>
        <p:spPr>
          <a:ln/>
        </p:spPr>
        <p:txBody>
          <a:bodyPr/>
          <a:lstStyle/>
          <a:p>
            <a:pPr>
              <a:defRPr/>
            </a:pPr>
            <a:fld id="{84DEA242-EFEC-4738-9276-97B55DE96D06}" type="slidenum">
              <a:rPr lang="fr-FR"/>
              <a:pPr>
                <a:defRPr/>
              </a:pPr>
              <a:t>178</a:t>
            </a:fld>
            <a:endParaRPr lang="fr-FR"/>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7922" name="AutoShape 2"/>
          <p:cNvSpPr>
            <a:spLocks noGrp="1" noChangeArrowheads="1"/>
          </p:cNvSpPr>
          <p:nvPr>
            <p:ph type="title"/>
          </p:nvPr>
        </p:nvSpPr>
        <p:spPr/>
        <p:txBody>
          <a:bodyPr/>
          <a:lstStyle/>
          <a:p>
            <a:pPr eaLnBrk="1" hangingPunct="1"/>
            <a:r>
              <a:rPr lang="fr-FR"/>
              <a:t>Savoir choisir (1/6)</a:t>
            </a:r>
          </a:p>
        </p:txBody>
      </p:sp>
      <p:sp>
        <p:nvSpPr>
          <p:cNvPr id="5" name="Espace réservé du contenu 4"/>
          <p:cNvSpPr>
            <a:spLocks noGrp="1"/>
          </p:cNvSpPr>
          <p:nvPr>
            <p:ph idx="1"/>
          </p:nvPr>
        </p:nvSpPr>
        <p:spPr/>
        <p:txBody>
          <a:bodyPr>
            <a:normAutofit fontScale="70000" lnSpcReduction="20000"/>
          </a:bodyPr>
          <a:lstStyle/>
          <a:p>
            <a:pPr>
              <a:buClr>
                <a:schemeClr val="tx1"/>
              </a:buClr>
              <a:buSzPct val="75000"/>
              <a:buFont typeface="Wingdings" pitchFamily="2" charset="2"/>
              <a:buChar char="l"/>
            </a:pPr>
            <a:r>
              <a:rPr lang="fr-FR" sz="4400" dirty="0">
                <a:ea typeface="MS Mincho" pitchFamily="49" charset="-128"/>
              </a:rPr>
              <a:t>Ajax vs (X)HTML classique</a:t>
            </a:r>
          </a:p>
          <a:p>
            <a:pPr>
              <a:buClr>
                <a:schemeClr val="tx1"/>
              </a:buClr>
              <a:buSzPct val="75000"/>
              <a:buNone/>
            </a:pPr>
            <a:endParaRPr lang="fr-FR" dirty="0">
              <a:cs typeface="Courier New" pitchFamily="49" charset="0"/>
            </a:endParaRPr>
          </a:p>
          <a:p>
            <a:pPr>
              <a:buClr>
                <a:schemeClr val="tx1"/>
              </a:buClr>
              <a:buSzPct val="75000"/>
              <a:buNone/>
            </a:pPr>
            <a:r>
              <a:rPr lang="fr-FR" dirty="0">
                <a:cs typeface="Courier New" pitchFamily="49" charset="0"/>
              </a:rPr>
              <a:t>   - Pages (X)HTML classiques sont plus appropriées qu’Ajax :</a:t>
            </a:r>
            <a:br>
              <a:rPr lang="fr-FR" dirty="0">
                <a:cs typeface="Courier New" pitchFamily="49" charset="0"/>
              </a:rPr>
            </a:br>
            <a:r>
              <a:rPr lang="fr-FR" dirty="0">
                <a:sym typeface="Wingdings" pitchFamily="2" charset="2"/>
              </a:rPr>
              <a:t></a:t>
            </a:r>
            <a:r>
              <a:rPr lang="fr-FR" dirty="0">
                <a:cs typeface="Courier New" pitchFamily="49" charset="0"/>
              </a:rPr>
              <a:t> pour du contenu statique, ne changeant pas trop souvent et ne nécessitent pas de transformations (ex: version pour mobiles, mise à dispo en autre format)  </a:t>
            </a:r>
            <a:br>
              <a:rPr lang="fr-FR" dirty="0">
                <a:cs typeface="Courier New" pitchFamily="49" charset="0"/>
              </a:rPr>
            </a:br>
            <a:r>
              <a:rPr lang="fr-FR" dirty="0">
                <a:sym typeface="Wingdings" pitchFamily="2" charset="2"/>
              </a:rPr>
              <a:t></a:t>
            </a:r>
            <a:r>
              <a:rPr lang="fr-FR" dirty="0">
                <a:cs typeface="Courier New" pitchFamily="49" charset="0"/>
              </a:rPr>
              <a:t> pour des pages nécessitant une forte accessibilité / portabilité (classique)</a:t>
            </a:r>
            <a:br>
              <a:rPr lang="fr-FR" dirty="0">
                <a:cs typeface="Courier New" pitchFamily="49" charset="0"/>
              </a:rPr>
            </a:br>
            <a:r>
              <a:rPr lang="fr-FR" dirty="0">
                <a:sym typeface="Wingdings" pitchFamily="2" charset="2"/>
              </a:rPr>
              <a:t> pour la mise à disposition d’une ergonomie Web classique (ex: formulaires avec bouton, éléments de navigation positionnés…) </a:t>
            </a:r>
            <a:br>
              <a:rPr lang="fr-FR" dirty="0">
                <a:sym typeface="Wingdings" pitchFamily="2" charset="2"/>
              </a:rPr>
            </a:br>
            <a:r>
              <a:rPr lang="fr-FR" dirty="0">
                <a:sym typeface="Wingdings" pitchFamily="2" charset="2"/>
              </a:rPr>
              <a:t> pour l’accès à peu de fonctionnalités</a:t>
            </a:r>
            <a:r>
              <a:rPr lang="fr-FR" dirty="0">
                <a:cs typeface="Courier New" pitchFamily="49" charset="0"/>
              </a:rPr>
              <a:t> </a:t>
            </a:r>
            <a:br>
              <a:rPr lang="fr-FR" dirty="0">
                <a:cs typeface="Courier New" pitchFamily="49" charset="0"/>
              </a:rPr>
            </a:br>
            <a:r>
              <a:rPr lang="fr-FR" dirty="0">
                <a:sym typeface="Wingdings" pitchFamily="2" charset="2"/>
              </a:rPr>
              <a:t></a:t>
            </a:r>
            <a:r>
              <a:rPr lang="fr-FR" dirty="0">
                <a:cs typeface="Courier New" pitchFamily="49" charset="0"/>
              </a:rPr>
              <a:t> quand les concepteurs ont des connaissances limitées (maîtrise </a:t>
            </a:r>
            <a:r>
              <a:rPr lang="fr-FR" dirty="0" err="1">
                <a:cs typeface="Courier New" pitchFamily="49" charset="0"/>
              </a:rPr>
              <a:t>prog</a:t>
            </a:r>
            <a:r>
              <a:rPr lang="fr-FR" dirty="0">
                <a:cs typeface="Courier New" pitchFamily="49" charset="0"/>
              </a:rPr>
              <a:t> faible)</a:t>
            </a:r>
            <a:br>
              <a:rPr lang="fr-FR" dirty="0">
                <a:cs typeface="Courier New" pitchFamily="49" charset="0"/>
              </a:rPr>
            </a:br>
            <a:r>
              <a:rPr lang="fr-FR" dirty="0">
                <a:sym typeface="Wingdings" pitchFamily="2" charset="2"/>
              </a:rPr>
              <a:t> quand la BP est ample (côté serveur) et gratuite (rare pour sites importants)</a:t>
            </a:r>
          </a:p>
          <a:p>
            <a:pPr>
              <a:buClr>
                <a:schemeClr val="tx1"/>
              </a:buClr>
              <a:buSzPct val="75000"/>
              <a:buNone/>
            </a:pPr>
            <a:endParaRPr lang="fr-FR" dirty="0">
              <a:cs typeface="Courier New" pitchFamily="49" charset="0"/>
            </a:endParaRPr>
          </a:p>
          <a:p>
            <a:pPr algn="ctr">
              <a:buClr>
                <a:schemeClr val="tx1"/>
              </a:buClr>
              <a:buSzPct val="75000"/>
              <a:buNone/>
            </a:pPr>
            <a:r>
              <a:rPr lang="fr-FR" b="1" dirty="0">
                <a:cs typeface="Courier New" pitchFamily="49" charset="0"/>
              </a:rPr>
              <a:t>INTERDIT LA CREATION DE RIA !</a:t>
            </a:r>
          </a:p>
          <a:p>
            <a:endParaRPr lang="fr-FR" dirty="0"/>
          </a:p>
        </p:txBody>
      </p:sp>
      <p:sp>
        <p:nvSpPr>
          <p:cNvPr id="4" name="Rectangle 13"/>
          <p:cNvSpPr>
            <a:spLocks noGrp="1" noChangeArrowheads="1"/>
          </p:cNvSpPr>
          <p:nvPr>
            <p:ph type="sldNum" sz="quarter" idx="12"/>
          </p:nvPr>
        </p:nvSpPr>
        <p:spPr>
          <a:ln/>
        </p:spPr>
        <p:txBody>
          <a:bodyPr/>
          <a:lstStyle/>
          <a:p>
            <a:pPr>
              <a:defRPr/>
            </a:pPr>
            <a:fld id="{18C3ED8F-BEB6-4DE9-B175-5B160F1C915E}" type="slidenum">
              <a:rPr lang="fr-FR"/>
              <a:pPr>
                <a:defRPr/>
              </a:pPr>
              <a:t>179</a:t>
            </a:fld>
            <a:endParaRPr lang="fr-F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Xhtml</a:t>
            </a:r>
            <a:endParaRPr lang="fr-FR" dirty="0"/>
          </a:p>
        </p:txBody>
      </p:sp>
      <p:sp>
        <p:nvSpPr>
          <p:cNvPr id="3" name="Espace réservé du contenu 2"/>
          <p:cNvSpPr>
            <a:spLocks noGrp="1"/>
          </p:cNvSpPr>
          <p:nvPr>
            <p:ph sz="half" idx="1"/>
          </p:nvPr>
        </p:nvSpPr>
        <p:spPr>
          <a:xfrm>
            <a:off x="214282" y="1071546"/>
            <a:ext cx="8572560" cy="5357850"/>
          </a:xfrm>
        </p:spPr>
        <p:txBody>
          <a:bodyPr/>
          <a:lstStyle/>
          <a:p>
            <a:r>
              <a:rPr lang="fr-FR" dirty="0"/>
              <a:t>Le HTML en </a:t>
            </a:r>
            <a:r>
              <a:rPr lang="fr-FR" b="1" u="sng" dirty="0"/>
              <a:t>moins permissif</a:t>
            </a:r>
          </a:p>
          <a:p>
            <a:endParaRPr lang="fr-FR" dirty="0"/>
          </a:p>
          <a:p>
            <a:r>
              <a:rPr lang="fr-FR" dirty="0"/>
              <a:t>Les règles XML</a:t>
            </a:r>
          </a:p>
          <a:p>
            <a:pPr lvl="2"/>
            <a:endParaRPr lang="fr-FR" dirty="0"/>
          </a:p>
          <a:p>
            <a:pPr lvl="1"/>
            <a:r>
              <a:rPr lang="fr-FR" dirty="0" err="1"/>
              <a:t>Wellformdness</a:t>
            </a:r>
            <a:endParaRPr lang="fr-FR" dirty="0"/>
          </a:p>
          <a:p>
            <a:pPr lvl="2"/>
            <a:r>
              <a:rPr lang="fr-FR" dirty="0"/>
              <a:t>6 règles de syntaxe et de structure</a:t>
            </a:r>
          </a:p>
          <a:p>
            <a:pPr lvl="2"/>
            <a:r>
              <a:rPr lang="fr-FR" dirty="0"/>
              <a:t>attribut avec valeurs</a:t>
            </a:r>
          </a:p>
          <a:p>
            <a:endParaRPr lang="fr-FR" dirty="0"/>
          </a:p>
          <a:p>
            <a:r>
              <a:rPr lang="fr-FR" dirty="0"/>
              <a:t>Validation forte de la structure </a:t>
            </a:r>
          </a:p>
        </p:txBody>
      </p:sp>
      <p:pic>
        <p:nvPicPr>
          <p:cNvPr id="1028" name="Picture 4" descr="https://upload.wikimedia.org/wikipedia/commons/thumb/1/1f/Valid_XHTML_1.0.svg/512px-Valid_XHTML_1.0.svg.png"/>
          <p:cNvPicPr>
            <a:picLocks noChangeAspect="1" noChangeArrowheads="1"/>
          </p:cNvPicPr>
          <p:nvPr/>
        </p:nvPicPr>
        <p:blipFill>
          <a:blip r:embed="rId3"/>
          <a:srcRect/>
          <a:stretch>
            <a:fillRect/>
          </a:stretch>
        </p:blipFill>
        <p:spPr bwMode="auto">
          <a:xfrm>
            <a:off x="5429256" y="5072074"/>
            <a:ext cx="3357554" cy="1180390"/>
          </a:xfrm>
          <a:prstGeom prst="rect">
            <a:avLst/>
          </a:prstGeom>
          <a:noFill/>
        </p:spPr>
      </p:pic>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6114" name="AutoShape 2"/>
          <p:cNvSpPr>
            <a:spLocks noGrp="1" noChangeArrowheads="1"/>
          </p:cNvSpPr>
          <p:nvPr>
            <p:ph type="title"/>
          </p:nvPr>
        </p:nvSpPr>
        <p:spPr/>
        <p:txBody>
          <a:bodyPr/>
          <a:lstStyle/>
          <a:p>
            <a:pPr eaLnBrk="1" hangingPunct="1"/>
            <a:r>
              <a:rPr lang="fr-FR"/>
              <a:t>Savoir choisir (2/6)</a:t>
            </a:r>
          </a:p>
        </p:txBody>
      </p:sp>
      <p:sp>
        <p:nvSpPr>
          <p:cNvPr id="5" name="Espace réservé du contenu 4"/>
          <p:cNvSpPr>
            <a:spLocks noGrp="1"/>
          </p:cNvSpPr>
          <p:nvPr>
            <p:ph idx="1"/>
          </p:nvPr>
        </p:nvSpPr>
        <p:spPr/>
        <p:txBody>
          <a:bodyPr>
            <a:normAutofit fontScale="70000" lnSpcReduction="20000"/>
          </a:bodyPr>
          <a:lstStyle/>
          <a:p>
            <a:pPr>
              <a:buClr>
                <a:schemeClr val="tx1"/>
              </a:buClr>
              <a:buSzPct val="75000"/>
              <a:buFont typeface="Wingdings" pitchFamily="2" charset="2"/>
              <a:buChar char="l"/>
            </a:pPr>
            <a:r>
              <a:rPr lang="fr-FR" sz="4400" dirty="0">
                <a:ea typeface="MS Mincho" pitchFamily="49" charset="-128"/>
              </a:rPr>
              <a:t>Ajax vs Adobe Flash (ex-</a:t>
            </a:r>
            <a:r>
              <a:rPr lang="fr-FR" sz="4400" dirty="0" err="1">
                <a:ea typeface="MS Mincho" pitchFamily="49" charset="-128"/>
              </a:rPr>
              <a:t>Macromedia</a:t>
            </a:r>
            <a:r>
              <a:rPr lang="fr-FR" sz="4400" dirty="0">
                <a:ea typeface="MS Mincho" pitchFamily="49" charset="-128"/>
              </a:rPr>
              <a:t>)</a:t>
            </a:r>
          </a:p>
          <a:p>
            <a:pPr>
              <a:buClr>
                <a:schemeClr val="tx1"/>
              </a:buClr>
              <a:buSzPct val="75000"/>
              <a:buNone/>
            </a:pPr>
            <a:endParaRPr lang="fr-FR" dirty="0">
              <a:cs typeface="Courier New" pitchFamily="49" charset="0"/>
            </a:endParaRPr>
          </a:p>
          <a:p>
            <a:pPr>
              <a:buClr>
                <a:schemeClr val="tx1"/>
              </a:buClr>
              <a:buSzPct val="75000"/>
              <a:buNone/>
            </a:pPr>
            <a:r>
              <a:rPr lang="fr-FR" dirty="0">
                <a:cs typeface="Courier New" pitchFamily="49" charset="0"/>
              </a:rPr>
              <a:t>   - L’utilisation de Flash est plus appropriée qu’Ajax :</a:t>
            </a:r>
            <a:br>
              <a:rPr lang="fr-FR" dirty="0">
                <a:cs typeface="Courier New" pitchFamily="49" charset="0"/>
              </a:rPr>
            </a:br>
            <a:r>
              <a:rPr lang="fr-FR" dirty="0">
                <a:sym typeface="Wingdings" pitchFamily="2" charset="2"/>
              </a:rPr>
              <a:t></a:t>
            </a:r>
            <a:r>
              <a:rPr lang="fr-FR" dirty="0">
                <a:cs typeface="Courier New" pitchFamily="49" charset="0"/>
              </a:rPr>
              <a:t> pour du contenu multimédia (vidéo, son…)</a:t>
            </a:r>
            <a:br>
              <a:rPr lang="fr-FR" dirty="0">
                <a:cs typeface="Courier New" pitchFamily="49" charset="0"/>
              </a:rPr>
            </a:br>
            <a:r>
              <a:rPr lang="fr-FR" dirty="0">
                <a:sym typeface="Wingdings" pitchFamily="2" charset="2"/>
              </a:rPr>
              <a:t> avec </a:t>
            </a:r>
            <a:r>
              <a:rPr lang="fr-FR" dirty="0" err="1">
                <a:sym typeface="Wingdings" pitchFamily="2" charset="2"/>
              </a:rPr>
              <a:t>Flex</a:t>
            </a:r>
            <a:r>
              <a:rPr lang="fr-FR" dirty="0">
                <a:sym typeface="Wingdings" pitchFamily="2" charset="2"/>
              </a:rPr>
              <a:t> Data Server pour des applications complexes (contrôles fenêtrés avec réactivité forte, accès avancé aux données…)</a:t>
            </a:r>
            <a:br>
              <a:rPr lang="fr-FR" dirty="0">
                <a:cs typeface="Courier New" pitchFamily="49" charset="0"/>
              </a:rPr>
            </a:br>
            <a:r>
              <a:rPr lang="fr-FR" dirty="0">
                <a:sym typeface="Wingdings" pitchFamily="2" charset="2"/>
              </a:rPr>
              <a:t> quand la BP est large (côté client et serveur) et permet des </a:t>
            </a:r>
            <a:r>
              <a:rPr lang="fr-FR" dirty="0" err="1">
                <a:sym typeface="Wingdings" pitchFamily="2" charset="2"/>
              </a:rPr>
              <a:t>bursts</a:t>
            </a:r>
            <a:br>
              <a:rPr lang="fr-FR" dirty="0">
                <a:sym typeface="Wingdings" pitchFamily="2" charset="2"/>
              </a:rPr>
            </a:br>
            <a:r>
              <a:rPr lang="fr-FR" dirty="0">
                <a:sym typeface="Wingdings" pitchFamily="2" charset="2"/>
              </a:rPr>
              <a:t> quand les utilisateurs sont peu nombreux à se connecter simultanément (support de la charge et temps de chargement)</a:t>
            </a:r>
            <a:br>
              <a:rPr lang="fr-FR" dirty="0">
                <a:sym typeface="Wingdings" pitchFamily="2" charset="2"/>
              </a:rPr>
            </a:br>
            <a:r>
              <a:rPr lang="fr-FR" dirty="0">
                <a:sym typeface="Wingdings" pitchFamily="2" charset="2"/>
              </a:rPr>
              <a:t> quand la communication avec d’autres applications est limitée côté client</a:t>
            </a:r>
            <a:br>
              <a:rPr lang="fr-FR" dirty="0">
                <a:sym typeface="Wingdings" pitchFamily="2" charset="2"/>
              </a:rPr>
            </a:br>
            <a:r>
              <a:rPr lang="fr-FR" dirty="0">
                <a:sym typeface="Wingdings" pitchFamily="2" charset="2"/>
              </a:rPr>
              <a:t> pour maintenir une confidentialité partielle du code source</a:t>
            </a:r>
            <a:br>
              <a:rPr lang="fr-FR" dirty="0">
                <a:sym typeface="Wingdings" pitchFamily="2" charset="2"/>
              </a:rPr>
            </a:br>
            <a:r>
              <a:rPr lang="fr-FR" dirty="0">
                <a:sym typeface="Wingdings" pitchFamily="2" charset="2"/>
              </a:rPr>
              <a:t> quand on en a les moyens (</a:t>
            </a:r>
            <a:r>
              <a:rPr lang="fr-FR" dirty="0" err="1">
                <a:sym typeface="Wingdings" pitchFamily="2" charset="2"/>
              </a:rPr>
              <a:t>Flex</a:t>
            </a:r>
            <a:r>
              <a:rPr lang="fr-FR" dirty="0">
                <a:sym typeface="Wingdings" pitchFamily="2" charset="2"/>
              </a:rPr>
              <a:t> DC Server, Flash </a:t>
            </a:r>
            <a:r>
              <a:rPr lang="fr-FR" dirty="0" err="1">
                <a:sym typeface="Wingdings" pitchFamily="2" charset="2"/>
              </a:rPr>
              <a:t>producers</a:t>
            </a:r>
            <a:r>
              <a:rPr lang="fr-FR" dirty="0">
                <a:sym typeface="Wingdings" pitchFamily="2" charset="2"/>
              </a:rPr>
              <a:t>…)</a:t>
            </a:r>
          </a:p>
          <a:p>
            <a:pPr>
              <a:buClr>
                <a:schemeClr val="tx1"/>
              </a:buClr>
              <a:buSzPct val="75000"/>
              <a:buNone/>
            </a:pPr>
            <a:endParaRPr lang="fr-FR" dirty="0">
              <a:cs typeface="Courier New" pitchFamily="49" charset="0"/>
            </a:endParaRPr>
          </a:p>
          <a:p>
            <a:pPr algn="ctr">
              <a:buClr>
                <a:schemeClr val="tx1"/>
              </a:buClr>
              <a:buSzPct val="75000"/>
              <a:buNone/>
            </a:pPr>
            <a:r>
              <a:rPr lang="fr-FR" b="1" dirty="0">
                <a:cs typeface="Courier New" pitchFamily="49" charset="0"/>
              </a:rPr>
              <a:t>RESERVE AUX NAVIGATEURS / OS SUPPORTANT LE PLUG-IN FLASH !</a:t>
            </a:r>
          </a:p>
          <a:p>
            <a:endParaRPr lang="fr-FR" dirty="0"/>
          </a:p>
        </p:txBody>
      </p:sp>
      <p:sp>
        <p:nvSpPr>
          <p:cNvPr id="4" name="Rectangle 13"/>
          <p:cNvSpPr>
            <a:spLocks noGrp="1" noChangeArrowheads="1"/>
          </p:cNvSpPr>
          <p:nvPr>
            <p:ph type="sldNum" sz="quarter" idx="12"/>
          </p:nvPr>
        </p:nvSpPr>
        <p:spPr>
          <a:ln/>
        </p:spPr>
        <p:txBody>
          <a:bodyPr/>
          <a:lstStyle/>
          <a:p>
            <a:pPr>
              <a:defRPr/>
            </a:pPr>
            <a:fld id="{83C10C45-8DBB-4713-BC41-1C343F625521}" type="slidenum">
              <a:rPr lang="fr-FR"/>
              <a:pPr>
                <a:defRPr/>
              </a:pPr>
              <a:t>180</a:t>
            </a:fld>
            <a:endParaRPr lang="fr-FR"/>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4066" name="AutoShape 2"/>
          <p:cNvSpPr>
            <a:spLocks noGrp="1" noChangeArrowheads="1"/>
          </p:cNvSpPr>
          <p:nvPr>
            <p:ph type="title"/>
          </p:nvPr>
        </p:nvSpPr>
        <p:spPr/>
        <p:txBody>
          <a:bodyPr/>
          <a:lstStyle/>
          <a:p>
            <a:pPr eaLnBrk="1" hangingPunct="1"/>
            <a:r>
              <a:rPr lang="fr-FR"/>
              <a:t>Savoir choisir (3/6)</a:t>
            </a:r>
          </a:p>
        </p:txBody>
      </p:sp>
      <p:sp>
        <p:nvSpPr>
          <p:cNvPr id="984067" name="Rectangle 3"/>
          <p:cNvSpPr>
            <a:spLocks noGrp="1" noChangeArrowheads="1"/>
          </p:cNvSpPr>
          <p:nvPr>
            <p:ph idx="1"/>
          </p:nvPr>
        </p:nvSpPr>
        <p:spPr/>
        <p:txBody>
          <a:bodyPr/>
          <a:lstStyle/>
          <a:p>
            <a:pPr eaLnBrk="1" hangingPunct="1"/>
            <a:r>
              <a:rPr lang="fr-FR">
                <a:ea typeface="MS Mincho" pitchFamily="49" charset="-128"/>
              </a:rPr>
              <a:t>Ajax vs Applet Java</a:t>
            </a:r>
          </a:p>
          <a:p>
            <a:pPr eaLnBrk="1" hangingPunct="1">
              <a:buFont typeface="Wingdings" pitchFamily="2" charset="2"/>
              <a:buNone/>
            </a:pPr>
            <a:r>
              <a:rPr lang="fr-FR" sz="1800">
                <a:cs typeface="Courier New" pitchFamily="49" charset="0"/>
              </a:rPr>
              <a:t>   - L’utilisation d’un Applet est plus appropriée qu’Ajax :</a:t>
            </a:r>
            <a:br>
              <a:rPr lang="fr-FR" sz="1800">
                <a:cs typeface="Courier New" pitchFamily="49" charset="0"/>
              </a:rPr>
            </a:br>
            <a:r>
              <a:rPr lang="fr-FR" sz="1800">
                <a:sym typeface="Wingdings" pitchFamily="2" charset="2"/>
              </a:rPr>
              <a:t></a:t>
            </a:r>
            <a:r>
              <a:rPr lang="fr-FR" sz="1800">
                <a:cs typeface="Courier New" pitchFamily="49" charset="0"/>
              </a:rPr>
              <a:t> pour des applications fortement sécurisées : processus de fonctionnement et code source </a:t>
            </a:r>
            <a:r>
              <a:rPr lang="fr-FR" sz="1800">
                <a:sym typeface="Wingdings" pitchFamily="2" charset="2"/>
              </a:rPr>
              <a:t>confidentiels </a:t>
            </a:r>
            <a:r>
              <a:rPr lang="fr-FR" sz="1800">
                <a:cs typeface="Courier New" pitchFamily="49" charset="0"/>
              </a:rPr>
              <a:t>(ex: Intranets d’entreprises)</a:t>
            </a:r>
            <a:br>
              <a:rPr lang="fr-FR" sz="1800">
                <a:cs typeface="Courier New" pitchFamily="49" charset="0"/>
              </a:rPr>
            </a:br>
            <a:r>
              <a:rPr lang="fr-FR" sz="1800">
                <a:sym typeface="Wingdings" pitchFamily="2" charset="2"/>
              </a:rPr>
              <a:t> pour des applications complexes (contrôles fenêtrés…)</a:t>
            </a:r>
            <a:br>
              <a:rPr lang="fr-FR" sz="1800">
                <a:sym typeface="Wingdings" pitchFamily="2" charset="2"/>
              </a:rPr>
            </a:br>
            <a:r>
              <a:rPr lang="fr-FR" sz="1800">
                <a:sym typeface="Wingdings" pitchFamily="2" charset="2"/>
              </a:rPr>
              <a:t> quand la BP client est importante (téléchargement initial) et les utilisateurs peu nombreux simultanément ou en Intranet (charge et temps de chargement) </a:t>
            </a:r>
            <a:br>
              <a:rPr lang="fr-FR" sz="1800">
                <a:sym typeface="Wingdings" pitchFamily="2" charset="2"/>
              </a:rPr>
            </a:br>
            <a:r>
              <a:rPr lang="fr-FR" sz="1800">
                <a:sym typeface="Wingdings" pitchFamily="2" charset="2"/>
              </a:rPr>
              <a:t> pour une évolutivité par pallier (mises à jour rares, par étape) </a:t>
            </a:r>
            <a:br>
              <a:rPr lang="fr-FR" sz="1800">
                <a:sym typeface="Wingdings" pitchFamily="2" charset="2"/>
              </a:rPr>
            </a:br>
            <a:r>
              <a:rPr lang="fr-FR" sz="1800">
                <a:sym typeface="Wingdings" pitchFamily="2" charset="2"/>
              </a:rPr>
              <a:t> pour une application déployée par les concepteurs du site (versioning JVM) </a:t>
            </a:r>
            <a:br>
              <a:rPr lang="fr-FR" sz="1800">
                <a:sym typeface="Wingdings" pitchFamily="2" charset="2"/>
              </a:rPr>
            </a:br>
            <a:r>
              <a:rPr lang="fr-FR" sz="1800">
                <a:sym typeface="Wingdings" pitchFamily="2" charset="2"/>
              </a:rPr>
              <a:t> quand on en a les ressources financières (producers, serveurs, coût de dév &gt; …) et humaines (programmeurs bien formés…)</a:t>
            </a:r>
          </a:p>
          <a:p>
            <a:pPr eaLnBrk="1" hangingPunct="1">
              <a:buFont typeface="Wingdings" pitchFamily="2" charset="2"/>
              <a:buNone/>
            </a:pPr>
            <a:endParaRPr lang="fr-FR" sz="1800">
              <a:sym typeface="Wingdings" pitchFamily="2" charset="2"/>
            </a:endParaRPr>
          </a:p>
          <a:p>
            <a:pPr algn="ctr" eaLnBrk="1" hangingPunct="1">
              <a:buFont typeface="Wingdings" pitchFamily="2" charset="2"/>
              <a:buNone/>
            </a:pPr>
            <a:r>
              <a:rPr lang="fr-FR" sz="1800" b="1">
                <a:cs typeface="Courier New" pitchFamily="49" charset="0"/>
              </a:rPr>
              <a:t>TRES LIMITE SUR LES NAVIGATEURS, AV &amp; FIREWALL CAR PROBLEMES DE SECURITE COTE CLIENT (RESERVE AUX SITES DE CONFIANCE) !</a:t>
            </a:r>
          </a:p>
        </p:txBody>
      </p:sp>
      <p:sp>
        <p:nvSpPr>
          <p:cNvPr id="4" name="Rectangle 13"/>
          <p:cNvSpPr>
            <a:spLocks noGrp="1" noChangeArrowheads="1"/>
          </p:cNvSpPr>
          <p:nvPr>
            <p:ph type="sldNum" sz="quarter" idx="12"/>
          </p:nvPr>
        </p:nvSpPr>
        <p:spPr>
          <a:ln/>
        </p:spPr>
        <p:txBody>
          <a:bodyPr/>
          <a:lstStyle/>
          <a:p>
            <a:pPr>
              <a:defRPr/>
            </a:pPr>
            <a:fld id="{1989A582-FD8F-4AF3-96B0-2B2B0C53FF2E}" type="slidenum">
              <a:rPr lang="fr-FR"/>
              <a:pPr>
                <a:defRPr/>
              </a:pPr>
              <a:t>181</a:t>
            </a:fld>
            <a:endParaRPr lang="fr-F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8162" name="AutoShape 2"/>
          <p:cNvSpPr>
            <a:spLocks noGrp="1" noChangeArrowheads="1"/>
          </p:cNvSpPr>
          <p:nvPr>
            <p:ph type="title"/>
          </p:nvPr>
        </p:nvSpPr>
        <p:spPr/>
        <p:txBody>
          <a:bodyPr/>
          <a:lstStyle/>
          <a:p>
            <a:pPr eaLnBrk="1" hangingPunct="1"/>
            <a:r>
              <a:rPr lang="fr-FR"/>
              <a:t>Savoir choisir (4/6)</a:t>
            </a:r>
          </a:p>
        </p:txBody>
      </p:sp>
      <p:sp>
        <p:nvSpPr>
          <p:cNvPr id="988163" name="Rectangle 3"/>
          <p:cNvSpPr>
            <a:spLocks noGrp="1" noChangeArrowheads="1"/>
          </p:cNvSpPr>
          <p:nvPr>
            <p:ph idx="1"/>
          </p:nvPr>
        </p:nvSpPr>
        <p:spPr/>
        <p:txBody>
          <a:bodyPr/>
          <a:lstStyle/>
          <a:p>
            <a:pPr eaLnBrk="1" hangingPunct="1"/>
            <a:r>
              <a:rPr lang="fr-FR">
                <a:ea typeface="MS Mincho" pitchFamily="49" charset="-128"/>
              </a:rPr>
              <a:t>Ajax vs ActiveX (et (X)HTML)</a:t>
            </a:r>
          </a:p>
          <a:p>
            <a:pPr eaLnBrk="1" hangingPunct="1">
              <a:buFont typeface="Wingdings" pitchFamily="2" charset="2"/>
              <a:buNone/>
            </a:pPr>
            <a:endParaRPr lang="fr-FR" sz="1800">
              <a:cs typeface="Courier New" pitchFamily="49" charset="0"/>
            </a:endParaRPr>
          </a:p>
          <a:p>
            <a:pPr eaLnBrk="1" hangingPunct="1">
              <a:buFont typeface="Wingdings" pitchFamily="2" charset="2"/>
              <a:buNone/>
            </a:pPr>
            <a:r>
              <a:rPr lang="fr-FR" sz="1800">
                <a:cs typeface="Courier New" pitchFamily="49" charset="0"/>
              </a:rPr>
              <a:t>   - Le recours à un ActiveX pour certaines fonctionnalités est plus appropriée :</a:t>
            </a:r>
            <a:br>
              <a:rPr lang="fr-FR" sz="1800">
                <a:cs typeface="Courier New" pitchFamily="49" charset="0"/>
              </a:rPr>
            </a:br>
            <a:r>
              <a:rPr lang="fr-FR" sz="1800">
                <a:sym typeface="Wingdings" pitchFamily="2" charset="2"/>
              </a:rPr>
              <a:t></a:t>
            </a:r>
            <a:r>
              <a:rPr lang="fr-FR" sz="1800">
                <a:cs typeface="Courier New" pitchFamily="49" charset="0"/>
              </a:rPr>
              <a:t> pour des applications fortement sécurisées : processus de fonctionnement et code source </a:t>
            </a:r>
            <a:r>
              <a:rPr lang="fr-FR" sz="1800">
                <a:sym typeface="Wingdings" pitchFamily="2" charset="2"/>
              </a:rPr>
              <a:t>confidentiels </a:t>
            </a:r>
            <a:r>
              <a:rPr lang="fr-FR" sz="1800">
                <a:cs typeface="Courier New" pitchFamily="49" charset="0"/>
              </a:rPr>
              <a:t>(ex: Intranets d’entreprises)</a:t>
            </a:r>
            <a:br>
              <a:rPr lang="fr-FR" sz="1800">
                <a:cs typeface="Courier New" pitchFamily="49" charset="0"/>
              </a:rPr>
            </a:br>
            <a:r>
              <a:rPr lang="fr-FR" sz="1800">
                <a:sym typeface="Wingdings" pitchFamily="2" charset="2"/>
              </a:rPr>
              <a:t> pour intégrer un comportement complexes unique au sein du site (contrôles fenêtrés… ex: login / mdp)</a:t>
            </a:r>
            <a:br>
              <a:rPr lang="fr-FR" sz="1800">
                <a:sym typeface="Wingdings" pitchFamily="2" charset="2"/>
              </a:rPr>
            </a:br>
            <a:r>
              <a:rPr lang="fr-FR" sz="1800">
                <a:sym typeface="Wingdings" pitchFamily="2" charset="2"/>
              </a:rPr>
              <a:t> pour une évolutivité par pallier (mises à jour rares, par étape)</a:t>
            </a:r>
            <a:br>
              <a:rPr lang="fr-FR" sz="1800">
                <a:sym typeface="Wingdings" pitchFamily="2" charset="2"/>
              </a:rPr>
            </a:br>
            <a:r>
              <a:rPr lang="fr-FR" sz="1800">
                <a:sym typeface="Wingdings" pitchFamily="2" charset="2"/>
              </a:rPr>
              <a:t> quand la portabilité n’est pas importante (limitée à MS Windows)</a:t>
            </a:r>
          </a:p>
          <a:p>
            <a:pPr eaLnBrk="1" hangingPunct="1">
              <a:buFont typeface="Wingdings" pitchFamily="2" charset="2"/>
              <a:buNone/>
            </a:pPr>
            <a:endParaRPr lang="fr-FR" sz="1800">
              <a:sym typeface="Wingdings" pitchFamily="2" charset="2"/>
            </a:endParaRPr>
          </a:p>
          <a:p>
            <a:pPr algn="ctr" eaLnBrk="1" hangingPunct="1">
              <a:buFont typeface="Wingdings" pitchFamily="2" charset="2"/>
              <a:buNone/>
            </a:pPr>
            <a:r>
              <a:rPr lang="fr-FR" sz="1800" b="1">
                <a:cs typeface="Courier New" pitchFamily="49" charset="0"/>
              </a:rPr>
              <a:t>TRES LIMITE SUR LES NAVIGATEURS, AV &amp; FIREWALL</a:t>
            </a:r>
            <a:br>
              <a:rPr lang="fr-FR" sz="1800" b="1">
                <a:cs typeface="Courier New" pitchFamily="49" charset="0"/>
              </a:rPr>
            </a:br>
            <a:r>
              <a:rPr lang="fr-FR" sz="1800" b="1">
                <a:cs typeface="Courier New" pitchFamily="49" charset="0"/>
              </a:rPr>
              <a:t>CAR PROBLEMES DE SECURITE COTE CLIENT !</a:t>
            </a:r>
          </a:p>
        </p:txBody>
      </p:sp>
      <p:sp>
        <p:nvSpPr>
          <p:cNvPr id="4" name="Rectangle 13"/>
          <p:cNvSpPr>
            <a:spLocks noGrp="1" noChangeArrowheads="1"/>
          </p:cNvSpPr>
          <p:nvPr>
            <p:ph type="sldNum" sz="quarter" idx="12"/>
          </p:nvPr>
        </p:nvSpPr>
        <p:spPr>
          <a:ln/>
        </p:spPr>
        <p:txBody>
          <a:bodyPr/>
          <a:lstStyle/>
          <a:p>
            <a:pPr>
              <a:defRPr/>
            </a:pPr>
            <a:fld id="{4FFD7723-404F-4B4A-9396-53F1523E3177}" type="slidenum">
              <a:rPr lang="fr-FR"/>
              <a:pPr>
                <a:defRPr/>
              </a:pPr>
              <a:t>182</a:t>
            </a:fld>
            <a:endParaRPr lang="fr-FR"/>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210" name="AutoShape 2"/>
          <p:cNvSpPr>
            <a:spLocks noGrp="1" noChangeArrowheads="1"/>
          </p:cNvSpPr>
          <p:nvPr>
            <p:ph type="title"/>
          </p:nvPr>
        </p:nvSpPr>
        <p:spPr/>
        <p:txBody>
          <a:bodyPr/>
          <a:lstStyle/>
          <a:p>
            <a:pPr eaLnBrk="1" hangingPunct="1"/>
            <a:r>
              <a:rPr lang="fr-FR"/>
              <a:t>Savoir choisir (5/6)</a:t>
            </a:r>
          </a:p>
        </p:txBody>
      </p:sp>
      <p:sp>
        <p:nvSpPr>
          <p:cNvPr id="990211" name="Rectangle 3"/>
          <p:cNvSpPr>
            <a:spLocks noGrp="1" noChangeArrowheads="1"/>
          </p:cNvSpPr>
          <p:nvPr>
            <p:ph idx="1"/>
          </p:nvPr>
        </p:nvSpPr>
        <p:spPr/>
        <p:txBody>
          <a:bodyPr/>
          <a:lstStyle/>
          <a:p>
            <a:pPr eaLnBrk="1" hangingPunct="1"/>
            <a:r>
              <a:rPr lang="fr-FR">
                <a:ea typeface="MS Mincho" pitchFamily="49" charset="-128"/>
              </a:rPr>
              <a:t>Ajax vs .NET technologie</a:t>
            </a:r>
          </a:p>
          <a:p>
            <a:pPr eaLnBrk="1" hangingPunct="1">
              <a:buFont typeface="Wingdings" pitchFamily="2" charset="2"/>
              <a:buNone/>
            </a:pPr>
            <a:endParaRPr lang="fr-FR" sz="1800">
              <a:cs typeface="Courier New" pitchFamily="49" charset="0"/>
            </a:endParaRPr>
          </a:p>
          <a:p>
            <a:pPr eaLnBrk="1" hangingPunct="1">
              <a:buFont typeface="Wingdings" pitchFamily="2" charset="2"/>
              <a:buNone/>
            </a:pPr>
            <a:r>
              <a:rPr lang="fr-FR" sz="1800">
                <a:cs typeface="Courier New" pitchFamily="49" charset="0"/>
              </a:rPr>
              <a:t>   - Le recours à la technologie .NET (client &amp; serveur) est plus appropriée qu’Ajax :</a:t>
            </a:r>
            <a:br>
              <a:rPr lang="fr-FR" sz="1800">
                <a:cs typeface="Courier New" pitchFamily="49" charset="0"/>
              </a:rPr>
            </a:br>
            <a:r>
              <a:rPr lang="fr-FR" sz="1800">
                <a:sym typeface="Wingdings" pitchFamily="2" charset="2"/>
              </a:rPr>
              <a:t></a:t>
            </a:r>
            <a:r>
              <a:rPr lang="fr-FR" sz="1800">
                <a:cs typeface="Courier New" pitchFamily="49" charset="0"/>
              </a:rPr>
              <a:t> pour des applications sécurisées : processus de fonctionnement et code source </a:t>
            </a:r>
            <a:r>
              <a:rPr lang="fr-FR" sz="1800">
                <a:sym typeface="Wingdings" pitchFamily="2" charset="2"/>
              </a:rPr>
              <a:t>confidentiels </a:t>
            </a:r>
            <a:r>
              <a:rPr lang="fr-FR" sz="1800">
                <a:cs typeface="Courier New" pitchFamily="49" charset="0"/>
              </a:rPr>
              <a:t>(ex: Intranets / Extranets)</a:t>
            </a:r>
            <a:br>
              <a:rPr lang="fr-FR" sz="1800">
                <a:cs typeface="Courier New" pitchFamily="49" charset="0"/>
              </a:rPr>
            </a:br>
            <a:r>
              <a:rPr lang="fr-FR" sz="1800">
                <a:sym typeface="Wingdings" pitchFamily="2" charset="2"/>
              </a:rPr>
              <a:t> pour un fonctionnement proche de celui d’une applications hôte</a:t>
            </a:r>
            <a:br>
              <a:rPr lang="fr-FR" sz="1800">
                <a:sym typeface="Wingdings" pitchFamily="2" charset="2"/>
              </a:rPr>
            </a:br>
            <a:r>
              <a:rPr lang="fr-FR" sz="1800">
                <a:sym typeface="Wingdings" pitchFamily="2" charset="2"/>
              </a:rPr>
              <a:t> quand les utilisateurs ne sont pas trop nombreux à se connecter simultanément (support de la charge &amp; IIS)</a:t>
            </a:r>
            <a:br>
              <a:rPr lang="fr-FR" sz="1800">
                <a:sym typeface="Wingdings" pitchFamily="2" charset="2"/>
              </a:rPr>
            </a:br>
            <a:r>
              <a:rPr lang="fr-FR" sz="1800">
                <a:sym typeface="Wingdings" pitchFamily="2" charset="2"/>
              </a:rPr>
              <a:t> quand la portabilité n’est pas importante (limitée aux postes MS Windows équipés du framework .NET côté client)</a:t>
            </a:r>
            <a:br>
              <a:rPr lang="fr-FR" sz="1800">
                <a:sym typeface="Wingdings" pitchFamily="2" charset="2"/>
              </a:rPr>
            </a:br>
            <a:r>
              <a:rPr lang="fr-FR" sz="1800">
                <a:sym typeface="Wingdings" pitchFamily="2" charset="2"/>
              </a:rPr>
              <a:t>  quand on en a les moyens (Windows Server, licences client…)</a:t>
            </a:r>
          </a:p>
          <a:p>
            <a:pPr eaLnBrk="1" hangingPunct="1">
              <a:buFont typeface="Wingdings" pitchFamily="2" charset="2"/>
              <a:buNone/>
            </a:pPr>
            <a:endParaRPr lang="fr-FR" sz="1800">
              <a:sym typeface="Wingdings" pitchFamily="2" charset="2"/>
            </a:endParaRPr>
          </a:p>
          <a:p>
            <a:pPr algn="ctr" eaLnBrk="1" hangingPunct="1">
              <a:buFont typeface="Wingdings" pitchFamily="2" charset="2"/>
              <a:buNone/>
            </a:pPr>
            <a:r>
              <a:rPr lang="fr-FR" sz="1800" b="1">
                <a:cs typeface="Courier New" pitchFamily="49" charset="0"/>
              </a:rPr>
              <a:t>LIMITE AUX POSTES EQUIPES DU FRAMEWORK .NET COTE CLIENT !</a:t>
            </a:r>
          </a:p>
        </p:txBody>
      </p:sp>
      <p:sp>
        <p:nvSpPr>
          <p:cNvPr id="4" name="Rectangle 13"/>
          <p:cNvSpPr>
            <a:spLocks noGrp="1" noChangeArrowheads="1"/>
          </p:cNvSpPr>
          <p:nvPr>
            <p:ph type="sldNum" sz="quarter" idx="12"/>
          </p:nvPr>
        </p:nvSpPr>
        <p:spPr>
          <a:ln/>
        </p:spPr>
        <p:txBody>
          <a:bodyPr/>
          <a:lstStyle/>
          <a:p>
            <a:pPr>
              <a:defRPr/>
            </a:pPr>
            <a:fld id="{7F724C3B-F0BE-4E45-8A9B-7545BCAB4A37}" type="slidenum">
              <a:rPr lang="fr-FR"/>
              <a:pPr>
                <a:defRPr/>
              </a:pPr>
              <a:t>183</a:t>
            </a:fld>
            <a:endParaRPr lang="fr-FR"/>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2258" name="AutoShape 2"/>
          <p:cNvSpPr>
            <a:spLocks noGrp="1" noChangeArrowheads="1"/>
          </p:cNvSpPr>
          <p:nvPr>
            <p:ph type="title"/>
          </p:nvPr>
        </p:nvSpPr>
        <p:spPr/>
        <p:txBody>
          <a:bodyPr/>
          <a:lstStyle/>
          <a:p>
            <a:pPr eaLnBrk="1" hangingPunct="1"/>
            <a:r>
              <a:rPr lang="fr-FR"/>
              <a:t>Savoir choisir (6/6)</a:t>
            </a:r>
          </a:p>
        </p:txBody>
      </p:sp>
      <p:sp>
        <p:nvSpPr>
          <p:cNvPr id="992259" name="Rectangle 3"/>
          <p:cNvSpPr>
            <a:spLocks noGrp="1" noChangeArrowheads="1"/>
          </p:cNvSpPr>
          <p:nvPr>
            <p:ph idx="1"/>
          </p:nvPr>
        </p:nvSpPr>
        <p:spPr/>
        <p:txBody>
          <a:bodyPr/>
          <a:lstStyle/>
          <a:p>
            <a:pPr eaLnBrk="1" hangingPunct="1"/>
            <a:r>
              <a:rPr lang="fr-FR">
                <a:ea typeface="MS Mincho" pitchFamily="49" charset="-128"/>
              </a:rPr>
              <a:t>Ajax vs Application hôte (côté client)</a:t>
            </a:r>
          </a:p>
          <a:p>
            <a:pPr eaLnBrk="1" hangingPunct="1">
              <a:buFont typeface="Wingdings" pitchFamily="2" charset="2"/>
              <a:buNone/>
            </a:pPr>
            <a:endParaRPr lang="fr-FR" sz="1800">
              <a:cs typeface="Courier New" pitchFamily="49" charset="0"/>
            </a:endParaRPr>
          </a:p>
          <a:p>
            <a:pPr eaLnBrk="1" hangingPunct="1">
              <a:buFont typeface="Wingdings" pitchFamily="2" charset="2"/>
              <a:buNone/>
            </a:pPr>
            <a:r>
              <a:rPr lang="fr-FR" sz="1800">
                <a:cs typeface="Courier New" pitchFamily="49" charset="0"/>
              </a:rPr>
              <a:t>   - Le recours à une application côté client est plus appropriée qu’Ajax :</a:t>
            </a:r>
            <a:br>
              <a:rPr lang="fr-FR" sz="1800">
                <a:cs typeface="Courier New" pitchFamily="49" charset="0"/>
              </a:rPr>
            </a:br>
            <a:r>
              <a:rPr lang="fr-FR" sz="1800">
                <a:sym typeface="Wingdings" pitchFamily="2" charset="2"/>
              </a:rPr>
              <a:t></a:t>
            </a:r>
            <a:r>
              <a:rPr lang="fr-FR" sz="1800">
                <a:cs typeface="Courier New" pitchFamily="49" charset="0"/>
              </a:rPr>
              <a:t> quand les données manipulées sont sensibles au vol ou à la destruction (ex: coordonnées bancaires, portefeuille client de l’entreprise…)</a:t>
            </a:r>
            <a:br>
              <a:rPr lang="fr-FR" sz="1800">
                <a:cs typeface="Courier New" pitchFamily="49" charset="0"/>
              </a:rPr>
            </a:br>
            <a:r>
              <a:rPr lang="fr-FR" sz="1800">
                <a:sym typeface="Wingdings" pitchFamily="2" charset="2"/>
              </a:rPr>
              <a:t> quand l’accès à Internet est limité en temps, horaires, qualité (débit, BP, coupures…) et/ou coût (ex: pays émergeants)</a:t>
            </a:r>
            <a:br>
              <a:rPr lang="fr-FR" sz="1800">
                <a:sym typeface="Wingdings" pitchFamily="2" charset="2"/>
              </a:rPr>
            </a:br>
            <a:r>
              <a:rPr lang="fr-FR" sz="1800">
                <a:sym typeface="Wingdings" pitchFamily="2" charset="2"/>
              </a:rPr>
              <a:t> pour une évolutivité par pallier (mises à jour rares, par étape)</a:t>
            </a:r>
            <a:br>
              <a:rPr lang="fr-FR" sz="1800">
                <a:sym typeface="Wingdings" pitchFamily="2" charset="2"/>
              </a:rPr>
            </a:br>
            <a:r>
              <a:rPr lang="fr-FR" sz="1800">
                <a:sym typeface="Wingdings" pitchFamily="2" charset="2"/>
              </a:rPr>
              <a:t> quand la réactivité de l’application par rapport aux actions de l’utilisateur est essentielle.</a:t>
            </a:r>
          </a:p>
          <a:p>
            <a:pPr eaLnBrk="1" hangingPunct="1">
              <a:buFont typeface="Wingdings" pitchFamily="2" charset="2"/>
              <a:buNone/>
            </a:pPr>
            <a:endParaRPr lang="fr-FR" sz="1800">
              <a:sym typeface="Wingdings" pitchFamily="2" charset="2"/>
            </a:endParaRPr>
          </a:p>
          <a:p>
            <a:pPr algn="ctr" eaLnBrk="1" hangingPunct="1">
              <a:buFont typeface="Wingdings" pitchFamily="2" charset="2"/>
              <a:buNone/>
            </a:pPr>
            <a:r>
              <a:rPr lang="fr-FR" sz="1800" b="1">
                <a:cs typeface="Courier New" pitchFamily="49" charset="0"/>
              </a:rPr>
              <a:t>L’APPLICATION DOIT ÊTRE DEPLOYEE SUR CHAQUE POSTE !</a:t>
            </a:r>
          </a:p>
        </p:txBody>
      </p:sp>
      <p:sp>
        <p:nvSpPr>
          <p:cNvPr id="4" name="Rectangle 13"/>
          <p:cNvSpPr>
            <a:spLocks noGrp="1" noChangeArrowheads="1"/>
          </p:cNvSpPr>
          <p:nvPr>
            <p:ph type="sldNum" sz="quarter" idx="12"/>
          </p:nvPr>
        </p:nvSpPr>
        <p:spPr>
          <a:ln/>
        </p:spPr>
        <p:txBody>
          <a:bodyPr/>
          <a:lstStyle/>
          <a:p>
            <a:pPr>
              <a:defRPr/>
            </a:pPr>
            <a:fld id="{B29EA74D-E557-40F8-A601-2CECA2E4FDE2}" type="slidenum">
              <a:rPr lang="fr-FR"/>
              <a:pPr>
                <a:defRPr/>
              </a:pPr>
              <a:t>184</a:t>
            </a:fld>
            <a:endParaRPr lang="fr-FR"/>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AutoShape 2"/>
          <p:cNvSpPr>
            <a:spLocks noGrp="1" noChangeArrowheads="1"/>
          </p:cNvSpPr>
          <p:nvPr>
            <p:ph type="title"/>
          </p:nvPr>
        </p:nvSpPr>
        <p:spPr/>
        <p:txBody>
          <a:bodyPr/>
          <a:lstStyle/>
          <a:p>
            <a:pPr eaLnBrk="1" hangingPunct="1"/>
            <a:r>
              <a:rPr lang="fr-FR"/>
              <a:t>Programmeur Ajax</a:t>
            </a:r>
          </a:p>
        </p:txBody>
      </p:sp>
      <p:sp>
        <p:nvSpPr>
          <p:cNvPr id="137219" name="Rectangle 3"/>
          <p:cNvSpPr>
            <a:spLocks noGrp="1" noChangeArrowheads="1"/>
          </p:cNvSpPr>
          <p:nvPr>
            <p:ph idx="1"/>
          </p:nvPr>
        </p:nvSpPr>
        <p:spPr/>
        <p:txBody>
          <a:bodyPr/>
          <a:lstStyle/>
          <a:p>
            <a:pPr eaLnBrk="1" hangingPunct="1"/>
            <a:r>
              <a:rPr lang="fr-FR"/>
              <a:t>Qualités requises du programmeur Ajax</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Capacité d’apprentissage :</a:t>
            </a:r>
            <a:r>
              <a:rPr lang="fr-FR" sz="1800">
                <a:ea typeface="MS Mincho" pitchFamily="49" charset="-128"/>
              </a:rPr>
              <a:t> pour connaître et comprendre le fonctionnement de nombreux langages (XML, JS...) et des mécanismes mis en jeux (réseau, DOM, SOAP, REST, XMLHttpRequest, asynchronisme…)</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Facilité d’adaptation :</a:t>
            </a:r>
            <a:r>
              <a:rPr lang="fr-FR" sz="1800">
                <a:ea typeface="MS Mincho" pitchFamily="49" charset="-128"/>
              </a:rPr>
              <a:t> afin de prendre en main les nouvelles évolutions (standards, bibliothèques, frameworks…)</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Curiosité ou passion informatique :</a:t>
            </a:r>
            <a:r>
              <a:rPr lang="fr-FR" sz="1800">
                <a:ea typeface="MS Mincho" pitchFamily="49" charset="-128"/>
              </a:rPr>
              <a:t> il doit s’intéresser aux dernières nouveautés pour ne pas développer (en moins bien) des techniques déjà existantes.</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Bonne vision d’ensemble :</a:t>
            </a:r>
            <a:r>
              <a:rPr lang="fr-FR" sz="1800">
                <a:ea typeface="MS Mincho" pitchFamily="49" charset="-128"/>
              </a:rPr>
              <a:t> il doit appréhender ses développements dans leur ensemble (côté client et serveur, débogage temporel, ergonomie dégradée…)</a:t>
            </a:r>
          </a:p>
        </p:txBody>
      </p:sp>
      <p:sp>
        <p:nvSpPr>
          <p:cNvPr id="4" name="Rectangle 13"/>
          <p:cNvSpPr>
            <a:spLocks noGrp="1" noChangeArrowheads="1"/>
          </p:cNvSpPr>
          <p:nvPr>
            <p:ph type="sldNum" sz="quarter" idx="12"/>
          </p:nvPr>
        </p:nvSpPr>
        <p:spPr>
          <a:ln/>
        </p:spPr>
        <p:txBody>
          <a:bodyPr/>
          <a:lstStyle/>
          <a:p>
            <a:pPr>
              <a:defRPr/>
            </a:pPr>
            <a:fld id="{9FFA0128-B87D-44A4-933D-46DAF84B76EA}" type="slidenum">
              <a:rPr lang="fr-FR"/>
              <a:pPr>
                <a:defRPr/>
              </a:pPr>
              <a:t>185</a:t>
            </a:fld>
            <a:endParaRPr lang="fr-FR"/>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Title 1"/>
          <p:cNvSpPr>
            <a:spLocks noGrp="1"/>
          </p:cNvSpPr>
          <p:nvPr>
            <p:ph type="title"/>
          </p:nvPr>
        </p:nvSpPr>
        <p:spPr/>
        <p:txBody>
          <a:bodyPr/>
          <a:lstStyle/>
          <a:p>
            <a:pPr eaLnBrk="1" hangingPunct="1"/>
            <a:r>
              <a:rPr lang="fr-FR" sz="3200"/>
              <a:t>AJAX : RIA</a:t>
            </a:r>
            <a:endParaRPr lang="en-JM" sz="3200"/>
          </a:p>
        </p:txBody>
      </p:sp>
      <p:sp>
        <p:nvSpPr>
          <p:cNvPr id="3" name="Content Placeholder 2"/>
          <p:cNvSpPr>
            <a:spLocks noGrp="1"/>
          </p:cNvSpPr>
          <p:nvPr>
            <p:ph idx="1"/>
          </p:nvPr>
        </p:nvSpPr>
        <p:spPr/>
        <p:txBody>
          <a:bodyPr rtlCol="0">
            <a:normAutofit fontScale="70000" lnSpcReduction="20000"/>
          </a:bodyPr>
          <a:lstStyle/>
          <a:p>
            <a:pPr marL="57150" indent="0" eaLnBrk="1" hangingPunct="1">
              <a:buFont typeface="Arial" charset="0"/>
              <a:buNone/>
              <a:defRPr/>
            </a:pPr>
            <a:r>
              <a:rPr lang="fr-FR" dirty="0"/>
              <a:t>Les pages Web classiques sont ergonomiquement pauvre en comparaison avec les application de bureau.</a:t>
            </a:r>
          </a:p>
          <a:p>
            <a:pPr marL="57150" indent="0" eaLnBrk="1" hangingPunct="1">
              <a:buFont typeface="Arial" charset="0"/>
              <a:buNone/>
              <a:defRPr/>
            </a:pPr>
            <a:br>
              <a:rPr lang="fr-FR" dirty="0"/>
            </a:br>
            <a:r>
              <a:rPr lang="fr-FR" dirty="0">
                <a:sym typeface="Wingdings" pitchFamily="2" charset="2"/>
              </a:rPr>
              <a:t>Ajax permet de transformer les sites Web pauvres en applications Web riches (</a:t>
            </a:r>
            <a:r>
              <a:rPr lang="fr-FR" i="1" dirty="0" err="1">
                <a:sym typeface="Wingdings" pitchFamily="2" charset="2"/>
              </a:rPr>
              <a:t>Rich</a:t>
            </a:r>
            <a:r>
              <a:rPr lang="fr-FR" i="1" dirty="0">
                <a:sym typeface="Wingdings" pitchFamily="2" charset="2"/>
              </a:rPr>
              <a:t> Internet Application</a:t>
            </a:r>
            <a:r>
              <a:rPr lang="fr-FR" dirty="0">
                <a:sym typeface="Wingdings" pitchFamily="2" charset="2"/>
              </a:rPr>
              <a:t>) par l’ajout de fonctionnalités les rendant plus "usables "   :</a:t>
            </a:r>
          </a:p>
          <a:p>
            <a:pPr lvl="1" eaLnBrk="1" hangingPunct="1">
              <a:buFont typeface="Arial" pitchFamily="34" charset="0"/>
              <a:buChar char="–"/>
              <a:defRPr/>
            </a:pPr>
            <a:endParaRPr lang="fr-FR" dirty="0">
              <a:sym typeface="Wingdings" pitchFamily="2" charset="2"/>
            </a:endParaRPr>
          </a:p>
          <a:p>
            <a:pPr lvl="1" eaLnBrk="1" hangingPunct="1">
              <a:buFont typeface="Arial" pitchFamily="34" charset="0"/>
              <a:buChar char="–"/>
              <a:defRPr/>
            </a:pPr>
            <a:r>
              <a:rPr lang="fr-FR" dirty="0">
                <a:solidFill>
                  <a:srgbClr val="009AD0"/>
                </a:solidFill>
                <a:sym typeface="Wingdings" pitchFamily="2" charset="2"/>
              </a:rPr>
              <a:t>complétion automatique de texte</a:t>
            </a:r>
          </a:p>
          <a:p>
            <a:pPr lvl="1" eaLnBrk="1" hangingPunct="1">
              <a:buFont typeface="Arial" pitchFamily="34" charset="0"/>
              <a:buChar char="–"/>
              <a:defRPr/>
            </a:pPr>
            <a:r>
              <a:rPr lang="fr-FR" dirty="0">
                <a:solidFill>
                  <a:srgbClr val="009AD0"/>
                </a:solidFill>
                <a:sym typeface="Wingdings" pitchFamily="2" charset="2"/>
              </a:rPr>
              <a:t>correction orthographique</a:t>
            </a:r>
          </a:p>
          <a:p>
            <a:pPr lvl="1" eaLnBrk="1" hangingPunct="1">
              <a:buFont typeface="Arial" pitchFamily="34" charset="0"/>
              <a:buChar char="–"/>
              <a:defRPr/>
            </a:pPr>
            <a:r>
              <a:rPr lang="fr-FR" dirty="0">
                <a:solidFill>
                  <a:srgbClr val="009AD0"/>
                </a:solidFill>
                <a:sym typeface="Wingdings" pitchFamily="2" charset="2"/>
              </a:rPr>
              <a:t>exploration des répertoires</a:t>
            </a:r>
          </a:p>
          <a:p>
            <a:pPr lvl="1" eaLnBrk="1" hangingPunct="1">
              <a:buFont typeface="Arial" pitchFamily="34" charset="0"/>
              <a:buChar char="–"/>
              <a:defRPr/>
            </a:pPr>
            <a:r>
              <a:rPr lang="fr-FR" dirty="0">
                <a:solidFill>
                  <a:srgbClr val="009AD0"/>
                </a:solidFill>
                <a:sym typeface="Wingdings" pitchFamily="2" charset="2"/>
              </a:rPr>
              <a:t>tris automatiques</a:t>
            </a:r>
          </a:p>
          <a:p>
            <a:pPr lvl="1" eaLnBrk="1" hangingPunct="1">
              <a:buFont typeface="Arial" pitchFamily="34" charset="0"/>
              <a:buChar char="–"/>
              <a:defRPr/>
            </a:pPr>
            <a:r>
              <a:rPr lang="fr-FR" dirty="0">
                <a:solidFill>
                  <a:srgbClr val="009AD0"/>
                </a:solidFill>
                <a:sym typeface="Wingdings" pitchFamily="2" charset="2"/>
              </a:rPr>
              <a:t>cliqué-déposé</a:t>
            </a:r>
          </a:p>
          <a:p>
            <a:pPr lvl="1" eaLnBrk="1" hangingPunct="1">
              <a:buFont typeface="Arial" pitchFamily="34" charset="0"/>
              <a:buChar char="–"/>
              <a:defRPr/>
            </a:pPr>
            <a:r>
              <a:rPr lang="fr-FR" dirty="0">
                <a:solidFill>
                  <a:srgbClr val="009AD0"/>
                </a:solidFill>
                <a:sym typeface="Wingdings" pitchFamily="2" charset="2"/>
              </a:rPr>
              <a:t>actions en tâches de fond…</a:t>
            </a:r>
          </a:p>
          <a:p>
            <a:pPr marL="57150" indent="0" eaLnBrk="1" hangingPunct="1">
              <a:buFont typeface="Arial" charset="0"/>
              <a:buNone/>
              <a:defRPr/>
            </a:pPr>
            <a:endParaRPr lang="fr-FR" dirty="0">
              <a:sym typeface="Wingdings" pitchFamily="2" charset="2"/>
            </a:endParaRPr>
          </a:p>
          <a:p>
            <a:pPr marL="57150" indent="0" eaLnBrk="1" hangingPunct="1">
              <a:buFont typeface="Arial" charset="0"/>
              <a:buNone/>
              <a:defRPr/>
            </a:pPr>
            <a:r>
              <a:rPr lang="fr-FR" b="1" dirty="0">
                <a:sym typeface="Wingdings" pitchFamily="2" charset="2"/>
              </a:rPr>
              <a:t>Ajax optimise la gestion de la bande passante et la réactivité de l’application grâce aux requêtes asynchrones.</a:t>
            </a:r>
            <a:endParaRPr lang="fr-FR" dirty="0">
              <a:sym typeface="Wingdings" pitchFamily="2" charset="2"/>
            </a:endParaRPr>
          </a:p>
          <a:p>
            <a:pPr lvl="1" eaLnBrk="1" hangingPunct="1">
              <a:defRPr/>
            </a:pPr>
            <a:endParaRPr lang="fr-FR" dirty="0">
              <a:sym typeface="Wingdings" pitchFamily="2" charset="2"/>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BCA8FAB8-869D-4390-B9EC-686D4953A0BD}" type="slidenum">
              <a:rPr lang="en-JM" smtClean="0">
                <a:solidFill>
                  <a:schemeClr val="bg1"/>
                </a:solidFill>
              </a:rPr>
              <a:pPr fontAlgn="base">
                <a:spcBef>
                  <a:spcPct val="0"/>
                </a:spcBef>
                <a:spcAft>
                  <a:spcPct val="0"/>
                </a:spcAft>
                <a:defRPr/>
              </a:pPr>
              <a:t>186</a:t>
            </a:fld>
            <a:endParaRPr lang="en-JM">
              <a:solidFill>
                <a:schemeClr val="bg1"/>
              </a:solidFill>
            </a:endParaRPr>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Title 1"/>
          <p:cNvSpPr>
            <a:spLocks noGrp="1"/>
          </p:cNvSpPr>
          <p:nvPr>
            <p:ph type="title"/>
          </p:nvPr>
        </p:nvSpPr>
        <p:spPr/>
        <p:txBody>
          <a:bodyPr/>
          <a:lstStyle/>
          <a:p>
            <a:pPr eaLnBrk="1" hangingPunct="1"/>
            <a:r>
              <a:rPr lang="fr-FR" sz="3200"/>
              <a:t>AJAX : </a:t>
            </a:r>
            <a:r>
              <a:rPr lang="en-US" sz="3200"/>
              <a:t>Asynchronous</a:t>
            </a:r>
            <a:r>
              <a:rPr lang="fr-FR" sz="3200"/>
              <a:t> JavaScript And Xml</a:t>
            </a:r>
            <a:endParaRPr lang="en-JM" sz="3200"/>
          </a:p>
        </p:txBody>
      </p:sp>
      <p:sp>
        <p:nvSpPr>
          <p:cNvPr id="3" name="Content Placeholder 2"/>
          <p:cNvSpPr>
            <a:spLocks noGrp="1"/>
          </p:cNvSpPr>
          <p:nvPr>
            <p:ph idx="1"/>
          </p:nvPr>
        </p:nvSpPr>
        <p:spPr/>
        <p:txBody>
          <a:bodyPr rtlCol="0">
            <a:normAutofit fontScale="77500" lnSpcReduction="20000"/>
          </a:bodyPr>
          <a:lstStyle/>
          <a:p>
            <a:pPr marL="0" lvl="1" indent="0" eaLnBrk="1" hangingPunct="1">
              <a:buFont typeface="Arial" charset="0"/>
              <a:buNone/>
              <a:defRPr/>
            </a:pPr>
            <a:r>
              <a:rPr lang="fr-FR" dirty="0"/>
              <a:t>1996 : Introduction </a:t>
            </a:r>
            <a:r>
              <a:rPr lang="fr-FR" dirty="0" err="1"/>
              <a:t>IFRAME</a:t>
            </a:r>
            <a:r>
              <a:rPr lang="fr-FR" dirty="0"/>
              <a:t> dans MSIE3 pour rechargement partiel des pages</a:t>
            </a:r>
          </a:p>
          <a:p>
            <a:pPr marL="0" lvl="1" indent="0" eaLnBrk="1" hangingPunct="1">
              <a:buFont typeface="Arial" charset="0"/>
              <a:buNone/>
              <a:defRPr/>
            </a:pPr>
            <a:r>
              <a:rPr lang="fr-FR" dirty="0"/>
              <a:t>1997 : idem pour NN4 qui introduit le LAYER (abandonné par Mozilla)</a:t>
            </a:r>
          </a:p>
          <a:p>
            <a:pPr marL="0" lvl="1" indent="0" eaLnBrk="1" hangingPunct="1">
              <a:buFont typeface="Arial" charset="0"/>
              <a:buNone/>
              <a:defRPr/>
            </a:pPr>
            <a:r>
              <a:rPr lang="fr-FR" dirty="0"/>
              <a:t>1998 : introduction du </a:t>
            </a:r>
            <a:r>
              <a:rPr lang="fr-FR" dirty="0" err="1"/>
              <a:t>MSRS</a:t>
            </a:r>
            <a:r>
              <a:rPr lang="fr-FR" dirty="0"/>
              <a:t> (</a:t>
            </a:r>
            <a:r>
              <a:rPr lang="fr-FR" i="1" dirty="0"/>
              <a:t>MS </a:t>
            </a:r>
            <a:r>
              <a:rPr lang="fr-FR" i="1" dirty="0" err="1"/>
              <a:t>Remote</a:t>
            </a:r>
            <a:r>
              <a:rPr lang="fr-FR" i="1" dirty="0"/>
              <a:t> Scripting</a:t>
            </a:r>
            <a:r>
              <a:rPr lang="fr-FR" dirty="0"/>
              <a:t>) Java Applet &amp; </a:t>
            </a:r>
            <a:r>
              <a:rPr lang="fr-FR" dirty="0" err="1"/>
              <a:t>JS</a:t>
            </a:r>
            <a:r>
              <a:rPr lang="fr-FR" dirty="0"/>
              <a:t> com.</a:t>
            </a:r>
          </a:p>
          <a:p>
            <a:pPr marL="0" lvl="1" indent="0" eaLnBrk="1" hangingPunct="1">
              <a:buFont typeface="Arial" charset="0"/>
              <a:buNone/>
              <a:defRPr/>
            </a:pPr>
            <a:r>
              <a:rPr lang="fr-FR" dirty="0"/>
              <a:t>1999 : MSIE5.0 introduit </a:t>
            </a:r>
            <a:r>
              <a:rPr lang="fr-FR" i="1" dirty="0" err="1"/>
              <a:t>XMLHttpRequest</a:t>
            </a:r>
            <a:r>
              <a:rPr lang="fr-FR" i="1" dirty="0"/>
              <a:t> </a:t>
            </a:r>
            <a:r>
              <a:rPr lang="fr-FR" dirty="0"/>
              <a:t>via un ActiveX</a:t>
            </a:r>
          </a:p>
          <a:p>
            <a:pPr marL="0" lvl="1" indent="0" eaLnBrk="1" hangingPunct="1">
              <a:buFont typeface="Arial" charset="0"/>
              <a:buNone/>
              <a:defRPr/>
            </a:pPr>
            <a:r>
              <a:rPr lang="fr-FR" dirty="0"/>
              <a:t>2000 : MS utilise la technologie dans Outlook Web Access et Exchange</a:t>
            </a:r>
          </a:p>
          <a:p>
            <a:pPr marL="0" lvl="1" indent="0" eaLnBrk="1" hangingPunct="1">
              <a:buFont typeface="Arial" charset="0"/>
              <a:buNone/>
              <a:defRPr/>
            </a:pPr>
            <a:r>
              <a:rPr lang="fr-FR" dirty="0"/>
              <a:t>2002 : MFF1.0 implémente </a:t>
            </a:r>
            <a:r>
              <a:rPr lang="fr-FR" i="1" dirty="0" err="1"/>
              <a:t>XMLHttpRequest</a:t>
            </a:r>
            <a:r>
              <a:rPr lang="fr-FR" i="1" dirty="0"/>
              <a:t> </a:t>
            </a:r>
            <a:r>
              <a:rPr lang="fr-FR" dirty="0"/>
              <a:t>en natif via </a:t>
            </a:r>
            <a:r>
              <a:rPr lang="fr-FR" dirty="0" err="1"/>
              <a:t>JS</a:t>
            </a:r>
            <a:endParaRPr lang="fr-FR" dirty="0"/>
          </a:p>
          <a:p>
            <a:pPr marL="0" lvl="1" indent="0" eaLnBrk="1" hangingPunct="1">
              <a:buFont typeface="Arial" charset="0"/>
              <a:buNone/>
              <a:defRPr/>
            </a:pPr>
            <a:r>
              <a:rPr lang="fr-FR" dirty="0"/>
              <a:t>2003 : Apparition des </a:t>
            </a:r>
            <a:r>
              <a:rPr lang="fr-FR" i="1" dirty="0" err="1"/>
              <a:t>Remote</a:t>
            </a:r>
            <a:r>
              <a:rPr lang="fr-FR" i="1" dirty="0"/>
              <a:t> Scripting </a:t>
            </a:r>
            <a:r>
              <a:rPr lang="fr-FR" i="1" dirty="0" err="1"/>
              <a:t>Frameworks</a:t>
            </a:r>
            <a:r>
              <a:rPr lang="fr-FR" i="1" dirty="0"/>
              <a:t> </a:t>
            </a:r>
            <a:r>
              <a:rPr lang="fr-FR" dirty="0"/>
              <a:t>(</a:t>
            </a:r>
            <a:r>
              <a:rPr lang="fr-FR" dirty="0" err="1"/>
              <a:t>RSF</a:t>
            </a:r>
            <a:r>
              <a:rPr lang="fr-FR" dirty="0"/>
              <a:t>) et implémentation par MS des "Callbacks" (côté serveur) en ASP.NET</a:t>
            </a:r>
          </a:p>
          <a:p>
            <a:pPr marL="0" lvl="1" indent="0" eaLnBrk="1" hangingPunct="1">
              <a:buFont typeface="Arial" charset="0"/>
              <a:buNone/>
              <a:defRPr/>
            </a:pPr>
            <a:r>
              <a:rPr lang="fr-FR" dirty="0"/>
              <a:t>18/02/05 : 1ère utilisation du terme Ajax par Jesse James GARRET dans l’article "Ajax, A new </a:t>
            </a:r>
            <a:r>
              <a:rPr lang="fr-FR" dirty="0" err="1"/>
              <a:t>approach</a:t>
            </a:r>
            <a:r>
              <a:rPr lang="fr-FR" dirty="0"/>
              <a:t> to web applications" (</a:t>
            </a:r>
            <a:r>
              <a:rPr lang="fr-FR" i="1" dirty="0"/>
              <a:t>Adaptive </a:t>
            </a:r>
            <a:r>
              <a:rPr lang="fr-FR" i="1" dirty="0" err="1"/>
              <a:t>Path</a:t>
            </a:r>
            <a:r>
              <a:rPr lang="fr-FR" dirty="0"/>
              <a:t>)</a:t>
            </a:r>
          </a:p>
          <a:p>
            <a:pPr marL="0" lvl="1" indent="0" eaLnBrk="1" hangingPunct="1">
              <a:buFont typeface="Arial" charset="0"/>
              <a:buNone/>
              <a:defRPr/>
            </a:pPr>
            <a:r>
              <a:rPr lang="fr-FR" b="1" dirty="0"/>
              <a:t>04/06 : le W3C crée un document de spécification (</a:t>
            </a:r>
            <a:r>
              <a:rPr lang="fr-FR" b="1" dirty="0" err="1"/>
              <a:t>draft</a:t>
            </a:r>
            <a:r>
              <a:rPr lang="fr-FR" b="1" dirty="0"/>
              <a:t>) des </a:t>
            </a:r>
            <a:r>
              <a:rPr lang="fr-FR" b="1" i="1" dirty="0" err="1"/>
              <a:t>XMLHttpRequest</a:t>
            </a:r>
            <a:endParaRPr lang="fr-FR" b="1" i="1" dirty="0"/>
          </a:p>
          <a:p>
            <a:pPr marL="0" lvl="1" indent="0" eaLnBrk="1" hangingPunct="1">
              <a:buFont typeface="Arial" charset="0"/>
              <a:buNone/>
              <a:defRPr/>
            </a:pPr>
            <a:r>
              <a:rPr lang="fr-FR" dirty="0"/>
              <a:t>2006 : Apparition des bibliothèques Prototype, </a:t>
            </a:r>
            <a:r>
              <a:rPr lang="fr-FR" dirty="0" err="1"/>
              <a:t>ScriptAculoUs</a:t>
            </a:r>
            <a:r>
              <a:rPr lang="fr-FR" dirty="0"/>
              <a:t>…</a:t>
            </a:r>
          </a:p>
          <a:p>
            <a:pPr marL="0" lvl="1" indent="0" eaLnBrk="1" hangingPunct="1">
              <a:buFont typeface="Arial" charset="0"/>
              <a:buNone/>
              <a:tabLst>
                <a:tab pos="8439150" algn="r"/>
              </a:tabLst>
              <a:defRPr/>
            </a:pPr>
            <a:endParaRPr lang="fr-FR" b="1" dirty="0">
              <a:ea typeface="MS Mincho" pitchFamily="49" charset="-128"/>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4281976A-1B93-44A7-8F97-DFD2746295F3}" type="slidenum">
              <a:rPr lang="en-JM" smtClean="0">
                <a:solidFill>
                  <a:schemeClr val="bg1"/>
                </a:solidFill>
              </a:rPr>
              <a:pPr fontAlgn="base">
                <a:spcBef>
                  <a:spcPct val="0"/>
                </a:spcBef>
                <a:spcAft>
                  <a:spcPct val="0"/>
                </a:spcAft>
                <a:defRPr/>
              </a:pPr>
              <a:t>187</a:t>
            </a:fld>
            <a:endParaRPr lang="en-JM">
              <a:solidFill>
                <a:schemeClr val="bg1"/>
              </a:solidFill>
            </a:endParaRP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Title 1"/>
          <p:cNvSpPr>
            <a:spLocks noGrp="1"/>
          </p:cNvSpPr>
          <p:nvPr>
            <p:ph type="title"/>
          </p:nvPr>
        </p:nvSpPr>
        <p:spPr/>
        <p:txBody>
          <a:bodyPr/>
          <a:lstStyle/>
          <a:p>
            <a:pPr eaLnBrk="1" hangingPunct="1"/>
            <a:r>
              <a:rPr lang="fr-FR" sz="3200"/>
              <a:t>AJAX : RIA</a:t>
            </a:r>
            <a:endParaRPr lang="en-JM" sz="3200"/>
          </a:p>
        </p:txBody>
      </p:sp>
      <p:sp>
        <p:nvSpPr>
          <p:cNvPr id="3" name="Content Placeholder 2"/>
          <p:cNvSpPr>
            <a:spLocks noGrp="1"/>
          </p:cNvSpPr>
          <p:nvPr>
            <p:ph idx="1"/>
          </p:nvPr>
        </p:nvSpPr>
        <p:spPr/>
        <p:txBody>
          <a:bodyPr rtlCol="0">
            <a:normAutofit lnSpcReduction="10000"/>
          </a:bodyPr>
          <a:lstStyle/>
          <a:p>
            <a:pPr marL="57150" indent="0" eaLnBrk="1" hangingPunct="1">
              <a:buFont typeface="Arial" charset="0"/>
              <a:buNone/>
              <a:defRPr/>
            </a:pPr>
            <a:r>
              <a:rPr lang="fr-FR" b="1" dirty="0">
                <a:sym typeface="Wingdings" pitchFamily="2" charset="2"/>
              </a:rPr>
              <a:t>Une application Ajax requiert idéalement un séparation plus stricte des couches:</a:t>
            </a:r>
          </a:p>
          <a:p>
            <a:pPr marL="57150" indent="0" eaLnBrk="1" hangingPunct="1">
              <a:buFont typeface="Arial" charset="0"/>
              <a:buNone/>
              <a:defRPr/>
            </a:pPr>
            <a:endParaRPr lang="fr-FR" dirty="0">
              <a:sym typeface="Wingdings" pitchFamily="2" charset="2"/>
            </a:endParaRPr>
          </a:p>
          <a:p>
            <a:pPr lvl="1" eaLnBrk="1" hangingPunct="1">
              <a:defRPr/>
            </a:pPr>
            <a:r>
              <a:rPr lang="fr-FR" dirty="0">
                <a:sym typeface="Wingdings" pitchFamily="2" charset="2"/>
              </a:rPr>
              <a:t>du contenu (les données)</a:t>
            </a:r>
            <a:br>
              <a:rPr lang="fr-FR" dirty="0">
                <a:sym typeface="Wingdings" pitchFamily="2" charset="2"/>
              </a:rPr>
            </a:br>
            <a:endParaRPr lang="fr-FR" dirty="0">
              <a:sym typeface="Wingdings" pitchFamily="2" charset="2"/>
            </a:endParaRPr>
          </a:p>
          <a:p>
            <a:pPr lvl="1" eaLnBrk="1" hangingPunct="1">
              <a:defRPr/>
            </a:pPr>
            <a:r>
              <a:rPr lang="fr-FR" dirty="0">
                <a:sym typeface="Wingdings" pitchFamily="2" charset="2"/>
              </a:rPr>
              <a:t>du format (protocole et format des données échangées)</a:t>
            </a:r>
            <a:br>
              <a:rPr lang="fr-FR" dirty="0">
                <a:sym typeface="Wingdings" pitchFamily="2" charset="2"/>
              </a:rPr>
            </a:br>
            <a:endParaRPr lang="fr-FR" dirty="0">
              <a:sym typeface="Wingdings" pitchFamily="2" charset="2"/>
            </a:endParaRPr>
          </a:p>
          <a:p>
            <a:pPr lvl="1" eaLnBrk="1" hangingPunct="1">
              <a:defRPr/>
            </a:pPr>
            <a:r>
              <a:rPr lang="fr-FR" dirty="0">
                <a:sym typeface="Wingdings" pitchFamily="2" charset="2"/>
              </a:rPr>
              <a:t>de la mise en page (affichage dans le client)</a:t>
            </a:r>
            <a:br>
              <a:rPr lang="fr-FR" dirty="0">
                <a:sym typeface="Wingdings" pitchFamily="2" charset="2"/>
              </a:rPr>
            </a:br>
            <a:endParaRPr lang="fr-FR" dirty="0">
              <a:sym typeface="Wingdings" pitchFamily="2" charset="2"/>
            </a:endParaRPr>
          </a:p>
          <a:p>
            <a:pPr lvl="1" eaLnBrk="1" hangingPunct="1">
              <a:defRPr/>
            </a:pPr>
            <a:r>
              <a:rPr lang="fr-FR" dirty="0">
                <a:sym typeface="Wingdings" pitchFamily="2" charset="2"/>
              </a:rPr>
              <a:t>et des fonctionnalités (actions, réactions…)</a:t>
            </a:r>
          </a:p>
          <a:p>
            <a:pPr eaLnBrk="1" hangingPunct="1">
              <a:buFont typeface="Arial" charset="0"/>
              <a:buNone/>
              <a:defRPr/>
            </a:pPr>
            <a:endParaRPr lang="fr-FR" dirty="0">
              <a:sym typeface="Wingdings" pitchFamily="2" charset="2"/>
            </a:endParaRPr>
          </a:p>
          <a:p>
            <a:pPr lvl="1" eaLnBrk="1" hangingPunct="1">
              <a:defRPr/>
            </a:pPr>
            <a:endParaRPr lang="fr-FR" dirty="0">
              <a:sym typeface="Wingdings" pitchFamily="2" charset="2"/>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E07F1744-B92F-4A1A-9F90-5E878C1CD4F5}" type="slidenum">
              <a:rPr lang="en-JM" smtClean="0">
                <a:solidFill>
                  <a:schemeClr val="bg1"/>
                </a:solidFill>
              </a:rPr>
              <a:pPr fontAlgn="base">
                <a:spcBef>
                  <a:spcPct val="0"/>
                </a:spcBef>
                <a:spcAft>
                  <a:spcPct val="0"/>
                </a:spcAft>
                <a:defRPr/>
              </a:pPr>
              <a:t>188</a:t>
            </a:fld>
            <a:endParaRPr lang="en-JM">
              <a:solidFill>
                <a:schemeClr val="bg1"/>
              </a:solidFill>
            </a:endParaRP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Title 1"/>
          <p:cNvSpPr>
            <a:spLocks noGrp="1"/>
          </p:cNvSpPr>
          <p:nvPr>
            <p:ph type="title"/>
          </p:nvPr>
        </p:nvSpPr>
        <p:spPr/>
        <p:txBody>
          <a:bodyPr/>
          <a:lstStyle/>
          <a:p>
            <a:pPr eaLnBrk="1" hangingPunct="1"/>
            <a:r>
              <a:rPr lang="fr-FR" sz="3200"/>
              <a:t>Divers frameworks</a:t>
            </a:r>
            <a:endParaRPr lang="en-JM" sz="3200"/>
          </a:p>
        </p:txBody>
      </p:sp>
      <p:sp>
        <p:nvSpPr>
          <p:cNvPr id="3" name="Content Placeholder 2"/>
          <p:cNvSpPr>
            <a:spLocks noGrp="1"/>
          </p:cNvSpPr>
          <p:nvPr>
            <p:ph idx="1"/>
          </p:nvPr>
        </p:nvSpPr>
        <p:spPr/>
        <p:txBody>
          <a:bodyPr rtlCol="0">
            <a:normAutofit fontScale="77500" lnSpcReduction="20000"/>
          </a:bodyPr>
          <a:lstStyle/>
          <a:p>
            <a:pPr marL="0" indent="0" eaLnBrk="1" hangingPunct="1">
              <a:buFont typeface="Arial" charset="0"/>
              <a:buNone/>
              <a:defRPr/>
            </a:pPr>
            <a:r>
              <a:rPr lang="fr-FR" b="1" dirty="0">
                <a:ea typeface="MS Mincho" pitchFamily="49" charset="-128"/>
              </a:rPr>
              <a:t>Prototype : </a:t>
            </a:r>
            <a:r>
              <a:rPr lang="fr-FR" dirty="0" err="1">
                <a:ea typeface="MS Mincho" pitchFamily="49" charset="-128"/>
              </a:rPr>
              <a:t>JS</a:t>
            </a:r>
            <a:r>
              <a:rPr lang="fr-FR" dirty="0">
                <a:ea typeface="MS Mincho" pitchFamily="49" charset="-128"/>
              </a:rPr>
              <a:t>/Ajax </a:t>
            </a:r>
            <a:r>
              <a:rPr lang="fr-FR" dirty="0" err="1">
                <a:ea typeface="MS Mincho" pitchFamily="49" charset="-128"/>
              </a:rPr>
              <a:t>framework</a:t>
            </a:r>
            <a:r>
              <a:rPr lang="fr-FR" dirty="0">
                <a:ea typeface="MS Mincho" pitchFamily="49" charset="-128"/>
              </a:rPr>
              <a:t> de Sam Stephenson, simplifie la création de code </a:t>
            </a:r>
            <a:r>
              <a:rPr lang="fr-FR" dirty="0" err="1">
                <a:ea typeface="MS Mincho" pitchFamily="49" charset="-128"/>
              </a:rPr>
              <a:t>DHTML</a:t>
            </a:r>
            <a:r>
              <a:rPr lang="fr-FR" dirty="0">
                <a:ea typeface="MS Mincho" pitchFamily="49" charset="-128"/>
              </a:rPr>
              <a:t> et Ajax. Sa version 1.6 est compatible </a:t>
            </a:r>
            <a:r>
              <a:rPr lang="fr-FR" dirty="0" err="1">
                <a:ea typeface="MS Mincho" pitchFamily="49" charset="-128"/>
              </a:rPr>
              <a:t>MFF</a:t>
            </a:r>
            <a:r>
              <a:rPr lang="fr-FR" dirty="0">
                <a:ea typeface="MS Mincho" pitchFamily="49" charset="-128"/>
              </a:rPr>
              <a:t> 1.5+, MSIE 6+…</a:t>
            </a:r>
            <a:br>
              <a:rPr lang="fr-FR" dirty="0">
                <a:ea typeface="MS Mincho" pitchFamily="49" charset="-128"/>
              </a:rPr>
            </a:br>
            <a:r>
              <a:rPr lang="fr-FR" dirty="0">
                <a:ea typeface="MS Mincho" pitchFamily="49" charset="-128"/>
              </a:rPr>
              <a:t>Syntaxe: $(</a:t>
            </a:r>
            <a:r>
              <a:rPr lang="fr-FR" i="1" dirty="0">
                <a:ea typeface="MS Mincho" pitchFamily="49" charset="-128"/>
              </a:rPr>
              <a:t>id</a:t>
            </a:r>
            <a:r>
              <a:rPr lang="fr-FR" dirty="0">
                <a:ea typeface="MS Mincho" pitchFamily="49" charset="-128"/>
              </a:rPr>
              <a:t>) : l’élément étendu, $A(</a:t>
            </a:r>
            <a:r>
              <a:rPr lang="fr-FR" i="1" dirty="0" err="1">
                <a:ea typeface="MS Mincho" pitchFamily="49" charset="-128"/>
              </a:rPr>
              <a:t>obj</a:t>
            </a:r>
            <a:r>
              <a:rPr lang="fr-FR" dirty="0">
                <a:ea typeface="MS Mincho" pitchFamily="49" charset="-128"/>
              </a:rPr>
              <a:t>) : </a:t>
            </a:r>
            <a:r>
              <a:rPr lang="fr-FR" i="1" dirty="0" err="1">
                <a:ea typeface="MS Mincho" pitchFamily="49" charset="-128"/>
              </a:rPr>
              <a:t>Array</a:t>
            </a:r>
            <a:r>
              <a:rPr lang="fr-FR" i="1" dirty="0">
                <a:ea typeface="MS Mincho" pitchFamily="49" charset="-128"/>
              </a:rPr>
              <a:t> </a:t>
            </a:r>
            <a:r>
              <a:rPr lang="fr-FR" dirty="0">
                <a:ea typeface="MS Mincho" pitchFamily="49" charset="-128"/>
              </a:rPr>
              <a:t>étendu, $H(</a:t>
            </a:r>
            <a:r>
              <a:rPr lang="fr-FR" i="1" dirty="0" err="1">
                <a:ea typeface="MS Mincho" pitchFamily="49" charset="-128"/>
              </a:rPr>
              <a:t>obj</a:t>
            </a:r>
            <a:r>
              <a:rPr lang="fr-FR" dirty="0">
                <a:ea typeface="MS Mincho" pitchFamily="49" charset="-128"/>
              </a:rPr>
              <a:t>) : </a:t>
            </a:r>
            <a:r>
              <a:rPr lang="fr-FR" i="1" dirty="0">
                <a:ea typeface="MS Mincho" pitchFamily="49" charset="-128"/>
              </a:rPr>
              <a:t>Hash </a:t>
            </a:r>
            <a:r>
              <a:rPr lang="fr-FR" dirty="0">
                <a:ea typeface="MS Mincho" pitchFamily="49" charset="-128"/>
              </a:rPr>
              <a:t>de l’objet, $F(</a:t>
            </a:r>
            <a:r>
              <a:rPr lang="fr-FR" i="1" dirty="0" err="1">
                <a:ea typeface="MS Mincho" pitchFamily="49" charset="-128"/>
              </a:rPr>
              <a:t>element</a:t>
            </a:r>
            <a:r>
              <a:rPr lang="fr-FR" dirty="0">
                <a:ea typeface="MS Mincho" pitchFamily="49" charset="-128"/>
              </a:rPr>
              <a:t>) : </a:t>
            </a:r>
            <a:r>
              <a:rPr lang="fr-FR" i="1" dirty="0" err="1">
                <a:ea typeface="MS Mincho" pitchFamily="49" charset="-128"/>
              </a:rPr>
              <a:t>FormField</a:t>
            </a:r>
            <a:r>
              <a:rPr lang="fr-FR" i="1" dirty="0">
                <a:ea typeface="MS Mincho" pitchFamily="49" charset="-128"/>
              </a:rPr>
              <a:t> </a:t>
            </a:r>
            <a:r>
              <a:rPr lang="fr-FR" dirty="0">
                <a:ea typeface="MS Mincho" pitchFamily="49" charset="-128"/>
              </a:rPr>
              <a:t>étendu, $$(</a:t>
            </a:r>
            <a:r>
              <a:rPr lang="fr-FR" i="1" dirty="0" err="1">
                <a:ea typeface="MS Mincho" pitchFamily="49" charset="-128"/>
              </a:rPr>
              <a:t>css</a:t>
            </a:r>
            <a:r>
              <a:rPr lang="fr-FR" dirty="0">
                <a:ea typeface="MS Mincho" pitchFamily="49" charset="-128"/>
              </a:rPr>
              <a:t>): </a:t>
            </a:r>
            <a:r>
              <a:rPr lang="fr-FR" dirty="0" err="1">
                <a:ea typeface="MS Mincho" pitchFamily="49" charset="-128"/>
              </a:rPr>
              <a:t>CSS</a:t>
            </a:r>
            <a:r>
              <a:rPr lang="fr-FR" dirty="0">
                <a:ea typeface="MS Mincho" pitchFamily="49" charset="-128"/>
              </a:rPr>
              <a:t> étendu</a:t>
            </a:r>
          </a:p>
          <a:p>
            <a:pPr marL="0" indent="0" eaLnBrk="1" hangingPunct="1">
              <a:buFont typeface="Arial" charset="0"/>
              <a:buNone/>
              <a:defRPr/>
            </a:pPr>
            <a:endParaRPr lang="fr-FR" dirty="0">
              <a:ea typeface="MS Mincho" pitchFamily="49" charset="-128"/>
            </a:endParaRPr>
          </a:p>
          <a:p>
            <a:pPr marL="0" eaLnBrk="1" hangingPunct="1">
              <a:buFont typeface="Arial" charset="0"/>
              <a:buNone/>
              <a:defRPr/>
            </a:pPr>
            <a:r>
              <a:rPr lang="fr-FR" b="1" dirty="0">
                <a:ea typeface="MS Mincho" pitchFamily="49" charset="-128"/>
              </a:rPr>
              <a:t>Script.aculo.us : </a:t>
            </a:r>
            <a:r>
              <a:rPr lang="fr-FR" dirty="0" err="1">
                <a:ea typeface="MS Mincho" pitchFamily="49" charset="-128"/>
              </a:rPr>
              <a:t>JS</a:t>
            </a:r>
            <a:r>
              <a:rPr lang="fr-FR" dirty="0">
                <a:ea typeface="MS Mincho" pitchFamily="49" charset="-128"/>
              </a:rPr>
              <a:t>/Ajax </a:t>
            </a:r>
            <a:r>
              <a:rPr lang="fr-FR" dirty="0" err="1">
                <a:ea typeface="MS Mincho" pitchFamily="49" charset="-128"/>
              </a:rPr>
              <a:t>framework</a:t>
            </a:r>
            <a:r>
              <a:rPr lang="fr-FR" dirty="0">
                <a:ea typeface="MS Mincho" pitchFamily="49" charset="-128"/>
              </a:rPr>
              <a:t> créé par Thomas Fuchs. Cette librairie de composants et d’effets visuels est basée sur Prototype. Elle propose des </a:t>
            </a:r>
            <a:r>
              <a:rPr lang="fr-FR" dirty="0" err="1">
                <a:ea typeface="MS Mincho" pitchFamily="49" charset="-128"/>
              </a:rPr>
              <a:t>drag&amp;drop</a:t>
            </a:r>
            <a:r>
              <a:rPr lang="fr-FR" dirty="0">
                <a:ea typeface="MS Mincho" pitchFamily="49" charset="-128"/>
              </a:rPr>
              <a:t> évolués, de l’auto-complétion, de la génération dynamique cliente…</a:t>
            </a:r>
          </a:p>
          <a:p>
            <a:pPr eaLnBrk="1" hangingPunct="1">
              <a:buFont typeface="Arial" charset="0"/>
              <a:buNone/>
              <a:defRPr/>
            </a:pPr>
            <a:endParaRPr lang="fr-FR" dirty="0">
              <a:ea typeface="MS Mincho" pitchFamily="49" charset="-128"/>
            </a:endParaRPr>
          </a:p>
          <a:p>
            <a:pPr marL="0" eaLnBrk="1" hangingPunct="1">
              <a:buFont typeface="Arial" charset="0"/>
              <a:buNone/>
              <a:defRPr/>
            </a:pPr>
            <a:r>
              <a:rPr lang="fr-FR" b="1" dirty="0">
                <a:ea typeface="MS Mincho" pitchFamily="49" charset="-128"/>
              </a:rPr>
              <a:t>(Open)Rico : </a:t>
            </a:r>
            <a:r>
              <a:rPr lang="fr-FR" dirty="0" err="1">
                <a:ea typeface="MS Mincho" pitchFamily="49" charset="-128"/>
              </a:rPr>
              <a:t>JS</a:t>
            </a:r>
            <a:r>
              <a:rPr lang="fr-FR" dirty="0">
                <a:ea typeface="MS Mincho" pitchFamily="49" charset="-128"/>
              </a:rPr>
              <a:t>/Ajax </a:t>
            </a:r>
            <a:r>
              <a:rPr lang="fr-FR" dirty="0" err="1">
                <a:ea typeface="MS Mincho" pitchFamily="49" charset="-128"/>
              </a:rPr>
              <a:t>framework</a:t>
            </a:r>
            <a:r>
              <a:rPr lang="fr-FR" dirty="0">
                <a:ea typeface="MS Mincho" pitchFamily="49" charset="-128"/>
              </a:rPr>
              <a:t> orienté RIA basé sur Prototype. Composants (</a:t>
            </a:r>
            <a:r>
              <a:rPr lang="fr-FR" dirty="0" err="1">
                <a:ea typeface="MS Mincho" pitchFamily="49" charset="-128"/>
              </a:rPr>
              <a:t>LiveGrids</a:t>
            </a:r>
            <a:r>
              <a:rPr lang="fr-FR" dirty="0">
                <a:ea typeface="MS Mincho" pitchFamily="49" charset="-128"/>
              </a:rPr>
              <a:t>), effets visuels, comportements (accordéon), styles </a:t>
            </a:r>
            <a:r>
              <a:rPr lang="fr-FR" dirty="0" err="1">
                <a:ea typeface="MS Mincho" pitchFamily="49" charset="-128"/>
              </a:rPr>
              <a:t>drag&amp;drop</a:t>
            </a:r>
            <a:r>
              <a:rPr lang="fr-FR" dirty="0">
                <a:ea typeface="MS Mincho" pitchFamily="49" charset="-128"/>
              </a:rPr>
              <a:t>.</a:t>
            </a:r>
          </a:p>
          <a:p>
            <a:pPr eaLnBrk="1" hangingPunct="1">
              <a:buFont typeface="Arial" charset="0"/>
              <a:buNone/>
              <a:defRPr/>
            </a:pPr>
            <a:endParaRPr lang="fr-FR" dirty="0">
              <a:ea typeface="MS Mincho" pitchFamily="49" charset="-128"/>
            </a:endParaRPr>
          </a:p>
          <a:p>
            <a:pPr eaLnBrk="1" hangingPunct="1">
              <a:buFont typeface="Arial" charset="0"/>
              <a:buNone/>
              <a:defRPr/>
            </a:pPr>
            <a:endParaRPr lang="fr-FR" dirty="0">
              <a:ea typeface="MS Mincho" pitchFamily="49" charset="-128"/>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CE10ADF9-8AE5-4DA7-9CFF-BC8F51B54108}" type="slidenum">
              <a:rPr lang="en-JM" smtClean="0">
                <a:solidFill>
                  <a:schemeClr val="bg1"/>
                </a:solidFill>
              </a:rPr>
              <a:pPr fontAlgn="base">
                <a:spcBef>
                  <a:spcPct val="0"/>
                </a:spcBef>
                <a:spcAft>
                  <a:spcPct val="0"/>
                </a:spcAft>
                <a:defRPr/>
              </a:pPr>
              <a:t>189</a:t>
            </a:fld>
            <a:endParaRPr lang="en-JM">
              <a:solidFill>
                <a:schemeClr val="bg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err="1"/>
              <a:t>css</a:t>
            </a:r>
            <a:endParaRPr lang="fr-FR"/>
          </a:p>
        </p:txBody>
      </p:sp>
      <p:sp>
        <p:nvSpPr>
          <p:cNvPr id="3" name="Espace réservé du contenu 2"/>
          <p:cNvSpPr>
            <a:spLocks noGrp="1"/>
          </p:cNvSpPr>
          <p:nvPr>
            <p:ph sz="half" idx="1"/>
          </p:nvPr>
        </p:nvSpPr>
        <p:spPr/>
        <p:txBody>
          <a:bodyPr/>
          <a:lstStyle/>
          <a:p>
            <a:r>
              <a:rPr lang="fr-FR" dirty="0"/>
              <a:t>Langage de style</a:t>
            </a:r>
          </a:p>
          <a:p>
            <a:r>
              <a:rPr lang="fr-FR" dirty="0"/>
              <a:t>plusieurs version 1/2  &amp; 3</a:t>
            </a:r>
          </a:p>
          <a:p>
            <a:pPr lvl="1"/>
            <a:r>
              <a:rPr lang="fr-FR" dirty="0"/>
              <a:t>3 formes :</a:t>
            </a:r>
          </a:p>
          <a:p>
            <a:pPr lvl="2"/>
            <a:r>
              <a:rPr lang="fr-FR" dirty="0"/>
              <a:t>Fichier : &lt;</a:t>
            </a:r>
            <a:r>
              <a:rPr lang="fr-FR" dirty="0" err="1"/>
              <a:t>link</a:t>
            </a:r>
            <a:r>
              <a:rPr lang="fr-FR" dirty="0"/>
              <a:t> </a:t>
            </a:r>
            <a:r>
              <a:rPr lang="fr-FR" dirty="0" err="1"/>
              <a:t>src</a:t>
            </a:r>
            <a:r>
              <a:rPr lang="fr-FR" dirty="0"/>
              <a:t>="fichier.css"&gt;</a:t>
            </a:r>
          </a:p>
          <a:p>
            <a:pPr lvl="2"/>
            <a:r>
              <a:rPr lang="fr-FR" dirty="0"/>
              <a:t>Balise : &lt;style type="</a:t>
            </a:r>
            <a:r>
              <a:rPr lang="fr-FR" dirty="0" err="1"/>
              <a:t>text</a:t>
            </a:r>
            <a:r>
              <a:rPr lang="fr-FR" dirty="0"/>
              <a:t>/</a:t>
            </a:r>
            <a:r>
              <a:rPr lang="fr-FR" dirty="0" err="1"/>
              <a:t>css</a:t>
            </a:r>
            <a:r>
              <a:rPr lang="fr-FR" dirty="0"/>
              <a:t>"&gt;</a:t>
            </a:r>
          </a:p>
          <a:p>
            <a:pPr lvl="2"/>
            <a:r>
              <a:rPr lang="fr-FR" dirty="0" err="1"/>
              <a:t>Inline</a:t>
            </a:r>
            <a:r>
              <a:rPr lang="fr-FR" dirty="0"/>
              <a:t> style="</a:t>
            </a:r>
            <a:r>
              <a:rPr lang="fr-FR" dirty="0" err="1"/>
              <a:t>prop:value</a:t>
            </a:r>
            <a:r>
              <a:rPr lang="fr-FR" dirty="0"/>
              <a:t>;"</a:t>
            </a:r>
          </a:p>
          <a:p>
            <a:pPr lvl="1"/>
            <a:endParaRPr lang="fr-FR" dirty="0"/>
          </a:p>
          <a:p>
            <a:r>
              <a:rPr lang="fr-FR" dirty="0"/>
              <a:t>Logique</a:t>
            </a:r>
          </a:p>
          <a:p>
            <a:pPr lvl="2"/>
            <a:r>
              <a:rPr lang="fr-FR" dirty="0"/>
              <a:t>Balise : a, p, </a:t>
            </a:r>
            <a:r>
              <a:rPr lang="fr-FR" dirty="0" err="1"/>
              <a:t>div</a:t>
            </a:r>
            <a:r>
              <a:rPr lang="fr-FR" dirty="0"/>
              <a:t>, tr, …</a:t>
            </a:r>
          </a:p>
          <a:p>
            <a:pPr lvl="2"/>
            <a:r>
              <a:rPr lang="fr-FR" dirty="0"/>
              <a:t>Id : #</a:t>
            </a:r>
            <a:r>
              <a:rPr lang="fr-FR" dirty="0" err="1"/>
              <a:t>idUnique</a:t>
            </a:r>
            <a:r>
              <a:rPr lang="fr-FR" dirty="0"/>
              <a:t>, #formulaire, …</a:t>
            </a:r>
          </a:p>
          <a:p>
            <a:pPr lvl="2"/>
            <a:r>
              <a:rPr lang="fr-FR" dirty="0"/>
              <a:t>Class : .</a:t>
            </a:r>
            <a:r>
              <a:rPr lang="fr-FR" dirty="0" err="1"/>
              <a:t>repetable</a:t>
            </a:r>
            <a:r>
              <a:rPr lang="fr-FR" dirty="0"/>
              <a:t>, .</a:t>
            </a:r>
            <a:r>
              <a:rPr lang="fr-FR" dirty="0" err="1"/>
              <a:t>rep</a:t>
            </a:r>
            <a:r>
              <a:rPr lang="fr-FR" dirty="0"/>
              <a:t>-td, .</a:t>
            </a:r>
            <a:r>
              <a:rPr lang="fr-FR" dirty="0" err="1"/>
              <a:t>rep</a:t>
            </a:r>
            <a:r>
              <a:rPr lang="fr-FR" dirty="0"/>
              <a:t>-tr</a:t>
            </a:r>
          </a:p>
        </p:txBody>
      </p:sp>
      <p:pic>
        <p:nvPicPr>
          <p:cNvPr id="6" name="Espace réservé pour une image  5" descr="10.png"/>
          <p:cNvPicPr>
            <a:picLocks noGrp="1" noChangeAspect="1"/>
          </p:cNvPicPr>
          <p:nvPr>
            <p:ph type="pic" sz="quarter" idx="13"/>
          </p:nvPr>
        </p:nvPicPr>
        <p:blipFill>
          <a:blip r:embed="rId3"/>
          <a:srcRect t="5566" b="5566"/>
          <a:stretch>
            <a:fillRect/>
          </a:stretch>
        </p:blipFill>
        <p:spPr/>
      </p:pic>
      <p:sp>
        <p:nvSpPr>
          <p:cNvPr id="5" name="Étoile : 24 branches 4">
            <a:extLst>
              <a:ext uri="{FF2B5EF4-FFF2-40B4-BE49-F238E27FC236}">
                <a16:creationId xmlns:a16="http://schemas.microsoft.com/office/drawing/2014/main" id="{BBB9ED80-0D92-4C72-8516-F78C23DE8660}"/>
              </a:ext>
            </a:extLst>
          </p:cNvPr>
          <p:cNvSpPr/>
          <p:nvPr/>
        </p:nvSpPr>
        <p:spPr>
          <a:xfrm>
            <a:off x="214282" y="3750471"/>
            <a:ext cx="2269486" cy="1421904"/>
          </a:xfrm>
          <a:prstGeom prst="star2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CSS 4</a:t>
            </a:r>
          </a:p>
          <a:p>
            <a:pPr algn="ctr"/>
            <a:r>
              <a:rPr lang="fr-FR" dirty="0" err="1"/>
              <a:t>bientot</a:t>
            </a:r>
            <a:r>
              <a:rPr lang="fr-FR" dirty="0"/>
              <a:t> disponible</a:t>
            </a:r>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Title 1"/>
          <p:cNvSpPr>
            <a:spLocks noGrp="1"/>
          </p:cNvSpPr>
          <p:nvPr>
            <p:ph type="title"/>
          </p:nvPr>
        </p:nvSpPr>
        <p:spPr/>
        <p:txBody>
          <a:bodyPr/>
          <a:lstStyle/>
          <a:p>
            <a:pPr eaLnBrk="1" hangingPunct="1"/>
            <a:r>
              <a:rPr lang="fr-FR" sz="3200"/>
              <a:t>Divers frameworks</a:t>
            </a:r>
            <a:endParaRPr lang="en-JM" sz="3200"/>
          </a:p>
        </p:txBody>
      </p:sp>
      <p:sp>
        <p:nvSpPr>
          <p:cNvPr id="147459" name="Content Placeholder 2"/>
          <p:cNvSpPr>
            <a:spLocks noGrp="1"/>
          </p:cNvSpPr>
          <p:nvPr>
            <p:ph idx="1"/>
          </p:nvPr>
        </p:nvSpPr>
        <p:spPr/>
        <p:txBody>
          <a:bodyPr>
            <a:normAutofit fontScale="77500" lnSpcReduction="20000"/>
          </a:bodyPr>
          <a:lstStyle/>
          <a:p>
            <a:pPr marL="0" indent="0" eaLnBrk="1" hangingPunct="1">
              <a:buFont typeface="Arial" charset="0"/>
              <a:buNone/>
            </a:pPr>
            <a:r>
              <a:rPr lang="fr-FR" b="1">
                <a:ea typeface="MS Mincho" pitchFamily="49" charset="-128"/>
              </a:rPr>
              <a:t>jQuery : </a:t>
            </a:r>
            <a:r>
              <a:rPr lang="fr-FR">
                <a:ea typeface="MS Mincho" pitchFamily="49" charset="-128"/>
              </a:rPr>
              <a:t>librairie JS légère et assez fournie (DOM, Events, CSS, Ajax, Effects…)</a:t>
            </a:r>
          </a:p>
          <a:p>
            <a:pPr marL="0" indent="0" eaLnBrk="1" hangingPunct="1">
              <a:buFont typeface="Arial" charset="0"/>
              <a:buNone/>
            </a:pPr>
            <a:endParaRPr lang="fr-FR">
              <a:ea typeface="MS Mincho" pitchFamily="49" charset="-128"/>
            </a:endParaRPr>
          </a:p>
          <a:p>
            <a:pPr marL="0" indent="0" eaLnBrk="1" hangingPunct="1">
              <a:buFont typeface="Arial" charset="0"/>
              <a:buNone/>
            </a:pPr>
            <a:r>
              <a:rPr lang="fr-FR" b="1">
                <a:ea typeface="MS Mincho" pitchFamily="49" charset="-128"/>
              </a:rPr>
              <a:t>Dojo : </a:t>
            </a:r>
            <a:r>
              <a:rPr lang="fr-FR">
                <a:ea typeface="MS Mincho" pitchFamily="49" charset="-128"/>
              </a:rPr>
              <a:t>toolkit JS/Ajax open-source d’Alex Russel orienté RIA, nombreux widgets (menus, drawing, effects, drag&amp;drop trees, forms, calendar &amp; clock…) supporte IFRAME (en plus d’Xhr), CSV, RDF, YUI… et offre un client-side storage</a:t>
            </a:r>
            <a:br>
              <a:rPr lang="fr-FR">
                <a:ea typeface="MS Mincho" pitchFamily="49" charset="-128"/>
              </a:rPr>
            </a:br>
            <a:r>
              <a:rPr lang="fr-FR" b="1">
                <a:ea typeface="MS Mincho" pitchFamily="49" charset="-128"/>
              </a:rPr>
              <a:t>Petit tour sur : </a:t>
            </a:r>
            <a:r>
              <a:rPr lang="fr-FR" b="1">
                <a:solidFill>
                  <a:srgbClr val="009AD0"/>
                </a:solidFill>
                <a:ea typeface="MS Mincho" pitchFamily="49" charset="-128"/>
              </a:rPr>
              <a:t>http://dojotoolkit.org/demos/fisheye-demo</a:t>
            </a:r>
          </a:p>
          <a:p>
            <a:pPr marL="0" indent="0" eaLnBrk="1" hangingPunct="1">
              <a:buFont typeface="Arial" charset="0"/>
              <a:buNone/>
            </a:pPr>
            <a:endParaRPr lang="fr-FR">
              <a:ea typeface="MS Mincho" pitchFamily="49" charset="-128"/>
            </a:endParaRPr>
          </a:p>
          <a:p>
            <a:pPr marL="0" indent="0" eaLnBrk="1" hangingPunct="1">
              <a:buFont typeface="Arial" charset="0"/>
              <a:buNone/>
            </a:pPr>
            <a:r>
              <a:rPr lang="fr-FR" b="1">
                <a:ea typeface="MS Mincho" pitchFamily="49" charset="-128"/>
              </a:rPr>
              <a:t>DWR (</a:t>
            </a:r>
            <a:r>
              <a:rPr lang="fr-FR" b="1" i="1">
                <a:ea typeface="MS Mincho" pitchFamily="49" charset="-128"/>
              </a:rPr>
              <a:t>Direct Web Remoting</a:t>
            </a:r>
            <a:r>
              <a:rPr lang="fr-FR" b="1">
                <a:ea typeface="MS Mincho" pitchFamily="49" charset="-128"/>
              </a:rPr>
              <a:t>) : </a:t>
            </a:r>
            <a:r>
              <a:rPr lang="fr-FR">
                <a:ea typeface="MS Mincho" pitchFamily="49" charset="-128"/>
              </a:rPr>
              <a:t>librairie open-source Java avec approche Ajax fonctionne comme un appel RPC sans plug-in client (grâce à JS)</a:t>
            </a:r>
          </a:p>
          <a:p>
            <a:pPr marL="0" indent="0" eaLnBrk="1" hangingPunct="1">
              <a:buFont typeface="Arial" charset="0"/>
              <a:buNone/>
            </a:pPr>
            <a:endParaRPr lang="fr-FR">
              <a:ea typeface="MS Mincho" pitchFamily="49" charset="-128"/>
            </a:endParaRPr>
          </a:p>
          <a:p>
            <a:pPr marL="0" indent="0" eaLnBrk="1" hangingPunct="1">
              <a:buFont typeface="Arial" charset="0"/>
              <a:buNone/>
            </a:pPr>
            <a:r>
              <a:rPr lang="fr-FR" b="1">
                <a:ea typeface="MS Mincho" pitchFamily="49" charset="-128"/>
              </a:rPr>
              <a:t>Moo.fx : </a:t>
            </a:r>
            <a:r>
              <a:rPr lang="fr-FR">
                <a:ea typeface="MS Mincho" pitchFamily="49" charset="-128"/>
              </a:rPr>
              <a:t>bibliothèque d’effets, alternative à script.aculo.us plus légère</a:t>
            </a: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58C7641D-4EF4-4A5E-9794-EDE5A86AD856}" type="slidenum">
              <a:rPr lang="en-JM" smtClean="0">
                <a:solidFill>
                  <a:schemeClr val="bg1"/>
                </a:solidFill>
              </a:rPr>
              <a:pPr fontAlgn="base">
                <a:spcBef>
                  <a:spcPct val="0"/>
                </a:spcBef>
                <a:spcAft>
                  <a:spcPct val="0"/>
                </a:spcAft>
                <a:defRPr/>
              </a:pPr>
              <a:t>190</a:t>
            </a:fld>
            <a:endParaRPr lang="en-JM">
              <a:solidFill>
                <a:schemeClr val="bg1"/>
              </a:solidFill>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Title 1"/>
          <p:cNvSpPr>
            <a:spLocks noGrp="1"/>
          </p:cNvSpPr>
          <p:nvPr>
            <p:ph type="title"/>
          </p:nvPr>
        </p:nvSpPr>
        <p:spPr/>
        <p:txBody>
          <a:bodyPr/>
          <a:lstStyle/>
          <a:p>
            <a:pPr eaLnBrk="1" hangingPunct="1"/>
            <a:r>
              <a:rPr lang="fr-FR" sz="3200"/>
              <a:t>Bonnes pratiques</a:t>
            </a:r>
            <a:endParaRPr lang="en-JM" sz="3200"/>
          </a:p>
        </p:txBody>
      </p:sp>
      <p:sp>
        <p:nvSpPr>
          <p:cNvPr id="3" name="Content Placeholder 2"/>
          <p:cNvSpPr>
            <a:spLocks noGrp="1"/>
          </p:cNvSpPr>
          <p:nvPr>
            <p:ph idx="1"/>
          </p:nvPr>
        </p:nvSpPr>
        <p:spPr/>
        <p:txBody>
          <a:bodyPr rtlCol="0">
            <a:normAutofit fontScale="62500" lnSpcReduction="20000"/>
          </a:bodyPr>
          <a:lstStyle/>
          <a:p>
            <a:pPr marL="0" indent="0" eaLnBrk="1" hangingPunct="1">
              <a:buFont typeface="Arial" charset="0"/>
              <a:buNone/>
              <a:defRPr/>
            </a:pPr>
            <a:r>
              <a:rPr lang="fr-FR" b="1" dirty="0">
                <a:ea typeface="MS Mincho" pitchFamily="49" charset="-128"/>
              </a:rPr>
              <a:t>Considérations techniques : DOM niveau 2 pas uniformément supporté</a:t>
            </a:r>
            <a:r>
              <a:rPr lang="fr-FR" dirty="0">
                <a:ea typeface="MS Mincho" pitchFamily="49" charset="-128"/>
              </a:rPr>
              <a:t>, protections firewall, proxy et ports bloqués, antivirus et désactivation de l’ActiveX </a:t>
            </a:r>
            <a:r>
              <a:rPr lang="fr-FR" i="1" dirty="0" err="1">
                <a:ea typeface="MS Mincho" pitchFamily="49" charset="-128"/>
              </a:rPr>
              <a:t>XMLHttpRequest</a:t>
            </a:r>
            <a:r>
              <a:rPr lang="fr-FR" i="1" dirty="0">
                <a:ea typeface="MS Mincho" pitchFamily="49" charset="-128"/>
              </a:rPr>
              <a:t> </a:t>
            </a:r>
            <a:r>
              <a:rPr lang="fr-FR" dirty="0">
                <a:ea typeface="MS Mincho" pitchFamily="49" charset="-128"/>
              </a:rPr>
              <a:t>sous MSIE, lecteurs d’écrans supportent mal Ajax, l’ajout aux favoris et le retour à la page précédente posent problème.</a:t>
            </a:r>
          </a:p>
          <a:p>
            <a:pPr marL="0" indent="0" eaLnBrk="1" hangingPunct="1">
              <a:buFont typeface="Arial" charset="0"/>
              <a:buNone/>
              <a:defRPr/>
            </a:pPr>
            <a:endParaRPr lang="fr-FR" dirty="0">
              <a:ea typeface="MS Mincho" pitchFamily="49" charset="-128"/>
            </a:endParaRPr>
          </a:p>
          <a:p>
            <a:pPr marL="0" indent="0" eaLnBrk="1" hangingPunct="1">
              <a:buFont typeface="Arial" charset="0"/>
              <a:buNone/>
              <a:defRPr/>
            </a:pPr>
            <a:r>
              <a:rPr lang="fr-FR" b="1" dirty="0">
                <a:ea typeface="MS Mincho" pitchFamily="49" charset="-128"/>
              </a:rPr>
              <a:t>Considérations humaines : manque d’habitude de manipuler des RIA </a:t>
            </a:r>
            <a:r>
              <a:rPr lang="fr-FR" dirty="0">
                <a:ea typeface="MS Mincho" pitchFamily="49" charset="-128"/>
              </a:rPr>
              <a:t>(cliqué-glissé, enregistrement auto, modification ponctuelle sans rechargement de la page… autant d’actions non-intuitives pour les utilisateurs sur Internet)</a:t>
            </a:r>
          </a:p>
          <a:p>
            <a:pPr marL="0" indent="0" eaLnBrk="1" hangingPunct="1">
              <a:buFont typeface="Arial" charset="0"/>
              <a:buNone/>
              <a:defRPr/>
            </a:pPr>
            <a:endParaRPr lang="fr-FR" dirty="0">
              <a:ea typeface="MS Mincho" pitchFamily="49" charset="-128"/>
            </a:endParaRPr>
          </a:p>
          <a:p>
            <a:pPr marL="0" indent="0" eaLnBrk="1" hangingPunct="1">
              <a:buFont typeface="Arial" charset="0"/>
              <a:buNone/>
              <a:defRPr/>
            </a:pPr>
            <a:r>
              <a:rPr lang="fr-FR" dirty="0">
                <a:ea typeface="MS Mincho" pitchFamily="49" charset="-128"/>
              </a:rPr>
              <a:t>Concevoir ses </a:t>
            </a:r>
            <a:r>
              <a:rPr lang="fr-FR" b="1" dirty="0">
                <a:ea typeface="MS Mincho" pitchFamily="49" charset="-128"/>
              </a:rPr>
              <a:t>pages d’abord comme des pages sans Ajax </a:t>
            </a:r>
            <a:r>
              <a:rPr lang="fr-FR" dirty="0">
                <a:ea typeface="MS Mincho" pitchFamily="49" charset="-128"/>
              </a:rPr>
              <a:t>(avec </a:t>
            </a:r>
            <a:r>
              <a:rPr lang="fr-FR" dirty="0" err="1">
                <a:ea typeface="MS Mincho" pitchFamily="49" charset="-128"/>
              </a:rPr>
              <a:t>Unobtrusive</a:t>
            </a:r>
            <a:r>
              <a:rPr lang="fr-FR" dirty="0">
                <a:ea typeface="MS Mincho" pitchFamily="49" charset="-128"/>
              </a:rPr>
              <a:t> </a:t>
            </a:r>
            <a:r>
              <a:rPr lang="fr-FR" dirty="0" err="1">
                <a:ea typeface="MS Mincho" pitchFamily="49" charset="-128"/>
              </a:rPr>
              <a:t>JS</a:t>
            </a:r>
            <a:r>
              <a:rPr lang="fr-FR" dirty="0">
                <a:ea typeface="MS Mincho" pitchFamily="49" charset="-128"/>
              </a:rPr>
              <a:t> et validation classique)Puis intégrer la technologie selon la pratique du </a:t>
            </a:r>
            <a:r>
              <a:rPr lang="fr-FR" b="1" i="1" dirty="0">
                <a:ea typeface="MS Mincho" pitchFamily="49" charset="-128"/>
              </a:rPr>
              <a:t>progressive </a:t>
            </a:r>
            <a:r>
              <a:rPr lang="fr-FR" b="1" i="1" dirty="0" err="1">
                <a:ea typeface="MS Mincho" pitchFamily="49" charset="-128"/>
              </a:rPr>
              <a:t>enhancement</a:t>
            </a:r>
            <a:r>
              <a:rPr lang="fr-FR" b="1" dirty="0">
                <a:ea typeface="MS Mincho" pitchFamily="49" charset="-128"/>
              </a:rPr>
              <a:t> surnommée </a:t>
            </a:r>
            <a:r>
              <a:rPr lang="fr-FR" b="1" dirty="0" err="1">
                <a:ea typeface="MS Mincho" pitchFamily="49" charset="-128"/>
              </a:rPr>
              <a:t>Hijax</a:t>
            </a:r>
            <a:r>
              <a:rPr lang="fr-FR" b="1" dirty="0">
                <a:ea typeface="MS Mincho" pitchFamily="49" charset="-128"/>
              </a:rPr>
              <a:t> par Jeremy Keith</a:t>
            </a:r>
          </a:p>
          <a:p>
            <a:pPr marL="0" indent="0" eaLnBrk="1" hangingPunct="1">
              <a:buFont typeface="Arial" charset="0"/>
              <a:buNone/>
              <a:defRPr/>
            </a:pPr>
            <a:endParaRPr lang="fr-FR" dirty="0">
              <a:ea typeface="MS Mincho" pitchFamily="49" charset="-128"/>
            </a:endParaRPr>
          </a:p>
          <a:p>
            <a:pPr marL="0" indent="0" eaLnBrk="1" hangingPunct="1">
              <a:buFont typeface="Arial" charset="0"/>
              <a:buNone/>
              <a:defRPr/>
            </a:pPr>
            <a:r>
              <a:rPr lang="fr-FR" dirty="0">
                <a:ea typeface="MS Mincho" pitchFamily="49" charset="-128"/>
              </a:rPr>
              <a:t>Précisez dès l’entrée du site l’utilisation d’Ajax et de fonctionnalités avancées</a:t>
            </a:r>
          </a:p>
          <a:p>
            <a:pPr marL="344488" lvl="1" indent="-76200" eaLnBrk="1" hangingPunct="1">
              <a:defRPr/>
            </a:pPr>
            <a:endParaRPr lang="fr-FR" dirty="0">
              <a:ea typeface="MS Mincho" pitchFamily="49" charset="-128"/>
            </a:endParaRPr>
          </a:p>
          <a:p>
            <a:pPr eaLnBrk="1" hangingPunct="1">
              <a:buFont typeface="Arial" charset="0"/>
              <a:buNone/>
              <a:defRPr/>
            </a:pPr>
            <a:endParaRPr lang="fr-FR" dirty="0">
              <a:sym typeface="Wingdings" pitchFamily="2" charset="2"/>
            </a:endParaRPr>
          </a:p>
          <a:p>
            <a:pPr lvl="1" eaLnBrk="1" hangingPunct="1">
              <a:defRPr/>
            </a:pPr>
            <a:endParaRPr lang="fr-FR" dirty="0">
              <a:sym typeface="Wingdings" pitchFamily="2" charset="2"/>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81890321-36FC-4FCD-9E85-8C6E8B15E712}" type="slidenum">
              <a:rPr lang="en-JM" smtClean="0">
                <a:solidFill>
                  <a:schemeClr val="bg1"/>
                </a:solidFill>
              </a:rPr>
              <a:pPr fontAlgn="base">
                <a:spcBef>
                  <a:spcPct val="0"/>
                </a:spcBef>
                <a:spcAft>
                  <a:spcPct val="0"/>
                </a:spcAft>
                <a:defRPr/>
              </a:pPr>
              <a:t>191</a:t>
            </a:fld>
            <a:endParaRPr lang="en-JM">
              <a:solidFill>
                <a:schemeClr val="bg1"/>
              </a:solidFill>
            </a:endParaRPr>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Title 1"/>
          <p:cNvSpPr>
            <a:spLocks noGrp="1"/>
          </p:cNvSpPr>
          <p:nvPr>
            <p:ph type="title"/>
          </p:nvPr>
        </p:nvSpPr>
        <p:spPr/>
        <p:txBody>
          <a:bodyPr/>
          <a:lstStyle/>
          <a:p>
            <a:pPr eaLnBrk="1" hangingPunct="1"/>
            <a:r>
              <a:rPr lang="fr-FR" sz="3200"/>
              <a:t>Bonnes pratiques</a:t>
            </a:r>
            <a:endParaRPr lang="en-JM" sz="3200"/>
          </a:p>
        </p:txBody>
      </p:sp>
      <p:sp>
        <p:nvSpPr>
          <p:cNvPr id="149507" name="Content Placeholder 2"/>
          <p:cNvSpPr>
            <a:spLocks noGrp="1"/>
          </p:cNvSpPr>
          <p:nvPr>
            <p:ph idx="1"/>
          </p:nvPr>
        </p:nvSpPr>
        <p:spPr/>
        <p:txBody>
          <a:bodyPr>
            <a:normAutofit fontScale="70000" lnSpcReduction="20000"/>
          </a:bodyPr>
          <a:lstStyle/>
          <a:p>
            <a:pPr marL="0" indent="0" eaLnBrk="1" hangingPunct="1">
              <a:buFont typeface="Arial" charset="0"/>
              <a:buNone/>
            </a:pPr>
            <a:r>
              <a:rPr lang="fr-FR" b="1">
                <a:ea typeface="MS Mincho" pitchFamily="49" charset="-128"/>
              </a:rPr>
              <a:t>Signaler visuellement les traitements asynchrones </a:t>
            </a:r>
            <a:r>
              <a:rPr lang="fr-FR">
                <a:ea typeface="MS Mincho" pitchFamily="49" charset="-128"/>
              </a:rPr>
              <a:t>en cours (ex: progressbar), attirez l’attention sur tout élément modifié (ex: clignotement / fondu+son / alert)</a:t>
            </a:r>
          </a:p>
          <a:p>
            <a:pPr marL="0" indent="0" eaLnBrk="1" hangingPunct="1">
              <a:buFont typeface="Arial" charset="0"/>
              <a:buNone/>
            </a:pPr>
            <a:endParaRPr lang="fr-FR">
              <a:ea typeface="MS Mincho" pitchFamily="49" charset="-128"/>
            </a:endParaRPr>
          </a:p>
          <a:p>
            <a:pPr marL="0" indent="0" eaLnBrk="1" hangingPunct="1">
              <a:buFont typeface="Arial" charset="0"/>
              <a:buNone/>
            </a:pPr>
            <a:r>
              <a:rPr lang="fr-FR">
                <a:ea typeface="MS Mincho" pitchFamily="49" charset="-128"/>
              </a:rPr>
              <a:t>Utiliser l’enregistrement automatique à bon escient (déplacement de fenêtre ou résistance à la panne d’un QCM)… ou doublez avec la fonctionnalité classique</a:t>
            </a:r>
          </a:p>
          <a:p>
            <a:pPr marL="0" indent="0" eaLnBrk="1" hangingPunct="1">
              <a:buFont typeface="Arial" charset="0"/>
              <a:buNone/>
            </a:pPr>
            <a:endParaRPr lang="fr-FR">
              <a:ea typeface="MS Mincho" pitchFamily="49" charset="-128"/>
            </a:endParaRPr>
          </a:p>
          <a:p>
            <a:pPr marL="0" indent="0" eaLnBrk="1" hangingPunct="1">
              <a:buFont typeface="Arial" charset="0"/>
              <a:buNone/>
            </a:pPr>
            <a:r>
              <a:rPr lang="fr-FR" b="1">
                <a:ea typeface="MS Mincho" pitchFamily="49" charset="-128"/>
              </a:rPr>
              <a:t>Gérer les boutons de navigation </a:t>
            </a:r>
            <a:r>
              <a:rPr lang="fr-FR">
                <a:ea typeface="MS Mincho" pitchFamily="49" charset="-128"/>
              </a:rPr>
              <a:t>précédent, suivant</a:t>
            </a:r>
          </a:p>
          <a:p>
            <a:pPr marL="0" indent="0" eaLnBrk="1" hangingPunct="1">
              <a:buFont typeface="Arial" charset="0"/>
              <a:buNone/>
            </a:pPr>
            <a:endParaRPr lang="fr-FR">
              <a:ea typeface="MS Mincho" pitchFamily="49" charset="-128"/>
            </a:endParaRPr>
          </a:p>
          <a:p>
            <a:pPr marL="0" indent="0" eaLnBrk="1" hangingPunct="1">
              <a:buFont typeface="Arial" charset="0"/>
              <a:buNone/>
            </a:pPr>
            <a:r>
              <a:rPr lang="fr-FR">
                <a:sym typeface="Wingdings" pitchFamily="2" charset="2"/>
              </a:rPr>
              <a:t>Mettre à disposition de l’utilisateur </a:t>
            </a:r>
            <a:r>
              <a:rPr lang="fr-FR" b="1">
                <a:sym typeface="Wingdings" pitchFamily="2" charset="2"/>
              </a:rPr>
              <a:t>un moyen de désactiver Ajax </a:t>
            </a:r>
            <a:r>
              <a:rPr lang="fr-FR">
                <a:sym typeface="Wingdings" pitchFamily="2" charset="2"/>
              </a:rPr>
              <a:t>(ex: checkbox)</a:t>
            </a:r>
          </a:p>
          <a:p>
            <a:pPr marL="0" indent="0" eaLnBrk="1" hangingPunct="1">
              <a:buFont typeface="Arial" charset="0"/>
              <a:buNone/>
            </a:pPr>
            <a:endParaRPr lang="fr-FR">
              <a:sym typeface="Wingdings" pitchFamily="2" charset="2"/>
            </a:endParaRPr>
          </a:p>
          <a:p>
            <a:pPr marL="0" indent="0" eaLnBrk="1" hangingPunct="1">
              <a:buFont typeface="Arial" charset="0"/>
              <a:buNone/>
            </a:pPr>
            <a:r>
              <a:rPr lang="fr-FR">
                <a:sym typeface="Wingdings" pitchFamily="2" charset="2"/>
              </a:rPr>
              <a:t>Pour les systèmes interférant avec la frappe clavier, laisser un délai avant mise en route de la fonctionnalité (ex: complétion auto, correction orthographique…)</a:t>
            </a: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535A7E15-B83B-417A-8881-E77E3AC56926}" type="slidenum">
              <a:rPr lang="en-JM" smtClean="0">
                <a:solidFill>
                  <a:schemeClr val="bg1"/>
                </a:solidFill>
              </a:rPr>
              <a:pPr fontAlgn="base">
                <a:spcBef>
                  <a:spcPct val="0"/>
                </a:spcBef>
                <a:spcAft>
                  <a:spcPct val="0"/>
                </a:spcAft>
                <a:defRPr/>
              </a:pPr>
              <a:t>192</a:t>
            </a:fld>
            <a:endParaRPr lang="en-JM">
              <a:solidFill>
                <a:schemeClr val="bg1"/>
              </a:solidFill>
            </a:endParaRPr>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AutoShape 2"/>
          <p:cNvSpPr>
            <a:spLocks noGrp="1" noChangeArrowheads="1"/>
          </p:cNvSpPr>
          <p:nvPr>
            <p:ph type="title"/>
          </p:nvPr>
        </p:nvSpPr>
        <p:spPr/>
        <p:txBody>
          <a:bodyPr/>
          <a:lstStyle/>
          <a:p>
            <a:pPr eaLnBrk="1" hangingPunct="1"/>
            <a:r>
              <a:rPr lang="fr-FR" dirty="0"/>
              <a:t>Définition (1/2)</a:t>
            </a:r>
          </a:p>
        </p:txBody>
      </p:sp>
      <p:sp>
        <p:nvSpPr>
          <p:cNvPr id="1207299" name="Rectangle 3"/>
          <p:cNvSpPr>
            <a:spLocks noGrp="1" noChangeArrowheads="1"/>
          </p:cNvSpPr>
          <p:nvPr>
            <p:ph idx="1"/>
          </p:nvPr>
        </p:nvSpPr>
        <p:spPr/>
        <p:txBody>
          <a:bodyPr/>
          <a:lstStyle/>
          <a:p>
            <a:pPr eaLnBrk="1" hangingPunct="1"/>
            <a:r>
              <a:rPr lang="fr-FR" dirty="0">
                <a:ea typeface="MS Mincho" pitchFamily="49" charset="-128"/>
              </a:rPr>
              <a:t>Requêtes HTTP (HTTP </a:t>
            </a:r>
            <a:r>
              <a:rPr lang="fr-FR" dirty="0" err="1">
                <a:ea typeface="MS Mincho" pitchFamily="49" charset="-128"/>
              </a:rPr>
              <a:t>Request</a:t>
            </a:r>
            <a:r>
              <a:rPr lang="fr-FR" dirty="0">
                <a:ea typeface="MS Mincho" pitchFamily="49" charset="-128"/>
              </a:rPr>
              <a:t>)</a:t>
            </a:r>
          </a:p>
          <a:p>
            <a:pPr eaLnBrk="1" hangingPunct="1">
              <a:buFont typeface="Wingdings" pitchFamily="2" charset="2"/>
              <a:buNone/>
            </a:pPr>
            <a:endParaRPr lang="fr-FR" sz="1800" dirty="0">
              <a:ea typeface="MS Mincho" pitchFamily="49" charset="-128"/>
            </a:endParaRPr>
          </a:p>
          <a:p>
            <a:pPr eaLnBrk="1" hangingPunct="1">
              <a:buFont typeface="Wingdings" pitchFamily="2" charset="2"/>
              <a:buNone/>
            </a:pPr>
            <a:r>
              <a:rPr lang="fr-FR" sz="1800" dirty="0">
                <a:ea typeface="MS Mincho" pitchFamily="49" charset="-128"/>
              </a:rPr>
              <a:t>   - HTTP utilise des requêtes pour les échanges entre client et serveur, ex :</a:t>
            </a:r>
            <a:br>
              <a:rPr lang="fr-FR" sz="1800" dirty="0">
                <a:ea typeface="MS Mincho" pitchFamily="49" charset="-128"/>
              </a:rPr>
            </a:br>
            <a:r>
              <a:rPr lang="fr-FR" sz="1800" dirty="0">
                <a:ea typeface="MS Mincho" pitchFamily="49" charset="-128"/>
              </a:rPr>
              <a:t> [HEADER +] « GET /index.htm HTTP/1.1 » + « Host: </a:t>
            </a:r>
            <a:r>
              <a:rPr lang="fr-FR" sz="1800" dirty="0" err="1">
                <a:ea typeface="MS Mincho" pitchFamily="49" charset="-128"/>
              </a:rPr>
              <a:t>orsyscom</a:t>
            </a:r>
            <a:r>
              <a:rPr lang="fr-FR" sz="1800" dirty="0">
                <a:ea typeface="MS Mincho" pitchFamily="49" charset="-128"/>
              </a:rPr>
              <a:t> » + &lt;CR&gt;&lt;LF&gt;</a:t>
            </a:r>
          </a:p>
          <a:p>
            <a:pPr eaLnBrk="1" hangingPunct="1">
              <a:buFont typeface="Wingdings" pitchFamily="2" charset="2"/>
              <a:buNone/>
            </a:pPr>
            <a:endParaRPr lang="fr-FR" sz="1800" dirty="0">
              <a:ea typeface="MS Mincho" pitchFamily="49" charset="-128"/>
            </a:endParaRPr>
          </a:p>
          <a:p>
            <a:pPr eaLnBrk="1" hangingPunct="1">
              <a:buFont typeface="Wingdings" pitchFamily="2" charset="2"/>
              <a:buNone/>
            </a:pPr>
            <a:r>
              <a:rPr lang="fr-FR" sz="1800" dirty="0">
                <a:ea typeface="MS Mincho" pitchFamily="49" charset="-128"/>
              </a:rPr>
              <a:t>   - Le protocole HTPP définit 8 méthodes pour agir sur une ressource. GET, POST: </a:t>
            </a:r>
            <a:br>
              <a:rPr lang="fr-FR" sz="1800" dirty="0">
                <a:ea typeface="MS Mincho" pitchFamily="49" charset="-128"/>
              </a:rPr>
            </a:br>
            <a:r>
              <a:rPr lang="fr-FR" sz="1800" b="1" dirty="0">
                <a:ea typeface="MS Mincho" pitchFamily="49" charset="-128"/>
              </a:rPr>
              <a:t>HEAD</a:t>
            </a:r>
            <a:r>
              <a:rPr lang="fr-FR" sz="1800" dirty="0">
                <a:ea typeface="MS Mincho" pitchFamily="49" charset="-128"/>
              </a:rPr>
              <a:t>: identique à un GET partiel (sans le body)</a:t>
            </a:r>
            <a:br>
              <a:rPr lang="fr-FR" sz="1800" dirty="0">
                <a:ea typeface="MS Mincho" pitchFamily="49" charset="-128"/>
              </a:rPr>
            </a:br>
            <a:r>
              <a:rPr lang="fr-FR" sz="1800" b="1" dirty="0">
                <a:ea typeface="MS Mincho" pitchFamily="49" charset="-128"/>
              </a:rPr>
              <a:t>PUT</a:t>
            </a:r>
            <a:r>
              <a:rPr lang="fr-FR" sz="1800" dirty="0">
                <a:ea typeface="MS Mincho" pitchFamily="49" charset="-128"/>
              </a:rPr>
              <a:t>: pour télécharger (</a:t>
            </a:r>
            <a:r>
              <a:rPr lang="fr-FR" sz="1800" dirty="0" err="1">
                <a:ea typeface="MS Mincho" pitchFamily="49" charset="-128"/>
              </a:rPr>
              <a:t>upload</a:t>
            </a:r>
            <a:r>
              <a:rPr lang="fr-FR" sz="1800" dirty="0">
                <a:ea typeface="MS Mincho" pitchFamily="49" charset="-128"/>
              </a:rPr>
              <a:t>) une ressource</a:t>
            </a:r>
            <a:br>
              <a:rPr lang="fr-FR" sz="1800" dirty="0">
                <a:ea typeface="MS Mincho" pitchFamily="49" charset="-128"/>
              </a:rPr>
            </a:br>
            <a:r>
              <a:rPr lang="fr-FR" sz="1800" b="1" dirty="0">
                <a:ea typeface="MS Mincho" pitchFamily="49" charset="-128"/>
              </a:rPr>
              <a:t>DELETE</a:t>
            </a:r>
            <a:r>
              <a:rPr lang="fr-FR" sz="1800" dirty="0">
                <a:ea typeface="MS Mincho" pitchFamily="49" charset="-128"/>
              </a:rPr>
              <a:t>: pour supprimer une ressource</a:t>
            </a:r>
            <a:br>
              <a:rPr lang="fr-FR" sz="1800" dirty="0">
                <a:ea typeface="MS Mincho" pitchFamily="49" charset="-128"/>
              </a:rPr>
            </a:br>
            <a:r>
              <a:rPr lang="fr-FR" sz="1800" b="1" dirty="0">
                <a:ea typeface="MS Mincho" pitchFamily="49" charset="-128"/>
              </a:rPr>
              <a:t>TRACE</a:t>
            </a:r>
            <a:r>
              <a:rPr lang="fr-FR" sz="1800" dirty="0">
                <a:ea typeface="MS Mincho" pitchFamily="49" charset="-128"/>
              </a:rPr>
              <a:t>: fournit un écho de la dernière requête (modifiée par le serveur)</a:t>
            </a:r>
            <a:br>
              <a:rPr lang="fr-FR" sz="1800" dirty="0">
                <a:ea typeface="MS Mincho" pitchFamily="49" charset="-128"/>
              </a:rPr>
            </a:br>
            <a:r>
              <a:rPr lang="fr-FR" sz="1800" b="1" dirty="0">
                <a:ea typeface="MS Mincho" pitchFamily="49" charset="-128"/>
              </a:rPr>
              <a:t>OPTIONS</a:t>
            </a:r>
            <a:r>
              <a:rPr lang="fr-FR" sz="1800" dirty="0">
                <a:ea typeface="MS Mincho" pitchFamily="49" charset="-128"/>
              </a:rPr>
              <a:t>: pour savoir les options supportées (cf. EHTTP)</a:t>
            </a:r>
            <a:br>
              <a:rPr lang="fr-FR" sz="1800" dirty="0">
                <a:ea typeface="MS Mincho" pitchFamily="49" charset="-128"/>
              </a:rPr>
            </a:br>
            <a:r>
              <a:rPr lang="fr-FR" sz="1800" b="1" dirty="0">
                <a:ea typeface="MS Mincho" pitchFamily="49" charset="-128"/>
              </a:rPr>
              <a:t>CONNECT</a:t>
            </a:r>
            <a:r>
              <a:rPr lang="fr-FR" sz="1800" dirty="0">
                <a:ea typeface="MS Mincho" pitchFamily="49" charset="-128"/>
              </a:rPr>
              <a:t>: crée un tunnel TCP/IP (facilite </a:t>
            </a:r>
            <a:r>
              <a:rPr lang="fr-FR" sz="1800" dirty="0" err="1">
                <a:ea typeface="MS Mincho" pitchFamily="49" charset="-128"/>
              </a:rPr>
              <a:t>com</a:t>
            </a:r>
            <a:r>
              <a:rPr lang="fr-FR" sz="1800" dirty="0">
                <a:ea typeface="MS Mincho" pitchFamily="49" charset="-128"/>
              </a:rPr>
              <a:t> HTTPS via proxy non-sécurisé)</a:t>
            </a:r>
          </a:p>
        </p:txBody>
      </p:sp>
      <p:sp>
        <p:nvSpPr>
          <p:cNvPr id="4" name="Rectangle 13"/>
          <p:cNvSpPr>
            <a:spLocks noGrp="1" noChangeArrowheads="1"/>
          </p:cNvSpPr>
          <p:nvPr>
            <p:ph type="sldNum" sz="quarter" idx="12"/>
          </p:nvPr>
        </p:nvSpPr>
        <p:spPr>
          <a:ln/>
        </p:spPr>
        <p:txBody>
          <a:bodyPr/>
          <a:lstStyle/>
          <a:p>
            <a:pPr>
              <a:defRPr/>
            </a:pPr>
            <a:fld id="{5A85D76A-37B2-41DA-A22E-F390F7F69356}" type="slidenum">
              <a:rPr lang="fr-FR"/>
              <a:pPr>
                <a:defRPr/>
              </a:pPr>
              <a:t>193</a:t>
            </a:fld>
            <a:endParaRPr lang="fr-FR"/>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AutoShape 2"/>
          <p:cNvSpPr>
            <a:spLocks noGrp="1" noChangeArrowheads="1"/>
          </p:cNvSpPr>
          <p:nvPr>
            <p:ph type="title"/>
          </p:nvPr>
        </p:nvSpPr>
        <p:spPr/>
        <p:txBody>
          <a:bodyPr/>
          <a:lstStyle/>
          <a:p>
            <a:pPr eaLnBrk="1" hangingPunct="1"/>
            <a:r>
              <a:rPr lang="fr-FR"/>
              <a:t>Définition (2/2)</a:t>
            </a:r>
          </a:p>
        </p:txBody>
      </p:sp>
      <p:sp>
        <p:nvSpPr>
          <p:cNvPr id="1218563" name="Rectangle 3"/>
          <p:cNvSpPr>
            <a:spLocks noGrp="1" noChangeArrowheads="1"/>
          </p:cNvSpPr>
          <p:nvPr>
            <p:ph idx="1"/>
          </p:nvPr>
        </p:nvSpPr>
        <p:spPr/>
        <p:txBody>
          <a:bodyPr/>
          <a:lstStyle/>
          <a:p>
            <a:pPr eaLnBrk="1" hangingPunct="1"/>
            <a:r>
              <a:rPr lang="fr-FR">
                <a:ea typeface="MS Mincho" pitchFamily="49" charset="-128"/>
              </a:rPr>
              <a:t>XMLHttpRequest</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XMLHttpRequest est une API utilisée par des langages de script côté client pour transmettre et demander des informations (en XML ou autre format) au serveur.</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Inventeur de la technologie, Microsoft a intégré XMLHttpRequest sous le nom XMLHTTP dès 1999 dans MSIE5 via un ActiveX. La méthode a changé de nom au cours du temps "Microsoft.XMLHttp" puis "Msxml2.XMLHttp".</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XMLHttpRequest est intégré en natif dans les autres navigateurs depuis 2002 et dans MSIE7 qui conserve sa compatibilité ActiveX.</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Le W3C a repris XMLHttpRequest dans les spécifications du W3C en 2006.</a:t>
            </a:r>
          </a:p>
        </p:txBody>
      </p:sp>
      <p:sp>
        <p:nvSpPr>
          <p:cNvPr id="4" name="Rectangle 13"/>
          <p:cNvSpPr>
            <a:spLocks noGrp="1" noChangeArrowheads="1"/>
          </p:cNvSpPr>
          <p:nvPr>
            <p:ph type="sldNum" sz="quarter" idx="12"/>
          </p:nvPr>
        </p:nvSpPr>
        <p:spPr>
          <a:ln/>
        </p:spPr>
        <p:txBody>
          <a:bodyPr/>
          <a:lstStyle/>
          <a:p>
            <a:pPr>
              <a:defRPr/>
            </a:pPr>
            <a:fld id="{89DBE1A4-8790-4C59-B0B0-A4A9E4F61FBA}" type="slidenum">
              <a:rPr lang="fr-FR"/>
              <a:pPr>
                <a:defRPr/>
              </a:pPr>
              <a:t>194</a:t>
            </a:fld>
            <a:endParaRPr lang="fr-FR"/>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AutoShape 2"/>
          <p:cNvSpPr>
            <a:spLocks noGrp="1" noChangeArrowheads="1"/>
          </p:cNvSpPr>
          <p:nvPr>
            <p:ph type="title"/>
          </p:nvPr>
        </p:nvSpPr>
        <p:spPr/>
        <p:txBody>
          <a:bodyPr/>
          <a:lstStyle/>
          <a:p>
            <a:pPr eaLnBrk="1" hangingPunct="1"/>
            <a:r>
              <a:rPr lang="fr-FR"/>
              <a:t>Classe XMLHttpRequest (1/6)</a:t>
            </a:r>
          </a:p>
        </p:txBody>
      </p:sp>
      <p:sp>
        <p:nvSpPr>
          <p:cNvPr id="1216515" name="Rectangle 3"/>
          <p:cNvSpPr>
            <a:spLocks noGrp="1" noChangeArrowheads="1"/>
          </p:cNvSpPr>
          <p:nvPr>
            <p:ph idx="1"/>
          </p:nvPr>
        </p:nvSpPr>
        <p:spPr/>
        <p:txBody>
          <a:bodyPr/>
          <a:lstStyle/>
          <a:p>
            <a:pPr eaLnBrk="1" hangingPunct="1"/>
            <a:r>
              <a:rPr lang="fr-FR">
                <a:ea typeface="MS Mincho" pitchFamily="49" charset="-128"/>
              </a:rPr>
              <a:t>Les méthodes de XMLHttpRequest</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abort() :</a:t>
            </a:r>
            <a:r>
              <a:rPr lang="fr-FR" sz="1800">
                <a:ea typeface="MS Mincho" pitchFamily="49" charset="-128"/>
              </a:rPr>
              <a:t> abandonne la requête courante</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getResponseHeader( headerName) :</a:t>
            </a:r>
            <a:r>
              <a:rPr lang="fr-FR" sz="1800">
                <a:ea typeface="MS Mincho" pitchFamily="49" charset="-128"/>
              </a:rPr>
              <a:t> renvoie une partie de l’en-tête HTTP</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getAllResponseHeaders() :</a:t>
            </a:r>
            <a:r>
              <a:rPr lang="fr-FR" sz="1800">
                <a:ea typeface="MS Mincho" pitchFamily="49" charset="-128"/>
              </a:rPr>
              <a:t> renvoie tout l’en-tête HTTP</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setRequestHeader( var, val) :</a:t>
            </a:r>
            <a:r>
              <a:rPr lang="fr-FR" sz="1800">
                <a:ea typeface="MS Mincho" pitchFamily="49" charset="-128"/>
              </a:rPr>
              <a:t> crée un hash (&amp;var=val) dans l’en-tête HTTP</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open( méthode, URL[, async=true|false[, login[, password]]]):</a:t>
            </a:r>
            <a:r>
              <a:rPr lang="fr-FR" sz="1800">
                <a:ea typeface="MS Mincho" pitchFamily="49" charset="-128"/>
              </a:rPr>
              <a:t> prépare la requête</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send( données) :</a:t>
            </a:r>
            <a:r>
              <a:rPr lang="fr-FR" sz="1800">
                <a:ea typeface="MS Mincho" pitchFamily="49" charset="-128"/>
              </a:rPr>
              <a:t> envoie la requête</a:t>
            </a:r>
          </a:p>
        </p:txBody>
      </p:sp>
      <p:sp>
        <p:nvSpPr>
          <p:cNvPr id="4" name="Rectangle 13"/>
          <p:cNvSpPr>
            <a:spLocks noGrp="1" noChangeArrowheads="1"/>
          </p:cNvSpPr>
          <p:nvPr>
            <p:ph type="sldNum" sz="quarter" idx="12"/>
          </p:nvPr>
        </p:nvSpPr>
        <p:spPr>
          <a:ln/>
        </p:spPr>
        <p:txBody>
          <a:bodyPr/>
          <a:lstStyle/>
          <a:p>
            <a:pPr>
              <a:defRPr/>
            </a:pPr>
            <a:fld id="{9E5C4A54-EEA6-40F2-A9F7-89EEE634055F}" type="slidenum">
              <a:rPr lang="fr-FR"/>
              <a:pPr>
                <a:defRPr/>
              </a:pPr>
              <a:t>195</a:t>
            </a:fld>
            <a:endParaRPr lang="fr-FR"/>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AutoShape 2"/>
          <p:cNvSpPr>
            <a:spLocks noGrp="1" noChangeArrowheads="1"/>
          </p:cNvSpPr>
          <p:nvPr>
            <p:ph type="title"/>
          </p:nvPr>
        </p:nvSpPr>
        <p:spPr/>
        <p:txBody>
          <a:bodyPr/>
          <a:lstStyle/>
          <a:p>
            <a:pPr eaLnBrk="1" hangingPunct="1"/>
            <a:r>
              <a:rPr lang="fr-FR"/>
              <a:t>Classe XMLHttpRequest (2/6)</a:t>
            </a:r>
          </a:p>
        </p:txBody>
      </p:sp>
      <p:sp>
        <p:nvSpPr>
          <p:cNvPr id="1220611" name="Rectangle 3"/>
          <p:cNvSpPr>
            <a:spLocks noGrp="1" noChangeArrowheads="1"/>
          </p:cNvSpPr>
          <p:nvPr>
            <p:ph idx="1"/>
          </p:nvPr>
        </p:nvSpPr>
        <p:spPr/>
        <p:txBody>
          <a:bodyPr/>
          <a:lstStyle/>
          <a:p>
            <a:pPr eaLnBrk="1" hangingPunct="1"/>
            <a:r>
              <a:rPr lang="fr-FR">
                <a:ea typeface="MS Mincho" pitchFamily="49" charset="-128"/>
              </a:rPr>
              <a:t>Les propriétés de XMLHttpRequest</a:t>
            </a:r>
          </a:p>
          <a:p>
            <a:pPr eaLnBrk="1" hangingPunct="1">
              <a:buFont typeface="Wingdings" pitchFamily="2" charset="2"/>
              <a:buNone/>
            </a:pPr>
            <a:r>
              <a:rPr lang="fr-FR" sz="1800">
                <a:ea typeface="MS Mincho" pitchFamily="49" charset="-128"/>
              </a:rPr>
              <a:t>   - </a:t>
            </a:r>
            <a:r>
              <a:rPr lang="fr-FR" sz="1800" u="sng">
                <a:ea typeface="MS Mincho" pitchFamily="49" charset="-128"/>
              </a:rPr>
              <a:t>onreadystatechange :</a:t>
            </a:r>
            <a:r>
              <a:rPr lang="fr-FR" sz="1800">
                <a:ea typeface="MS Mincho" pitchFamily="49" charset="-128"/>
              </a:rPr>
              <a:t> indique le gestionnaire d’événement utilisé (fonction)</a:t>
            </a:r>
            <a:br>
              <a:rPr lang="fr-FR" sz="1800">
                <a:ea typeface="MS Mincho" pitchFamily="49" charset="-128"/>
              </a:rPr>
            </a:br>
            <a:r>
              <a:rPr lang="fr-FR" sz="1800">
                <a:ea typeface="MS Mincho" pitchFamily="49" charset="-128"/>
              </a:rPr>
              <a:t>(Attention: à la syntaxe qui ne suit pas CamelCase minuscule !)</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readyState :</a:t>
            </a:r>
            <a:r>
              <a:rPr lang="fr-FR" sz="1800">
                <a:ea typeface="MS Mincho" pitchFamily="49" charset="-128"/>
              </a:rPr>
              <a:t> indique l’état de la requête	0 = non initialisée (pas open()) </a:t>
            </a:r>
            <a:br>
              <a:rPr lang="fr-FR" sz="1800">
                <a:ea typeface="MS Mincho" pitchFamily="49" charset="-128"/>
              </a:rPr>
            </a:br>
            <a:r>
              <a:rPr lang="fr-FR" sz="1800">
                <a:ea typeface="MS Mincho" pitchFamily="49" charset="-128"/>
              </a:rPr>
              <a:t>1 = open (pas encore send())		2 = sent (en attente de réponse) </a:t>
            </a:r>
            <a:br>
              <a:rPr lang="fr-FR" sz="1800">
                <a:ea typeface="MS Mincho" pitchFamily="49" charset="-128"/>
              </a:rPr>
            </a:br>
            <a:r>
              <a:rPr lang="fr-FR" sz="1800">
                <a:ea typeface="MS Mincho" pitchFamily="49" charset="-128"/>
              </a:rPr>
              <a:t>3 = receiving (récupère la réponse)	4 = loaded (fini)</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responseText :</a:t>
            </a:r>
            <a:r>
              <a:rPr lang="fr-FR" sz="1800">
                <a:ea typeface="MS Mincho" pitchFamily="49" charset="-128"/>
              </a:rPr>
              <a:t> la réponse en chaine de caractère</a:t>
            </a:r>
            <a:br>
              <a:rPr lang="fr-FR" sz="1800">
                <a:ea typeface="MS Mincho" pitchFamily="49" charset="-128"/>
              </a:rPr>
            </a:br>
            <a:r>
              <a:rPr lang="fr-FR" sz="1800" u="sng">
                <a:ea typeface="MS Mincho" pitchFamily="49" charset="-128"/>
              </a:rPr>
              <a:t>responseXML :</a:t>
            </a:r>
            <a:r>
              <a:rPr lang="fr-FR" sz="1800">
                <a:ea typeface="MS Mincho" pitchFamily="49" charset="-128"/>
              </a:rPr>
              <a:t> réponse en XML à parser</a:t>
            </a:r>
            <a:br>
              <a:rPr lang="fr-FR" sz="1800">
                <a:ea typeface="MS Mincho" pitchFamily="49" charset="-128"/>
              </a:rPr>
            </a:br>
            <a:r>
              <a:rPr lang="fr-FR" sz="1800" u="sng">
                <a:ea typeface="MS Mincho" pitchFamily="49" charset="-128"/>
              </a:rPr>
              <a:t>responseBody :</a:t>
            </a:r>
            <a:r>
              <a:rPr lang="fr-FR" sz="1800">
                <a:ea typeface="MS Mincho" pitchFamily="49" charset="-128"/>
              </a:rPr>
              <a:t> réponse texte encodée en binaire (MSIE seulement)</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t>
            </a:r>
            <a:r>
              <a:rPr lang="fr-FR" sz="1800" u="sng">
                <a:ea typeface="MS Mincho" pitchFamily="49" charset="-128"/>
              </a:rPr>
              <a:t>status :</a:t>
            </a:r>
            <a:r>
              <a:rPr lang="fr-FR" sz="1800">
                <a:ea typeface="MS Mincho" pitchFamily="49" charset="-128"/>
              </a:rPr>
              <a:t> le code de statut HTTP (200=ok, 40x=error, ex: 404=Not Found)</a:t>
            </a:r>
            <a:br>
              <a:rPr lang="fr-FR" sz="1800">
                <a:ea typeface="MS Mincho" pitchFamily="49" charset="-128"/>
              </a:rPr>
            </a:br>
            <a:r>
              <a:rPr lang="fr-FR" sz="1800" u="sng">
                <a:ea typeface="MS Mincho" pitchFamily="49" charset="-128"/>
              </a:rPr>
              <a:t>statusText :</a:t>
            </a:r>
            <a:r>
              <a:rPr lang="fr-FR" sz="1800">
                <a:ea typeface="MS Mincho" pitchFamily="49" charset="-128"/>
              </a:rPr>
              <a:t> texte du statut ("OK", "Not Found")</a:t>
            </a:r>
          </a:p>
        </p:txBody>
      </p:sp>
      <p:sp>
        <p:nvSpPr>
          <p:cNvPr id="4" name="Rectangle 13"/>
          <p:cNvSpPr>
            <a:spLocks noGrp="1" noChangeArrowheads="1"/>
          </p:cNvSpPr>
          <p:nvPr>
            <p:ph type="sldNum" sz="quarter" idx="12"/>
          </p:nvPr>
        </p:nvSpPr>
        <p:spPr>
          <a:ln/>
        </p:spPr>
        <p:txBody>
          <a:bodyPr/>
          <a:lstStyle/>
          <a:p>
            <a:pPr>
              <a:defRPr/>
            </a:pPr>
            <a:fld id="{BFC9670C-0CF5-4E38-9F9C-A6E6DBE176B6}" type="slidenum">
              <a:rPr lang="fr-FR"/>
              <a:pPr>
                <a:defRPr/>
              </a:pPr>
              <a:t>196</a:t>
            </a:fld>
            <a:endParaRPr lang="fr-FR"/>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AutoShape 2"/>
          <p:cNvSpPr>
            <a:spLocks noGrp="1" noChangeArrowheads="1"/>
          </p:cNvSpPr>
          <p:nvPr>
            <p:ph type="title"/>
          </p:nvPr>
        </p:nvSpPr>
        <p:spPr/>
        <p:txBody>
          <a:bodyPr/>
          <a:lstStyle/>
          <a:p>
            <a:pPr eaLnBrk="1" hangingPunct="1"/>
            <a:r>
              <a:rPr lang="fr-FR"/>
              <a:t>Classe XMLHttpRequest (3/6)</a:t>
            </a:r>
          </a:p>
        </p:txBody>
      </p:sp>
      <p:sp>
        <p:nvSpPr>
          <p:cNvPr id="1222659" name="Rectangle 3"/>
          <p:cNvSpPr>
            <a:spLocks noGrp="1" noChangeArrowheads="1"/>
          </p:cNvSpPr>
          <p:nvPr>
            <p:ph idx="1"/>
          </p:nvPr>
        </p:nvSpPr>
        <p:spPr/>
        <p:txBody>
          <a:bodyPr/>
          <a:lstStyle/>
          <a:p>
            <a:pPr eaLnBrk="1" hangingPunct="1"/>
            <a:r>
              <a:rPr lang="fr-FR">
                <a:ea typeface="MS Mincho" pitchFamily="49" charset="-128"/>
              </a:rPr>
              <a:t>Etapes de création d’un comportement Ajax</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1. Créer un objet XMLHttpRequest</a:t>
            </a:r>
          </a:p>
          <a:p>
            <a:pPr eaLnBrk="1" hangingPunct="1">
              <a:buFont typeface="Wingdings" pitchFamily="2" charset="2"/>
              <a:buNone/>
            </a:pPr>
            <a:r>
              <a:rPr lang="fr-FR" sz="1800">
                <a:ea typeface="MS Mincho" pitchFamily="49" charset="-128"/>
              </a:rPr>
              <a:t>   2. Préparer la requête (open + headers)</a:t>
            </a:r>
          </a:p>
          <a:p>
            <a:pPr eaLnBrk="1" hangingPunct="1">
              <a:buFont typeface="Wingdings" pitchFamily="2" charset="2"/>
              <a:buNone/>
            </a:pPr>
            <a:r>
              <a:rPr lang="fr-FR" sz="1800">
                <a:ea typeface="MS Mincho" pitchFamily="49" charset="-128"/>
              </a:rPr>
              <a:t>   3. Affecter (et définir) un gestionnaire d’événement onreadystatechange</a:t>
            </a:r>
          </a:p>
          <a:p>
            <a:pPr eaLnBrk="1" hangingPunct="1">
              <a:buFont typeface="Wingdings" pitchFamily="2" charset="2"/>
              <a:buNone/>
            </a:pPr>
            <a:r>
              <a:rPr lang="fr-FR" sz="1800">
                <a:ea typeface="MS Mincho" pitchFamily="49" charset="-128"/>
              </a:rPr>
              <a:t>   4. Soumettre la requête (send)</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C’est dans la définition du gestionnaire d’événement que vous indiquez le comportement désiré (avec la gestion des erreurs et du statut de la réponse).</a:t>
            </a:r>
          </a:p>
        </p:txBody>
      </p:sp>
      <p:sp>
        <p:nvSpPr>
          <p:cNvPr id="4" name="Rectangle 13"/>
          <p:cNvSpPr>
            <a:spLocks noGrp="1" noChangeArrowheads="1"/>
          </p:cNvSpPr>
          <p:nvPr>
            <p:ph type="sldNum" sz="quarter" idx="12"/>
          </p:nvPr>
        </p:nvSpPr>
        <p:spPr>
          <a:ln/>
        </p:spPr>
        <p:txBody>
          <a:bodyPr/>
          <a:lstStyle/>
          <a:p>
            <a:pPr>
              <a:defRPr/>
            </a:pPr>
            <a:fld id="{1C543F9E-1D95-42FA-8078-DF5984304D23}" type="slidenum">
              <a:rPr lang="fr-FR"/>
              <a:pPr>
                <a:defRPr/>
              </a:pPr>
              <a:t>197</a:t>
            </a:fld>
            <a:endParaRPr lang="fr-FR"/>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AutoShape 2"/>
          <p:cNvSpPr>
            <a:spLocks noGrp="1" noChangeArrowheads="1"/>
          </p:cNvSpPr>
          <p:nvPr>
            <p:ph type="title"/>
          </p:nvPr>
        </p:nvSpPr>
        <p:spPr/>
        <p:txBody>
          <a:bodyPr/>
          <a:lstStyle/>
          <a:p>
            <a:pPr eaLnBrk="1" hangingPunct="1"/>
            <a:r>
              <a:rPr lang="fr-FR"/>
              <a:t>Classe XMLHttpRequest (4/6)</a:t>
            </a:r>
          </a:p>
        </p:txBody>
      </p:sp>
      <p:sp>
        <p:nvSpPr>
          <p:cNvPr id="1230851" name="Rectangle 3"/>
          <p:cNvSpPr>
            <a:spLocks noGrp="1" noChangeArrowheads="1"/>
          </p:cNvSpPr>
          <p:nvPr>
            <p:ph idx="1"/>
          </p:nvPr>
        </p:nvSpPr>
        <p:spPr/>
        <p:txBody>
          <a:bodyPr/>
          <a:lstStyle/>
          <a:p>
            <a:pPr eaLnBrk="1" hangingPunct="1"/>
            <a:r>
              <a:rPr lang="fr-FR" dirty="0">
                <a:ea typeface="MS Mincho" pitchFamily="49" charset="-128"/>
              </a:rPr>
              <a:t>Créer un objet </a:t>
            </a:r>
            <a:r>
              <a:rPr lang="fr-FR" dirty="0" err="1">
                <a:ea typeface="MS Mincho" pitchFamily="49" charset="-128"/>
              </a:rPr>
              <a:t>XMLHttpRequest</a:t>
            </a:r>
            <a:endParaRPr lang="fr-FR" dirty="0">
              <a:ea typeface="MS Mincho" pitchFamily="49" charset="-128"/>
            </a:endParaRPr>
          </a:p>
          <a:p>
            <a:pPr eaLnBrk="1" hangingPunct="1">
              <a:buFont typeface="Wingdings" pitchFamily="2" charset="2"/>
              <a:buNone/>
            </a:pPr>
            <a:endParaRPr lang="fr-FR" sz="1800" dirty="0">
              <a:ea typeface="MS Mincho" pitchFamily="49" charset="-128"/>
            </a:endParaRPr>
          </a:p>
          <a:p>
            <a:pPr eaLnBrk="1" hangingPunct="1">
              <a:buFont typeface="Wingdings" pitchFamily="2" charset="2"/>
              <a:buNone/>
            </a:pPr>
            <a:r>
              <a:rPr lang="fr-FR" sz="1800" dirty="0">
                <a:ea typeface="MS Mincho" pitchFamily="49" charset="-128"/>
              </a:rPr>
              <a:t>   - sous MSIE5+ avec son ActiveX :</a:t>
            </a:r>
            <a:br>
              <a:rPr lang="fr-FR" sz="1800" dirty="0">
                <a:ea typeface="MS Mincho" pitchFamily="49" charset="-128"/>
              </a:rPr>
            </a:br>
            <a:r>
              <a:rPr lang="fr-FR" sz="1800" dirty="0" err="1">
                <a:ea typeface="MS Mincho" pitchFamily="49" charset="-128"/>
              </a:rPr>
              <a:t>xhr</a:t>
            </a:r>
            <a:r>
              <a:rPr lang="fr-FR" sz="1800" dirty="0">
                <a:ea typeface="MS Mincho" pitchFamily="49" charset="-128"/>
              </a:rPr>
              <a:t> = new </a:t>
            </a:r>
            <a:r>
              <a:rPr lang="fr-FR" sz="1800" dirty="0" err="1">
                <a:ea typeface="MS Mincho" pitchFamily="49" charset="-128"/>
              </a:rPr>
              <a:t>ActiveXObject</a:t>
            </a:r>
            <a:r>
              <a:rPr lang="fr-FR" sz="1800" dirty="0">
                <a:ea typeface="MS Mincho" pitchFamily="49" charset="-128"/>
              </a:rPr>
              <a:t>( ‘</a:t>
            </a:r>
            <a:r>
              <a:rPr lang="fr-FR" sz="1800" dirty="0" err="1">
                <a:ea typeface="MS Mincho" pitchFamily="49" charset="-128"/>
              </a:rPr>
              <a:t>Microsoft.XMLHTTP</a:t>
            </a:r>
            <a:r>
              <a:rPr lang="fr-FR" sz="1800" dirty="0">
                <a:ea typeface="MS Mincho" pitchFamily="49" charset="-128"/>
              </a:rPr>
              <a:t>'); //MSIE5 </a:t>
            </a:r>
            <a:br>
              <a:rPr lang="fr-FR" sz="1800" dirty="0">
                <a:ea typeface="MS Mincho" pitchFamily="49" charset="-128"/>
              </a:rPr>
            </a:br>
            <a:r>
              <a:rPr lang="fr-FR" sz="1800" dirty="0" err="1">
                <a:ea typeface="MS Mincho" pitchFamily="49" charset="-128"/>
              </a:rPr>
              <a:t>xhr</a:t>
            </a:r>
            <a:r>
              <a:rPr lang="fr-FR" sz="1800" dirty="0">
                <a:ea typeface="MS Mincho" pitchFamily="49" charset="-128"/>
              </a:rPr>
              <a:t> = new </a:t>
            </a:r>
            <a:r>
              <a:rPr lang="fr-FR" sz="1800" dirty="0" err="1">
                <a:ea typeface="MS Mincho" pitchFamily="49" charset="-128"/>
              </a:rPr>
              <a:t>ActiveXObject</a:t>
            </a:r>
            <a:r>
              <a:rPr lang="fr-FR" sz="1800" dirty="0">
                <a:ea typeface="MS Mincho" pitchFamily="49" charset="-128"/>
              </a:rPr>
              <a:t>( 'Msxml2.XMLHTTP'); //MSIE6+</a:t>
            </a:r>
            <a:br>
              <a:rPr lang="fr-FR" sz="1800" dirty="0">
                <a:ea typeface="MS Mincho" pitchFamily="49" charset="-128"/>
              </a:rPr>
            </a:br>
            <a:r>
              <a:rPr lang="fr-FR" sz="1800" dirty="0">
                <a:ea typeface="MS Mincho" pitchFamily="49" charset="-128"/>
              </a:rPr>
              <a:t>utilisez Msxml2/3… (cf. dll) selon vos besoins (XSLT, </a:t>
            </a:r>
            <a:r>
              <a:rPr lang="fr-FR" sz="1800" dirty="0" err="1">
                <a:ea typeface="MS Mincho" pitchFamily="49" charset="-128"/>
              </a:rPr>
              <a:t>XPath</a:t>
            </a:r>
            <a:r>
              <a:rPr lang="fr-FR" sz="1800" dirty="0">
                <a:ea typeface="MS Mincho" pitchFamily="49" charset="-128"/>
              </a:rPr>
              <a:t>, SAX2, server-</a:t>
            </a:r>
            <a:r>
              <a:rPr lang="fr-FR" sz="1800" dirty="0" err="1">
                <a:ea typeface="MS Mincho" pitchFamily="49" charset="-128"/>
              </a:rPr>
              <a:t>safe</a:t>
            </a:r>
            <a:r>
              <a:rPr lang="fr-FR" sz="1800" dirty="0">
                <a:ea typeface="MS Mincho" pitchFamily="49" charset="-128"/>
              </a:rPr>
              <a:t>)</a:t>
            </a:r>
          </a:p>
          <a:p>
            <a:pPr eaLnBrk="1" hangingPunct="1">
              <a:buFont typeface="Wingdings" pitchFamily="2" charset="2"/>
              <a:buNone/>
            </a:pPr>
            <a:endParaRPr lang="fr-FR" sz="1800" dirty="0">
              <a:ea typeface="MS Mincho" pitchFamily="49" charset="-128"/>
            </a:endParaRPr>
          </a:p>
          <a:p>
            <a:pPr eaLnBrk="1" hangingPunct="1">
              <a:buFont typeface="Wingdings" pitchFamily="2" charset="2"/>
              <a:buNone/>
            </a:pPr>
            <a:r>
              <a:rPr lang="fr-FR" sz="1800" dirty="0">
                <a:ea typeface="MS Mincho" pitchFamily="49" charset="-128"/>
              </a:rPr>
              <a:t>   - sous MSIE7, MFF1.0.2+, Opera8+, </a:t>
            </a:r>
            <a:r>
              <a:rPr lang="fr-FR" sz="1800" dirty="0" err="1">
                <a:ea typeface="MS Mincho" pitchFamily="49" charset="-128"/>
              </a:rPr>
              <a:t>Camino</a:t>
            </a:r>
            <a:r>
              <a:rPr lang="fr-FR" sz="1800" dirty="0">
                <a:ea typeface="MS Mincho" pitchFamily="49" charset="-128"/>
              </a:rPr>
              <a:t> :</a:t>
            </a:r>
            <a:br>
              <a:rPr lang="fr-FR" sz="1800" dirty="0">
                <a:ea typeface="MS Mincho" pitchFamily="49" charset="-128"/>
              </a:rPr>
            </a:br>
            <a:r>
              <a:rPr lang="fr-FR" sz="1800" dirty="0" err="1">
                <a:ea typeface="MS Mincho" pitchFamily="49" charset="-128"/>
              </a:rPr>
              <a:t>xhr</a:t>
            </a:r>
            <a:r>
              <a:rPr lang="fr-FR" sz="1800" dirty="0">
                <a:ea typeface="MS Mincho" pitchFamily="49" charset="-128"/>
              </a:rPr>
              <a:t> = new </a:t>
            </a:r>
            <a:r>
              <a:rPr lang="fr-FR" sz="1800" dirty="0" err="1">
                <a:ea typeface="MS Mincho" pitchFamily="49" charset="-128"/>
              </a:rPr>
              <a:t>XMLHttpRequest</a:t>
            </a:r>
            <a:r>
              <a:rPr lang="fr-FR" sz="1800" dirty="0">
                <a:ea typeface="MS Mincho" pitchFamily="49" charset="-128"/>
              </a:rPr>
              <a:t>();</a:t>
            </a:r>
          </a:p>
          <a:p>
            <a:pPr eaLnBrk="1" hangingPunct="1">
              <a:buFont typeface="Wingdings" pitchFamily="2" charset="2"/>
              <a:buNone/>
            </a:pPr>
            <a:endParaRPr lang="fr-FR" sz="1800" dirty="0">
              <a:ea typeface="MS Mincho" pitchFamily="49" charset="-128"/>
            </a:endParaRPr>
          </a:p>
          <a:p>
            <a:pPr eaLnBrk="1" hangingPunct="1"/>
            <a:r>
              <a:rPr lang="fr-FR" dirty="0">
                <a:ea typeface="MS Mincho" pitchFamily="49" charset="-128"/>
              </a:rPr>
              <a:t>Préparer la requête</a:t>
            </a:r>
          </a:p>
          <a:p>
            <a:pPr eaLnBrk="1" hangingPunct="1">
              <a:buFont typeface="Wingdings" pitchFamily="2" charset="2"/>
              <a:buNone/>
            </a:pPr>
            <a:r>
              <a:rPr lang="fr-FR" sz="1800" dirty="0">
                <a:ea typeface="MS Mincho" pitchFamily="49" charset="-128"/>
              </a:rPr>
              <a:t>   - Préparez ensuite la requête avec open et indiquez les headers, en fonction de la ressource ciblée côté serveur.</a:t>
            </a:r>
          </a:p>
        </p:txBody>
      </p:sp>
      <p:sp>
        <p:nvSpPr>
          <p:cNvPr id="4" name="Rectangle 13"/>
          <p:cNvSpPr>
            <a:spLocks noGrp="1" noChangeArrowheads="1"/>
          </p:cNvSpPr>
          <p:nvPr>
            <p:ph type="sldNum" sz="quarter" idx="12"/>
          </p:nvPr>
        </p:nvSpPr>
        <p:spPr>
          <a:ln/>
        </p:spPr>
        <p:txBody>
          <a:bodyPr/>
          <a:lstStyle/>
          <a:p>
            <a:pPr>
              <a:defRPr/>
            </a:pPr>
            <a:fld id="{5F5B5973-16FF-42AA-ABC0-725D9CB842F1}" type="slidenum">
              <a:rPr lang="fr-FR"/>
              <a:pPr>
                <a:defRPr/>
              </a:pPr>
              <a:t>198</a:t>
            </a:fld>
            <a:endParaRPr lang="fr-FR"/>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AutoShape 2"/>
          <p:cNvSpPr>
            <a:spLocks noGrp="1" noChangeArrowheads="1"/>
          </p:cNvSpPr>
          <p:nvPr>
            <p:ph type="title"/>
          </p:nvPr>
        </p:nvSpPr>
        <p:spPr/>
        <p:txBody>
          <a:bodyPr/>
          <a:lstStyle/>
          <a:p>
            <a:pPr eaLnBrk="1" hangingPunct="1"/>
            <a:r>
              <a:rPr lang="fr-FR"/>
              <a:t>Classe XMLHttpRequest (5/6)</a:t>
            </a:r>
          </a:p>
        </p:txBody>
      </p:sp>
      <p:sp>
        <p:nvSpPr>
          <p:cNvPr id="1224707" name="Rectangle 3"/>
          <p:cNvSpPr>
            <a:spLocks noGrp="1" noChangeArrowheads="1"/>
          </p:cNvSpPr>
          <p:nvPr>
            <p:ph idx="1"/>
          </p:nvPr>
        </p:nvSpPr>
        <p:spPr/>
        <p:txBody>
          <a:bodyPr/>
          <a:lstStyle/>
          <a:p>
            <a:pPr eaLnBrk="1" hangingPunct="1"/>
            <a:r>
              <a:rPr lang="fr-FR">
                <a:ea typeface="MS Mincho" pitchFamily="49" charset="-128"/>
              </a:rPr>
              <a:t>Affecter un gestionnaire d’événement onready…</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Avec une fonction anonyme</a:t>
            </a:r>
            <a:br>
              <a:rPr lang="fr-FR" sz="1800">
                <a:ea typeface="MS Mincho" pitchFamily="49" charset="-128"/>
              </a:rPr>
            </a:br>
            <a:r>
              <a:rPr lang="fr-FR" sz="1800">
                <a:ea typeface="MS Mincho" pitchFamily="49" charset="-128"/>
              </a:rPr>
              <a:t>xhr.onreadystatechange = function() { …code… }</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Avec une fonction nommée</a:t>
            </a:r>
            <a:br>
              <a:rPr lang="fr-FR" sz="1800">
                <a:ea typeface="MS Mincho" pitchFamily="49" charset="-128"/>
              </a:rPr>
            </a:br>
            <a:r>
              <a:rPr lang="fr-FR" sz="1800">
                <a:ea typeface="MS Mincho" pitchFamily="49" charset="-128"/>
              </a:rPr>
              <a:t>xhr.onreadystatechange = funcName; … funcName{ … code … }</a:t>
            </a:r>
          </a:p>
          <a:p>
            <a:pPr eaLnBrk="1" hangingPunct="1">
              <a:buFont typeface="Wingdings" pitchFamily="2" charset="2"/>
              <a:buNone/>
            </a:pPr>
            <a:endParaRPr lang="fr-FR" sz="1800">
              <a:ea typeface="MS Mincho" pitchFamily="49" charset="-128"/>
            </a:endParaRPr>
          </a:p>
          <a:p>
            <a:pPr eaLnBrk="1" hangingPunct="1"/>
            <a:r>
              <a:rPr lang="fr-FR">
                <a:ea typeface="MS Mincho" pitchFamily="49" charset="-128"/>
              </a:rPr>
              <a:t>Gérer le statut et l’état</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Vérifiez le statut de la requête et son état, par exemple, pour faire les actions si la réponse est terminée et qu’il n’y a pas eu d’erreur, on teste : </a:t>
            </a:r>
            <a:br>
              <a:rPr lang="fr-FR" sz="1800">
                <a:ea typeface="MS Mincho" pitchFamily="49" charset="-128"/>
              </a:rPr>
            </a:br>
            <a:r>
              <a:rPr lang="fr-FR" sz="1800">
                <a:ea typeface="MS Mincho" pitchFamily="49" charset="-128"/>
              </a:rPr>
              <a:t>(xhr.readyState == 4 &amp;&amp; xhr.status == 200)</a:t>
            </a:r>
          </a:p>
        </p:txBody>
      </p:sp>
      <p:sp>
        <p:nvSpPr>
          <p:cNvPr id="4" name="Rectangle 13"/>
          <p:cNvSpPr>
            <a:spLocks noGrp="1" noChangeArrowheads="1"/>
          </p:cNvSpPr>
          <p:nvPr>
            <p:ph type="sldNum" sz="quarter" idx="12"/>
          </p:nvPr>
        </p:nvSpPr>
        <p:spPr>
          <a:ln/>
        </p:spPr>
        <p:txBody>
          <a:bodyPr/>
          <a:lstStyle/>
          <a:p>
            <a:pPr>
              <a:defRPr/>
            </a:pPr>
            <a:fld id="{2507BA8C-C6BF-4825-A0ED-C691CE5A9D96}" type="slidenum">
              <a:rPr lang="fr-FR"/>
              <a:pPr>
                <a:defRPr/>
              </a:pPr>
              <a:t>199</a:t>
            </a:fld>
            <a:endParaRPr lang="fr-F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err="1"/>
              <a:t>Orsys</a:t>
            </a:r>
            <a:r>
              <a:rPr lang="fr-FR"/>
              <a:t> &amp; vous</a:t>
            </a:r>
          </a:p>
        </p:txBody>
      </p:sp>
      <p:sp>
        <p:nvSpPr>
          <p:cNvPr id="5" name="Espace réservé du texte 4"/>
          <p:cNvSpPr>
            <a:spLocks noGrp="1"/>
          </p:cNvSpPr>
          <p:nvPr>
            <p:ph type="body" idx="1"/>
          </p:nvPr>
        </p:nvSpPr>
        <p:spPr/>
        <p:txBody>
          <a:bodyPr/>
          <a:lstStyle/>
          <a:p>
            <a:r>
              <a:rPr lang="fr-FR" dirty="0"/>
              <a:t>présentation logistique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E6D308B7-25C4-4829-855C-E2B8634F12D7}"/>
              </a:ext>
            </a:extLst>
          </p:cNvPr>
          <p:cNvSpPr>
            <a:spLocks noGrp="1"/>
          </p:cNvSpPr>
          <p:nvPr>
            <p:ph type="title"/>
          </p:nvPr>
        </p:nvSpPr>
        <p:spPr/>
        <p:txBody>
          <a:bodyPr/>
          <a:lstStyle/>
          <a:p>
            <a:r>
              <a:rPr lang="fr-FR" dirty="0"/>
              <a:t>Javascript</a:t>
            </a:r>
          </a:p>
        </p:txBody>
      </p:sp>
      <p:sp>
        <p:nvSpPr>
          <p:cNvPr id="6" name="Espace réservé du contenu 5">
            <a:extLst>
              <a:ext uri="{FF2B5EF4-FFF2-40B4-BE49-F238E27FC236}">
                <a16:creationId xmlns:a16="http://schemas.microsoft.com/office/drawing/2014/main" id="{D2CACCE8-973A-4C8E-BADA-B2384A1135B6}"/>
              </a:ext>
            </a:extLst>
          </p:cNvPr>
          <p:cNvSpPr>
            <a:spLocks noGrp="1"/>
          </p:cNvSpPr>
          <p:nvPr>
            <p:ph sz="half" idx="1"/>
          </p:nvPr>
        </p:nvSpPr>
        <p:spPr/>
        <p:txBody>
          <a:bodyPr>
            <a:normAutofit fontScale="92500" lnSpcReduction="20000"/>
          </a:bodyPr>
          <a:lstStyle/>
          <a:p>
            <a:r>
              <a:rPr lang="fr-FR" dirty="0"/>
              <a:t>Javascript, un des langages de scripts</a:t>
            </a:r>
          </a:p>
          <a:p>
            <a:pPr lvl="1"/>
            <a:r>
              <a:rPr lang="fr-FR" dirty="0"/>
              <a:t>Dernier conçurent sérieux : flash &amp; </a:t>
            </a:r>
            <a:r>
              <a:rPr lang="fr-FR" dirty="0" err="1"/>
              <a:t>actionscript</a:t>
            </a:r>
            <a:endParaRPr lang="fr-FR" dirty="0"/>
          </a:p>
          <a:p>
            <a:endParaRPr lang="fr-FR" dirty="0"/>
          </a:p>
          <a:p>
            <a:r>
              <a:rPr lang="fr-FR" dirty="0"/>
              <a:t>Langage enregistrer sous le nom </a:t>
            </a:r>
            <a:r>
              <a:rPr lang="fr-FR" dirty="0" err="1"/>
              <a:t>ecma</a:t>
            </a:r>
            <a:endParaRPr lang="fr-FR" dirty="0"/>
          </a:p>
          <a:p>
            <a:pPr lvl="3"/>
            <a:r>
              <a:rPr lang="fr-FR" dirty="0"/>
              <a:t>ECMA-262</a:t>
            </a:r>
          </a:p>
          <a:p>
            <a:endParaRPr lang="fr-FR" dirty="0"/>
          </a:p>
          <a:p>
            <a:r>
              <a:rPr lang="fr-FR" dirty="0"/>
              <a:t>Née et distribué dans les années 90</a:t>
            </a:r>
          </a:p>
          <a:p>
            <a:endParaRPr lang="fr-FR" dirty="0"/>
          </a:p>
          <a:p>
            <a:pPr lvl="1"/>
            <a:r>
              <a:rPr lang="fr-FR" dirty="0"/>
              <a:t>On parle aujourd’hui </a:t>
            </a:r>
          </a:p>
          <a:p>
            <a:pPr lvl="2"/>
            <a:r>
              <a:rPr lang="fr-FR" dirty="0"/>
              <a:t>de la version 5 pour la compatibilité </a:t>
            </a:r>
          </a:p>
          <a:p>
            <a:pPr lvl="2"/>
            <a:r>
              <a:rPr lang="fr-FR" dirty="0"/>
              <a:t>De la version 7, 2018,2019,….</a:t>
            </a:r>
          </a:p>
          <a:p>
            <a:endParaRPr lang="fr-FR" dirty="0"/>
          </a:p>
          <a:p>
            <a:r>
              <a:rPr lang="fr-FR" dirty="0"/>
              <a:t>Une balise html pour les script</a:t>
            </a:r>
          </a:p>
          <a:p>
            <a:pPr lvl="2"/>
            <a:r>
              <a:rPr lang="fr-FR" dirty="0"/>
              <a:t>&lt;script </a:t>
            </a:r>
            <a:r>
              <a:rPr lang="fr-FR" b="1" dirty="0"/>
              <a:t>[</a:t>
            </a:r>
            <a:r>
              <a:rPr lang="fr-FR" dirty="0"/>
              <a:t>href=«  »</a:t>
            </a:r>
            <a:r>
              <a:rPr lang="fr-FR" b="1" dirty="0"/>
              <a:t>]</a:t>
            </a:r>
            <a:r>
              <a:rPr lang="fr-FR" dirty="0"/>
              <a:t>&gt; &lt;/script&gt;</a:t>
            </a:r>
          </a:p>
        </p:txBody>
      </p:sp>
      <p:pic>
        <p:nvPicPr>
          <p:cNvPr id="1026" name="Picture 2" descr="js-logo">
            <a:extLst>
              <a:ext uri="{FF2B5EF4-FFF2-40B4-BE49-F238E27FC236}">
                <a16:creationId xmlns:a16="http://schemas.microsoft.com/office/drawing/2014/main" id="{4E7E84D4-C308-489A-904E-E2FF4F2B9D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9455" y="1660910"/>
            <a:ext cx="2164556" cy="2164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4975093"/>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6754" name="AutoShape 2"/>
          <p:cNvSpPr>
            <a:spLocks noGrp="1" noChangeArrowheads="1"/>
          </p:cNvSpPr>
          <p:nvPr>
            <p:ph type="title"/>
          </p:nvPr>
        </p:nvSpPr>
        <p:spPr/>
        <p:txBody>
          <a:bodyPr/>
          <a:lstStyle/>
          <a:p>
            <a:pPr eaLnBrk="1" hangingPunct="1"/>
            <a:r>
              <a:rPr lang="fr-FR"/>
              <a:t>Classe XMLHttpRequest (6/6)</a:t>
            </a:r>
          </a:p>
        </p:txBody>
      </p:sp>
      <p:sp>
        <p:nvSpPr>
          <p:cNvPr id="1226755" name="Rectangle 3"/>
          <p:cNvSpPr>
            <a:spLocks noGrp="1" noChangeArrowheads="1"/>
          </p:cNvSpPr>
          <p:nvPr>
            <p:ph idx="1"/>
          </p:nvPr>
        </p:nvSpPr>
        <p:spPr/>
        <p:txBody>
          <a:bodyPr/>
          <a:lstStyle/>
          <a:p>
            <a:pPr eaLnBrk="1" hangingPunct="1"/>
            <a:r>
              <a:rPr lang="fr-FR">
                <a:ea typeface="MS Mincho" pitchFamily="49" charset="-128"/>
              </a:rPr>
              <a:t>Remarques</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MFF demande le rafraîchissement des résultats de requête en cache à chaque rafraîchissement de la page, ce que ne fait automatiquement pas MSIE. Gérez manuellement les en-têtes HTTP « If-Modified-Since » et « Last-Modified ».</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Sous MSIE utilisez d’abord « open » puis affectez « onreadystatechange ». </a:t>
            </a:r>
            <a:br>
              <a:rPr lang="fr-FR" sz="1800">
                <a:ea typeface="MS Mincho" pitchFamily="49" charset="-128"/>
              </a:rPr>
            </a:br>
            <a:r>
              <a:rPr lang="fr-FR" sz="1800">
                <a:ea typeface="MS Mincho" pitchFamily="49" charset="-128"/>
              </a:rPr>
              <a:t>MSIE reset l’objet à l’open s’il a le statut ok (annule le handler au 2e appel).</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Certains frameworks Ajax ne sont compatibles que MSIE ou MFF…</a:t>
            </a:r>
          </a:p>
          <a:p>
            <a:pPr eaLnBrk="1" hangingPunct="1">
              <a:buFont typeface="Wingdings" pitchFamily="2" charset="2"/>
              <a:buNone/>
            </a:pPr>
            <a:endParaRPr lang="fr-FR" sz="1800">
              <a:ea typeface="MS Mincho" pitchFamily="49" charset="-128"/>
            </a:endParaRPr>
          </a:p>
          <a:p>
            <a:pPr eaLnBrk="1" hangingPunct="1">
              <a:buFont typeface="Wingdings" pitchFamily="2" charset="2"/>
              <a:buNone/>
            </a:pPr>
            <a:r>
              <a:rPr lang="fr-FR" sz="1800">
                <a:ea typeface="MS Mincho" pitchFamily="49" charset="-128"/>
              </a:rPr>
              <a:t>   - Les utilisateurs ne sont pas habitués aux RIA et aux traitements asynchrones sur le Web, alors pensez à signaler visuellement les opérations en cours.</a:t>
            </a:r>
          </a:p>
        </p:txBody>
      </p:sp>
      <p:sp>
        <p:nvSpPr>
          <p:cNvPr id="4" name="Rectangle 13"/>
          <p:cNvSpPr>
            <a:spLocks noGrp="1" noChangeArrowheads="1"/>
          </p:cNvSpPr>
          <p:nvPr>
            <p:ph type="sldNum" sz="quarter" idx="12"/>
          </p:nvPr>
        </p:nvSpPr>
        <p:spPr>
          <a:ln/>
        </p:spPr>
        <p:txBody>
          <a:bodyPr/>
          <a:lstStyle/>
          <a:p>
            <a:pPr>
              <a:defRPr/>
            </a:pPr>
            <a:fld id="{33DEAFB5-632D-4175-A334-FD3131F51074}" type="slidenum">
              <a:rPr lang="fr-FR"/>
              <a:pPr>
                <a:defRPr/>
              </a:pPr>
              <a:t>200</a:t>
            </a:fld>
            <a:endParaRPr lang="fr-FR"/>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bibliothèques &amp; Framework</a:t>
            </a:r>
          </a:p>
        </p:txBody>
      </p:sp>
      <p:sp>
        <p:nvSpPr>
          <p:cNvPr id="5" name="Espace réservé du texte 4"/>
          <p:cNvSpPr>
            <a:spLocks noGrp="1"/>
          </p:cNvSpPr>
          <p:nvPr>
            <p:ph type="body" idx="1"/>
          </p:nvPr>
        </p:nvSpPr>
        <p:spPr/>
        <p:txBody>
          <a:bodyPr/>
          <a:lstStyle/>
          <a:p>
            <a:endParaRPr lang="fr-FR"/>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814FBC-DD15-4E9D-AE04-A60F667D5F9E}"/>
              </a:ext>
            </a:extLst>
          </p:cNvPr>
          <p:cNvSpPr>
            <a:spLocks noGrp="1"/>
          </p:cNvSpPr>
          <p:nvPr>
            <p:ph type="title"/>
          </p:nvPr>
        </p:nvSpPr>
        <p:spPr/>
        <p:txBody>
          <a:bodyPr/>
          <a:lstStyle/>
          <a:p>
            <a:r>
              <a:rPr lang="fr-FR" dirty="0"/>
              <a:t>REST</a:t>
            </a:r>
          </a:p>
        </p:txBody>
      </p:sp>
      <p:sp>
        <p:nvSpPr>
          <p:cNvPr id="3" name="Espace réservé du texte 2">
            <a:extLst>
              <a:ext uri="{FF2B5EF4-FFF2-40B4-BE49-F238E27FC236}">
                <a16:creationId xmlns:a16="http://schemas.microsoft.com/office/drawing/2014/main" id="{A55E737C-EE1D-4726-812A-E5417632E85F}"/>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4168438099"/>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bibliothèques du marché.</a:t>
            </a:r>
          </a:p>
        </p:txBody>
      </p:sp>
      <p:sp>
        <p:nvSpPr>
          <p:cNvPr id="5" name="Espace réservé du texte 4"/>
          <p:cNvSpPr>
            <a:spLocks noGrp="1"/>
          </p:cNvSpPr>
          <p:nvPr>
            <p:ph type="body" idx="1"/>
          </p:nvPr>
        </p:nvSpPr>
        <p:spPr>
          <a:xfrm>
            <a:off x="214282" y="1071546"/>
            <a:ext cx="4643470" cy="639762"/>
          </a:xfrm>
        </p:spPr>
        <p:txBody>
          <a:bodyPr/>
          <a:lstStyle/>
          <a:p>
            <a:r>
              <a:rPr lang="fr-FR" dirty="0"/>
              <a:t>Gestion de </a:t>
            </a:r>
            <a:r>
              <a:rPr lang="fr-FR" dirty="0" err="1"/>
              <a:t>map</a:t>
            </a:r>
            <a:endParaRPr lang="fr-FR" dirty="0"/>
          </a:p>
        </p:txBody>
      </p:sp>
      <p:sp>
        <p:nvSpPr>
          <p:cNvPr id="3" name="Espace réservé du contenu 2"/>
          <p:cNvSpPr>
            <a:spLocks noGrp="1"/>
          </p:cNvSpPr>
          <p:nvPr>
            <p:ph sz="half" idx="2"/>
          </p:nvPr>
        </p:nvSpPr>
        <p:spPr>
          <a:xfrm>
            <a:off x="214282" y="2000240"/>
            <a:ext cx="2286016" cy="4429156"/>
          </a:xfrm>
        </p:spPr>
        <p:txBody>
          <a:bodyPr/>
          <a:lstStyle/>
          <a:p>
            <a:pPr marL="274638" lvl="2"/>
            <a:r>
              <a:rPr lang="fr-FR" dirty="0"/>
              <a:t>Google </a:t>
            </a:r>
            <a:r>
              <a:rPr lang="fr-FR" dirty="0" err="1"/>
              <a:t>Map</a:t>
            </a:r>
            <a:endParaRPr lang="fr-FR" dirty="0"/>
          </a:p>
          <a:p>
            <a:pPr marL="549275" lvl="3"/>
            <a:r>
              <a:rPr lang="fr-FR" dirty="0"/>
              <a:t>payant</a:t>
            </a:r>
          </a:p>
          <a:p>
            <a:pPr marL="549275" lvl="3">
              <a:buNone/>
            </a:pPr>
            <a:endParaRPr lang="fr-FR" dirty="0"/>
          </a:p>
          <a:p>
            <a:pPr marL="549275" lvl="3"/>
            <a:r>
              <a:rPr lang="fr-FR" dirty="0"/>
              <a:t>gestion POI</a:t>
            </a:r>
          </a:p>
          <a:p>
            <a:pPr marL="549275" lvl="3"/>
            <a:endParaRPr lang="fr-FR" dirty="0"/>
          </a:p>
          <a:p>
            <a:pPr marL="549275" lvl="3"/>
            <a:r>
              <a:rPr lang="fr-FR" dirty="0"/>
              <a:t>gestion zone</a:t>
            </a:r>
          </a:p>
          <a:p>
            <a:pPr marL="549275" lvl="3"/>
            <a:endParaRPr lang="fr-FR" dirty="0"/>
          </a:p>
          <a:p>
            <a:pPr marL="549275" lvl="3"/>
            <a:r>
              <a:rPr lang="fr-FR" dirty="0"/>
              <a:t>forte communauté </a:t>
            </a:r>
          </a:p>
          <a:p>
            <a:pPr marL="549275" lvl="3"/>
            <a:endParaRPr lang="fr-FR" dirty="0"/>
          </a:p>
          <a:p>
            <a:pPr marL="549275" lvl="3"/>
            <a:r>
              <a:rPr lang="fr-FR" dirty="0"/>
              <a:t>authentification par API_KEY</a:t>
            </a:r>
          </a:p>
        </p:txBody>
      </p:sp>
      <p:sp>
        <p:nvSpPr>
          <p:cNvPr id="7" name="Espace réservé du contenu 6"/>
          <p:cNvSpPr>
            <a:spLocks noGrp="1"/>
          </p:cNvSpPr>
          <p:nvPr>
            <p:ph sz="quarter" idx="4"/>
          </p:nvPr>
        </p:nvSpPr>
        <p:spPr>
          <a:xfrm>
            <a:off x="2714613" y="2214554"/>
            <a:ext cx="6215106" cy="4143404"/>
          </a:xfrm>
        </p:spPr>
        <p:txBody>
          <a:bodyPr>
            <a:normAutofit fontScale="55000" lnSpcReduction="20000"/>
          </a:bodyPr>
          <a:lstStyle/>
          <a:p>
            <a:pPr>
              <a:buNone/>
            </a:pPr>
            <a:r>
              <a:rPr lang="fr-FR" dirty="0">
                <a:solidFill>
                  <a:srgbClr val="7EA2B4"/>
                </a:solidFill>
                <a:latin typeface="Consolas"/>
              </a:rPr>
              <a:t>&lt;</a:t>
            </a:r>
            <a:r>
              <a:rPr lang="fr-FR" dirty="0" err="1">
                <a:solidFill>
                  <a:srgbClr val="D22D72"/>
                </a:solidFill>
                <a:latin typeface="Consolas"/>
              </a:rPr>
              <a:t>div</a:t>
            </a:r>
            <a:r>
              <a:rPr lang="fr-FR" dirty="0">
                <a:solidFill>
                  <a:srgbClr val="7EA2B4"/>
                </a:solidFill>
                <a:latin typeface="Consolas"/>
              </a:rPr>
              <a:t> </a:t>
            </a:r>
            <a:r>
              <a:rPr lang="fr-FR" dirty="0">
                <a:solidFill>
                  <a:srgbClr val="257FAD"/>
                </a:solidFill>
                <a:latin typeface="Consolas"/>
              </a:rPr>
              <a:t>id</a:t>
            </a:r>
            <a:r>
              <a:rPr lang="fr-FR" dirty="0">
                <a:solidFill>
                  <a:srgbClr val="7EA2B4"/>
                </a:solidFill>
                <a:latin typeface="Consolas"/>
              </a:rPr>
              <a:t>="</a:t>
            </a:r>
            <a:r>
              <a:rPr lang="fr-FR" dirty="0" err="1">
                <a:solidFill>
                  <a:srgbClr val="568C3B"/>
                </a:solidFill>
                <a:latin typeface="Consolas"/>
              </a:rPr>
              <a:t>map</a:t>
            </a:r>
            <a:r>
              <a:rPr lang="fr-FR" dirty="0">
                <a:solidFill>
                  <a:srgbClr val="7EA2B4"/>
                </a:solidFill>
                <a:latin typeface="Consolas"/>
              </a:rPr>
              <a:t>"&gt;&lt;/</a:t>
            </a:r>
            <a:r>
              <a:rPr lang="fr-FR" dirty="0" err="1">
                <a:solidFill>
                  <a:srgbClr val="D22D72"/>
                </a:solidFill>
                <a:latin typeface="Consolas"/>
              </a:rPr>
              <a:t>div</a:t>
            </a:r>
            <a:r>
              <a:rPr lang="fr-FR" dirty="0">
                <a:solidFill>
                  <a:srgbClr val="7EA2B4"/>
                </a:solidFill>
                <a:latin typeface="Consolas"/>
              </a:rPr>
              <a:t>&gt;</a:t>
            </a:r>
          </a:p>
          <a:p>
            <a:pPr>
              <a:buNone/>
            </a:pPr>
            <a:r>
              <a:rPr lang="fr-FR" dirty="0">
                <a:solidFill>
                  <a:srgbClr val="7EA2B4"/>
                </a:solidFill>
                <a:latin typeface="Consolas"/>
              </a:rPr>
              <a:t>&lt;</a:t>
            </a:r>
            <a:r>
              <a:rPr lang="fr-FR" dirty="0">
                <a:solidFill>
                  <a:srgbClr val="D22D72"/>
                </a:solidFill>
                <a:latin typeface="Consolas"/>
              </a:rPr>
              <a:t>script</a:t>
            </a:r>
            <a:r>
              <a:rPr lang="fr-FR" dirty="0">
                <a:solidFill>
                  <a:srgbClr val="7EA2B4"/>
                </a:solidFill>
                <a:latin typeface="Consolas"/>
              </a:rPr>
              <a:t>&gt;</a:t>
            </a:r>
          </a:p>
          <a:p>
            <a:pPr>
              <a:buNone/>
            </a:pPr>
            <a:r>
              <a:rPr lang="fr-FR" dirty="0" err="1">
                <a:solidFill>
                  <a:srgbClr val="5D5DB1"/>
                </a:solidFill>
                <a:latin typeface="Consolas"/>
              </a:rPr>
              <a:t>function</a:t>
            </a:r>
            <a:r>
              <a:rPr lang="fr-FR" dirty="0">
                <a:solidFill>
                  <a:srgbClr val="7EA2B4"/>
                </a:solidFill>
                <a:latin typeface="Consolas"/>
              </a:rPr>
              <a:t> </a:t>
            </a:r>
            <a:r>
              <a:rPr lang="fr-FR" dirty="0" err="1">
                <a:solidFill>
                  <a:srgbClr val="257FAD"/>
                </a:solidFill>
                <a:latin typeface="Consolas"/>
              </a:rPr>
              <a:t>initMap</a:t>
            </a:r>
            <a:r>
              <a:rPr lang="fr-FR" dirty="0">
                <a:solidFill>
                  <a:srgbClr val="7EA2B4"/>
                </a:solidFill>
                <a:latin typeface="Consolas"/>
              </a:rPr>
              <a:t>() {</a:t>
            </a:r>
          </a:p>
          <a:p>
            <a:pPr>
              <a:buNone/>
            </a:pPr>
            <a:r>
              <a:rPr lang="fr-FR" dirty="0">
                <a:solidFill>
                  <a:srgbClr val="5D5DB1"/>
                </a:solidFill>
                <a:latin typeface="Consolas"/>
              </a:rPr>
              <a:t>var</a:t>
            </a:r>
            <a:r>
              <a:rPr lang="fr-FR" dirty="0">
                <a:solidFill>
                  <a:srgbClr val="7EA2B4"/>
                </a:solidFill>
                <a:latin typeface="Consolas"/>
              </a:rPr>
              <a:t> </a:t>
            </a:r>
            <a:r>
              <a:rPr lang="fr-FR" dirty="0" err="1">
                <a:solidFill>
                  <a:srgbClr val="D22D72"/>
                </a:solidFill>
                <a:latin typeface="Consolas"/>
              </a:rPr>
              <a:t>uluru</a:t>
            </a:r>
            <a:r>
              <a:rPr lang="fr-FR" dirty="0">
                <a:solidFill>
                  <a:srgbClr val="7EA2B4"/>
                </a:solidFill>
                <a:latin typeface="Consolas"/>
              </a:rPr>
              <a:t> = {</a:t>
            </a:r>
            <a:r>
              <a:rPr lang="fr-FR" dirty="0" err="1">
                <a:solidFill>
                  <a:srgbClr val="7EA2B4"/>
                </a:solidFill>
                <a:latin typeface="Consolas"/>
              </a:rPr>
              <a:t>lat</a:t>
            </a:r>
            <a:r>
              <a:rPr lang="fr-FR" dirty="0">
                <a:solidFill>
                  <a:srgbClr val="7EA2B4"/>
                </a:solidFill>
                <a:latin typeface="Consolas"/>
              </a:rPr>
              <a:t>: -</a:t>
            </a:r>
            <a:r>
              <a:rPr lang="fr-FR" dirty="0">
                <a:solidFill>
                  <a:srgbClr val="935C25"/>
                </a:solidFill>
                <a:latin typeface="Consolas"/>
              </a:rPr>
              <a:t>25.363</a:t>
            </a:r>
            <a:r>
              <a:rPr lang="fr-FR" dirty="0">
                <a:solidFill>
                  <a:srgbClr val="7EA2B4"/>
                </a:solidFill>
                <a:latin typeface="Consolas"/>
              </a:rPr>
              <a:t>, </a:t>
            </a:r>
            <a:r>
              <a:rPr lang="fr-FR" dirty="0" err="1">
                <a:solidFill>
                  <a:srgbClr val="7EA2B4"/>
                </a:solidFill>
                <a:latin typeface="Consolas"/>
              </a:rPr>
              <a:t>lng</a:t>
            </a:r>
            <a:r>
              <a:rPr lang="fr-FR" dirty="0">
                <a:solidFill>
                  <a:srgbClr val="7EA2B4"/>
                </a:solidFill>
                <a:latin typeface="Consolas"/>
              </a:rPr>
              <a:t>: </a:t>
            </a:r>
            <a:r>
              <a:rPr lang="fr-FR" dirty="0">
                <a:solidFill>
                  <a:srgbClr val="935C25"/>
                </a:solidFill>
                <a:latin typeface="Consolas"/>
              </a:rPr>
              <a:t>131.044</a:t>
            </a:r>
            <a:r>
              <a:rPr lang="fr-FR" dirty="0">
                <a:solidFill>
                  <a:srgbClr val="7EA2B4"/>
                </a:solidFill>
                <a:latin typeface="Consolas"/>
              </a:rPr>
              <a:t>};</a:t>
            </a:r>
          </a:p>
          <a:p>
            <a:pPr>
              <a:buNone/>
            </a:pPr>
            <a:r>
              <a:rPr lang="fr-FR" dirty="0">
                <a:solidFill>
                  <a:srgbClr val="5D5DB1"/>
                </a:solidFill>
                <a:latin typeface="Consolas"/>
              </a:rPr>
              <a:t>var</a:t>
            </a:r>
            <a:r>
              <a:rPr lang="fr-FR" dirty="0">
                <a:solidFill>
                  <a:srgbClr val="7EA2B4"/>
                </a:solidFill>
                <a:latin typeface="Consolas"/>
              </a:rPr>
              <a:t> </a:t>
            </a:r>
            <a:r>
              <a:rPr lang="fr-FR" dirty="0" err="1">
                <a:solidFill>
                  <a:srgbClr val="D22D72"/>
                </a:solidFill>
                <a:latin typeface="Consolas"/>
              </a:rPr>
              <a:t>map</a:t>
            </a:r>
            <a:r>
              <a:rPr lang="fr-FR" dirty="0">
                <a:solidFill>
                  <a:srgbClr val="7EA2B4"/>
                </a:solidFill>
                <a:latin typeface="Consolas"/>
              </a:rPr>
              <a:t> = new </a:t>
            </a:r>
            <a:r>
              <a:rPr lang="fr-FR" dirty="0" err="1">
                <a:solidFill>
                  <a:srgbClr val="7EA2B4"/>
                </a:solidFill>
                <a:latin typeface="Consolas"/>
              </a:rPr>
              <a:t>google.maps.Map</a:t>
            </a:r>
            <a:r>
              <a:rPr lang="fr-FR" dirty="0">
                <a:solidFill>
                  <a:srgbClr val="7EA2B4"/>
                </a:solidFill>
                <a:latin typeface="Consolas"/>
              </a:rPr>
              <a:t>(</a:t>
            </a:r>
            <a:r>
              <a:rPr lang="fr-FR" dirty="0" err="1">
                <a:solidFill>
                  <a:srgbClr val="7EA2B4"/>
                </a:solidFill>
                <a:latin typeface="Consolas"/>
              </a:rPr>
              <a:t>document.</a:t>
            </a:r>
            <a:r>
              <a:rPr lang="fr-FR" dirty="0" err="1">
                <a:solidFill>
                  <a:srgbClr val="2D8F6F"/>
                </a:solidFill>
                <a:latin typeface="Consolas"/>
              </a:rPr>
              <a:t>getElementById</a:t>
            </a:r>
            <a:r>
              <a:rPr lang="fr-FR" dirty="0">
                <a:solidFill>
                  <a:srgbClr val="7EA2B4"/>
                </a:solidFill>
                <a:latin typeface="Consolas"/>
              </a:rPr>
              <a:t>('</a:t>
            </a:r>
            <a:r>
              <a:rPr lang="fr-FR" dirty="0" err="1">
                <a:solidFill>
                  <a:srgbClr val="568C3B"/>
                </a:solidFill>
                <a:latin typeface="Consolas"/>
              </a:rPr>
              <a:t>map</a:t>
            </a:r>
            <a:r>
              <a:rPr lang="fr-FR" dirty="0">
                <a:solidFill>
                  <a:srgbClr val="7EA2B4"/>
                </a:solidFill>
                <a:latin typeface="Consolas"/>
              </a:rPr>
              <a:t>'), {</a:t>
            </a:r>
          </a:p>
          <a:p>
            <a:pPr>
              <a:buNone/>
            </a:pPr>
            <a:r>
              <a:rPr lang="fr-FR" dirty="0">
                <a:solidFill>
                  <a:srgbClr val="7EA2B4"/>
                </a:solidFill>
                <a:latin typeface="Consolas"/>
              </a:rPr>
              <a:t>zoom: </a:t>
            </a:r>
            <a:r>
              <a:rPr lang="fr-FR" dirty="0">
                <a:solidFill>
                  <a:srgbClr val="935C25"/>
                </a:solidFill>
                <a:latin typeface="Consolas"/>
              </a:rPr>
              <a:t>4</a:t>
            </a:r>
            <a:r>
              <a:rPr lang="fr-FR" dirty="0">
                <a:solidFill>
                  <a:srgbClr val="7EA2B4"/>
                </a:solidFill>
                <a:latin typeface="Consolas"/>
              </a:rPr>
              <a:t>,</a:t>
            </a:r>
          </a:p>
          <a:p>
            <a:pPr>
              <a:buNone/>
            </a:pPr>
            <a:r>
              <a:rPr lang="fr-FR" dirty="0">
                <a:solidFill>
                  <a:srgbClr val="7EA2B4"/>
                </a:solidFill>
                <a:latin typeface="Consolas"/>
              </a:rPr>
              <a:t>center: </a:t>
            </a:r>
            <a:r>
              <a:rPr lang="fr-FR" dirty="0" err="1">
                <a:solidFill>
                  <a:srgbClr val="D22D72"/>
                </a:solidFill>
                <a:latin typeface="Consolas"/>
              </a:rPr>
              <a:t>uluru</a:t>
            </a:r>
            <a:endParaRPr lang="fr-FR" dirty="0">
              <a:solidFill>
                <a:srgbClr val="7EA2B4"/>
              </a:solidFill>
              <a:latin typeface="Consolas"/>
            </a:endParaRPr>
          </a:p>
          <a:p>
            <a:pPr>
              <a:buNone/>
            </a:pPr>
            <a:r>
              <a:rPr lang="fr-FR" dirty="0">
                <a:solidFill>
                  <a:srgbClr val="7EA2B4"/>
                </a:solidFill>
                <a:latin typeface="Consolas"/>
              </a:rPr>
              <a:t>});</a:t>
            </a:r>
          </a:p>
          <a:p>
            <a:pPr>
              <a:buNone/>
            </a:pPr>
            <a:r>
              <a:rPr lang="fr-FR" dirty="0">
                <a:solidFill>
                  <a:srgbClr val="5D5DB1"/>
                </a:solidFill>
                <a:latin typeface="Consolas"/>
              </a:rPr>
              <a:t>var</a:t>
            </a:r>
            <a:r>
              <a:rPr lang="fr-FR" dirty="0">
                <a:solidFill>
                  <a:srgbClr val="7EA2B4"/>
                </a:solidFill>
                <a:latin typeface="Consolas"/>
              </a:rPr>
              <a:t> </a:t>
            </a:r>
            <a:r>
              <a:rPr lang="fr-FR" dirty="0">
                <a:solidFill>
                  <a:srgbClr val="D22D72"/>
                </a:solidFill>
                <a:latin typeface="Consolas"/>
              </a:rPr>
              <a:t>marker</a:t>
            </a:r>
            <a:r>
              <a:rPr lang="fr-FR" dirty="0">
                <a:solidFill>
                  <a:srgbClr val="7EA2B4"/>
                </a:solidFill>
                <a:latin typeface="Consolas"/>
              </a:rPr>
              <a:t> = new </a:t>
            </a:r>
            <a:r>
              <a:rPr lang="fr-FR" dirty="0" err="1">
                <a:solidFill>
                  <a:srgbClr val="7EA2B4"/>
                </a:solidFill>
                <a:latin typeface="Consolas"/>
              </a:rPr>
              <a:t>google.maps.Marker</a:t>
            </a:r>
            <a:r>
              <a:rPr lang="fr-FR" dirty="0">
                <a:solidFill>
                  <a:srgbClr val="7EA2B4"/>
                </a:solidFill>
                <a:latin typeface="Consolas"/>
              </a:rPr>
              <a:t>({</a:t>
            </a:r>
          </a:p>
          <a:p>
            <a:pPr>
              <a:buNone/>
            </a:pPr>
            <a:r>
              <a:rPr lang="fr-FR" dirty="0">
                <a:solidFill>
                  <a:srgbClr val="7EA2B4"/>
                </a:solidFill>
                <a:latin typeface="Consolas"/>
              </a:rPr>
              <a:t>position: </a:t>
            </a:r>
            <a:r>
              <a:rPr lang="fr-FR" dirty="0" err="1">
                <a:solidFill>
                  <a:srgbClr val="D22D72"/>
                </a:solidFill>
                <a:latin typeface="Consolas"/>
              </a:rPr>
              <a:t>uluru</a:t>
            </a:r>
            <a:r>
              <a:rPr lang="fr-FR" dirty="0">
                <a:solidFill>
                  <a:srgbClr val="7EA2B4"/>
                </a:solidFill>
                <a:latin typeface="Consolas"/>
              </a:rPr>
              <a:t>,</a:t>
            </a:r>
          </a:p>
          <a:p>
            <a:pPr>
              <a:buNone/>
            </a:pPr>
            <a:r>
              <a:rPr lang="fr-FR" dirty="0" err="1">
                <a:solidFill>
                  <a:srgbClr val="7EA2B4"/>
                </a:solidFill>
                <a:latin typeface="Consolas"/>
              </a:rPr>
              <a:t>map</a:t>
            </a:r>
            <a:r>
              <a:rPr lang="fr-FR" dirty="0">
                <a:solidFill>
                  <a:srgbClr val="7EA2B4"/>
                </a:solidFill>
                <a:latin typeface="Consolas"/>
              </a:rPr>
              <a:t>: </a:t>
            </a:r>
            <a:r>
              <a:rPr lang="fr-FR" dirty="0" err="1">
                <a:solidFill>
                  <a:srgbClr val="D22D72"/>
                </a:solidFill>
                <a:latin typeface="Consolas"/>
              </a:rPr>
              <a:t>map</a:t>
            </a:r>
            <a:endParaRPr lang="fr-FR" dirty="0">
              <a:solidFill>
                <a:srgbClr val="7EA2B4"/>
              </a:solidFill>
              <a:latin typeface="Consolas"/>
            </a:endParaRPr>
          </a:p>
          <a:p>
            <a:pPr>
              <a:buNone/>
            </a:pPr>
            <a:r>
              <a:rPr lang="fr-FR" dirty="0">
                <a:solidFill>
                  <a:srgbClr val="7EA2B4"/>
                </a:solidFill>
                <a:latin typeface="Consolas"/>
              </a:rPr>
              <a:t>});</a:t>
            </a:r>
          </a:p>
          <a:p>
            <a:pPr>
              <a:buNone/>
            </a:pPr>
            <a:r>
              <a:rPr lang="fr-FR" dirty="0">
                <a:solidFill>
                  <a:srgbClr val="7EA2B4"/>
                </a:solidFill>
                <a:latin typeface="Consolas"/>
              </a:rPr>
              <a:t>}</a:t>
            </a:r>
          </a:p>
          <a:p>
            <a:pPr>
              <a:buNone/>
            </a:pPr>
            <a:r>
              <a:rPr lang="fr-FR" dirty="0">
                <a:solidFill>
                  <a:srgbClr val="7EA2B4"/>
                </a:solidFill>
                <a:latin typeface="Consolas"/>
              </a:rPr>
              <a:t>&lt;/</a:t>
            </a:r>
            <a:r>
              <a:rPr lang="fr-FR" dirty="0">
                <a:solidFill>
                  <a:srgbClr val="D22D72"/>
                </a:solidFill>
                <a:latin typeface="Consolas"/>
              </a:rPr>
              <a:t>script</a:t>
            </a:r>
            <a:r>
              <a:rPr lang="fr-FR" dirty="0">
                <a:solidFill>
                  <a:srgbClr val="7EA2B4"/>
                </a:solidFill>
                <a:latin typeface="Consolas"/>
              </a:rPr>
              <a:t>&gt;</a:t>
            </a:r>
          </a:p>
          <a:p>
            <a:pPr>
              <a:buNone/>
            </a:pPr>
            <a:r>
              <a:rPr lang="fr-FR" dirty="0">
                <a:solidFill>
                  <a:srgbClr val="7EA2B4"/>
                </a:solidFill>
                <a:latin typeface="Consolas"/>
              </a:rPr>
              <a:t>&lt;</a:t>
            </a:r>
            <a:r>
              <a:rPr lang="fr-FR" dirty="0">
                <a:solidFill>
                  <a:srgbClr val="D22D72"/>
                </a:solidFill>
                <a:latin typeface="Consolas"/>
              </a:rPr>
              <a:t>script</a:t>
            </a:r>
            <a:r>
              <a:rPr lang="fr-FR" dirty="0">
                <a:solidFill>
                  <a:srgbClr val="7EA2B4"/>
                </a:solidFill>
                <a:latin typeface="Consolas"/>
              </a:rPr>
              <a:t> </a:t>
            </a:r>
            <a:r>
              <a:rPr lang="fr-FR" dirty="0" err="1">
                <a:solidFill>
                  <a:srgbClr val="935C25"/>
                </a:solidFill>
                <a:latin typeface="Consolas"/>
              </a:rPr>
              <a:t>async</a:t>
            </a:r>
            <a:r>
              <a:rPr lang="fr-FR" dirty="0">
                <a:solidFill>
                  <a:srgbClr val="7EA2B4"/>
                </a:solidFill>
                <a:latin typeface="Consolas"/>
              </a:rPr>
              <a:t> </a:t>
            </a:r>
            <a:r>
              <a:rPr lang="fr-FR" dirty="0" err="1">
                <a:solidFill>
                  <a:srgbClr val="935C25"/>
                </a:solidFill>
                <a:latin typeface="Consolas"/>
              </a:rPr>
              <a:t>defer</a:t>
            </a:r>
            <a:endParaRPr lang="fr-FR" dirty="0">
              <a:solidFill>
                <a:srgbClr val="7EA2B4"/>
              </a:solidFill>
              <a:latin typeface="Consolas"/>
            </a:endParaRPr>
          </a:p>
          <a:p>
            <a:pPr>
              <a:buNone/>
            </a:pPr>
            <a:r>
              <a:rPr lang="fr-FR" dirty="0" err="1">
                <a:solidFill>
                  <a:srgbClr val="935C25"/>
                </a:solidFill>
                <a:latin typeface="Consolas"/>
              </a:rPr>
              <a:t>src</a:t>
            </a:r>
            <a:r>
              <a:rPr lang="fr-FR" dirty="0">
                <a:solidFill>
                  <a:srgbClr val="7EA2B4"/>
                </a:solidFill>
                <a:latin typeface="Consolas"/>
              </a:rPr>
              <a:t>="</a:t>
            </a:r>
            <a:r>
              <a:rPr lang="fr-FR" dirty="0">
                <a:solidFill>
                  <a:srgbClr val="568C3B"/>
                </a:solidFill>
                <a:latin typeface="Consolas"/>
              </a:rPr>
              <a:t>https://maps.googleapis.com/maps/api/js?key=</a:t>
            </a:r>
            <a:r>
              <a:rPr lang="fr-FR" sz="3300" b="1" dirty="0">
                <a:solidFill>
                  <a:srgbClr val="568C3B"/>
                </a:solidFill>
                <a:latin typeface="Consolas"/>
              </a:rPr>
              <a:t>YOUR_API_KEY</a:t>
            </a:r>
            <a:r>
              <a:rPr lang="fr-FR" dirty="0">
                <a:solidFill>
                  <a:srgbClr val="EBF8FF"/>
                </a:solidFill>
                <a:latin typeface="Consolas"/>
              </a:rPr>
              <a:t>&amp;</a:t>
            </a:r>
            <a:r>
              <a:rPr lang="fr-FR" dirty="0">
                <a:solidFill>
                  <a:srgbClr val="568C3B"/>
                </a:solidFill>
                <a:latin typeface="Consolas"/>
              </a:rPr>
              <a:t>callback=initMap</a:t>
            </a:r>
            <a:r>
              <a:rPr lang="fr-FR" dirty="0">
                <a:solidFill>
                  <a:srgbClr val="7EA2B4"/>
                </a:solidFill>
                <a:latin typeface="Consolas"/>
              </a:rPr>
              <a:t>"&gt;</a:t>
            </a:r>
          </a:p>
          <a:p>
            <a:pPr>
              <a:buNone/>
            </a:pPr>
            <a:r>
              <a:rPr lang="fr-FR" dirty="0">
                <a:solidFill>
                  <a:srgbClr val="7EA2B4"/>
                </a:solidFill>
                <a:latin typeface="Consolas"/>
              </a:rPr>
              <a:t>&lt;/</a:t>
            </a:r>
            <a:r>
              <a:rPr lang="fr-FR" dirty="0">
                <a:solidFill>
                  <a:srgbClr val="D22D72"/>
                </a:solidFill>
                <a:latin typeface="Consolas"/>
              </a:rPr>
              <a:t>script</a:t>
            </a:r>
            <a:r>
              <a:rPr lang="fr-FR" dirty="0">
                <a:solidFill>
                  <a:srgbClr val="7EA2B4"/>
                </a:solidFill>
                <a:latin typeface="Consolas"/>
              </a:rPr>
              <a:t>&gt;</a:t>
            </a:r>
            <a:endParaRPr lang="fr-FR" dirty="0"/>
          </a:p>
        </p:txBody>
      </p:sp>
      <p:pic>
        <p:nvPicPr>
          <p:cNvPr id="23553" name="Picture 1"/>
          <p:cNvPicPr>
            <a:picLocks noChangeAspect="1" noChangeArrowheads="1"/>
          </p:cNvPicPr>
          <p:nvPr/>
        </p:nvPicPr>
        <p:blipFill>
          <a:blip r:embed="rId3"/>
          <a:srcRect/>
          <a:stretch>
            <a:fillRect/>
          </a:stretch>
        </p:blipFill>
        <p:spPr bwMode="auto">
          <a:xfrm>
            <a:off x="5286380" y="1000108"/>
            <a:ext cx="3448048" cy="1816382"/>
          </a:xfrm>
          <a:prstGeom prst="rect">
            <a:avLst/>
          </a:prstGeom>
          <a:noFill/>
          <a:ln w="9525">
            <a:noFill/>
            <a:miter lim="800000"/>
            <a:headEnd/>
            <a:tailEnd/>
          </a:ln>
          <a:effectLst/>
        </p:spPr>
      </p:pic>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bibliothèques du marché.</a:t>
            </a:r>
          </a:p>
        </p:txBody>
      </p:sp>
      <p:sp>
        <p:nvSpPr>
          <p:cNvPr id="3" name="Espace réservé du contenu 2"/>
          <p:cNvSpPr>
            <a:spLocks noGrp="1"/>
          </p:cNvSpPr>
          <p:nvPr>
            <p:ph idx="1"/>
          </p:nvPr>
        </p:nvSpPr>
        <p:spPr/>
        <p:txBody>
          <a:bodyPr/>
          <a:lstStyle/>
          <a:p>
            <a:r>
              <a:rPr lang="fr-FR" dirty="0"/>
              <a:t>Gestion de </a:t>
            </a:r>
            <a:r>
              <a:rPr lang="fr-FR" dirty="0" err="1"/>
              <a:t>map</a:t>
            </a:r>
            <a:endParaRPr lang="fr-FR" dirty="0"/>
          </a:p>
          <a:p>
            <a:pPr lvl="2"/>
            <a:r>
              <a:rPr lang="fr-FR" dirty="0" err="1"/>
              <a:t>Leaflet</a:t>
            </a:r>
            <a:r>
              <a:rPr lang="fr-FR" dirty="0"/>
              <a:t> </a:t>
            </a:r>
            <a:r>
              <a:rPr lang="fr-FR" dirty="0" err="1"/>
              <a:t>map</a:t>
            </a:r>
            <a:endParaRPr lang="fr-FR" dirty="0"/>
          </a:p>
          <a:p>
            <a:pPr lvl="3"/>
            <a:r>
              <a:rPr lang="fr-FR" dirty="0"/>
              <a:t>gratuit</a:t>
            </a:r>
          </a:p>
          <a:p>
            <a:pPr lvl="3"/>
            <a:r>
              <a:rPr lang="fr-FR" dirty="0" err="1"/>
              <a:t>customizable</a:t>
            </a:r>
            <a:endParaRPr lang="fr-FR" dirty="0"/>
          </a:p>
          <a:p>
            <a:pPr lvl="3"/>
            <a:r>
              <a:rPr lang="fr-FR" dirty="0"/>
              <a:t>gestion de zones</a:t>
            </a:r>
          </a:p>
          <a:p>
            <a:pPr lvl="3"/>
            <a:r>
              <a:rPr lang="fr-FR" dirty="0"/>
              <a:t>gestion POI</a:t>
            </a:r>
          </a:p>
          <a:p>
            <a:pPr lvl="3"/>
            <a:r>
              <a:rPr lang="fr-FR" dirty="0"/>
              <a:t>carte non </a:t>
            </a:r>
            <a:r>
              <a:rPr lang="fr-FR" dirty="0" err="1"/>
              <a:t>geographique</a:t>
            </a:r>
            <a:endParaRPr lang="fr-FR" dirty="0"/>
          </a:p>
        </p:txBody>
      </p:sp>
      <p:sp>
        <p:nvSpPr>
          <p:cNvPr id="4" name="Rectangle 3"/>
          <p:cNvSpPr/>
          <p:nvPr/>
        </p:nvSpPr>
        <p:spPr>
          <a:xfrm>
            <a:off x="428596" y="4112319"/>
            <a:ext cx="8358246" cy="2031325"/>
          </a:xfrm>
          <a:prstGeom prst="rect">
            <a:avLst/>
          </a:prstGeom>
        </p:spPr>
        <p:txBody>
          <a:bodyPr wrap="square">
            <a:spAutoFit/>
          </a:bodyPr>
          <a:lstStyle/>
          <a:p>
            <a:r>
              <a:rPr lang="fr-FR" b="0" dirty="0">
                <a:solidFill>
                  <a:srgbClr val="5D5DB1"/>
                </a:solidFill>
                <a:latin typeface="Consolas"/>
              </a:rPr>
              <a:t>var</a:t>
            </a:r>
            <a:r>
              <a:rPr lang="fr-FR" b="0" dirty="0">
                <a:solidFill>
                  <a:srgbClr val="7EA2B4"/>
                </a:solidFill>
                <a:latin typeface="Consolas"/>
              </a:rPr>
              <a:t> </a:t>
            </a:r>
            <a:r>
              <a:rPr lang="fr-FR" b="0" dirty="0" err="1">
                <a:solidFill>
                  <a:srgbClr val="D22D72"/>
                </a:solidFill>
                <a:latin typeface="Consolas"/>
              </a:rPr>
              <a:t>map</a:t>
            </a:r>
            <a:r>
              <a:rPr lang="fr-FR" b="0" dirty="0">
                <a:solidFill>
                  <a:srgbClr val="7EA2B4"/>
                </a:solidFill>
                <a:latin typeface="Consolas"/>
              </a:rPr>
              <a:t> = </a:t>
            </a:r>
            <a:r>
              <a:rPr lang="fr-FR" b="0" dirty="0">
                <a:solidFill>
                  <a:srgbClr val="D22D72"/>
                </a:solidFill>
                <a:latin typeface="Consolas"/>
              </a:rPr>
              <a:t>L</a:t>
            </a:r>
            <a:r>
              <a:rPr lang="fr-FR" b="0" dirty="0">
                <a:solidFill>
                  <a:srgbClr val="7EA2B4"/>
                </a:solidFill>
                <a:latin typeface="Consolas"/>
              </a:rPr>
              <a:t>.</a:t>
            </a:r>
            <a:r>
              <a:rPr lang="fr-FR" b="0" dirty="0">
                <a:solidFill>
                  <a:srgbClr val="257FAD"/>
                </a:solidFill>
                <a:latin typeface="Consolas"/>
              </a:rPr>
              <a:t>map</a:t>
            </a:r>
            <a:r>
              <a:rPr lang="fr-FR" b="0" dirty="0">
                <a:solidFill>
                  <a:srgbClr val="7EA2B4"/>
                </a:solidFill>
                <a:latin typeface="Consolas"/>
              </a:rPr>
              <a:t>('</a:t>
            </a:r>
            <a:r>
              <a:rPr lang="fr-FR" b="0" dirty="0" err="1">
                <a:solidFill>
                  <a:srgbClr val="568C3B"/>
                </a:solidFill>
                <a:latin typeface="Consolas"/>
              </a:rPr>
              <a:t>map</a:t>
            </a:r>
            <a:r>
              <a:rPr lang="fr-FR" b="0" dirty="0">
                <a:solidFill>
                  <a:srgbClr val="7EA2B4"/>
                </a:solidFill>
                <a:latin typeface="Consolas"/>
              </a:rPr>
              <a:t>').</a:t>
            </a:r>
            <a:r>
              <a:rPr lang="fr-FR" b="0" dirty="0" err="1">
                <a:solidFill>
                  <a:srgbClr val="257FAD"/>
                </a:solidFill>
                <a:latin typeface="Consolas"/>
              </a:rPr>
              <a:t>setView</a:t>
            </a:r>
            <a:r>
              <a:rPr lang="fr-FR" b="0" dirty="0">
                <a:solidFill>
                  <a:srgbClr val="7EA2B4"/>
                </a:solidFill>
                <a:latin typeface="Consolas"/>
              </a:rPr>
              <a:t>([</a:t>
            </a:r>
            <a:r>
              <a:rPr lang="fr-FR" b="0" dirty="0">
                <a:solidFill>
                  <a:srgbClr val="935C25"/>
                </a:solidFill>
                <a:latin typeface="Consolas"/>
              </a:rPr>
              <a:t>51.505</a:t>
            </a:r>
            <a:r>
              <a:rPr lang="fr-FR" b="0" dirty="0">
                <a:solidFill>
                  <a:srgbClr val="7EA2B4"/>
                </a:solidFill>
                <a:latin typeface="Consolas"/>
              </a:rPr>
              <a:t>, -</a:t>
            </a:r>
            <a:r>
              <a:rPr lang="fr-FR" b="0" dirty="0">
                <a:solidFill>
                  <a:srgbClr val="935C25"/>
                </a:solidFill>
                <a:latin typeface="Consolas"/>
              </a:rPr>
              <a:t>0.09</a:t>
            </a:r>
            <a:r>
              <a:rPr lang="fr-FR" b="0" dirty="0">
                <a:solidFill>
                  <a:srgbClr val="7EA2B4"/>
                </a:solidFill>
                <a:latin typeface="Consolas"/>
              </a:rPr>
              <a:t>], </a:t>
            </a:r>
            <a:r>
              <a:rPr lang="fr-FR" b="0" dirty="0">
                <a:solidFill>
                  <a:srgbClr val="935C25"/>
                </a:solidFill>
                <a:latin typeface="Consolas"/>
              </a:rPr>
              <a:t>13</a:t>
            </a:r>
            <a:r>
              <a:rPr lang="fr-FR" b="0" dirty="0">
                <a:solidFill>
                  <a:srgbClr val="7EA2B4"/>
                </a:solidFill>
                <a:latin typeface="Consolas"/>
              </a:rPr>
              <a:t>);</a:t>
            </a:r>
          </a:p>
          <a:p>
            <a:r>
              <a:rPr lang="fr-FR" b="0" dirty="0" err="1">
                <a:solidFill>
                  <a:srgbClr val="D22D72"/>
                </a:solidFill>
                <a:latin typeface="Consolas"/>
              </a:rPr>
              <a:t>L</a:t>
            </a:r>
            <a:r>
              <a:rPr lang="fr-FR" b="0" dirty="0" err="1">
                <a:solidFill>
                  <a:srgbClr val="7EA2B4"/>
                </a:solidFill>
                <a:latin typeface="Consolas"/>
              </a:rPr>
              <a:t>.</a:t>
            </a:r>
            <a:r>
              <a:rPr lang="fr-FR" b="0" dirty="0" err="1">
                <a:solidFill>
                  <a:srgbClr val="257FAD"/>
                </a:solidFill>
                <a:latin typeface="Consolas"/>
              </a:rPr>
              <a:t>tileLayer</a:t>
            </a:r>
            <a:r>
              <a:rPr lang="fr-FR" b="0" dirty="0">
                <a:solidFill>
                  <a:srgbClr val="7EA2B4"/>
                </a:solidFill>
                <a:latin typeface="Consolas"/>
              </a:rPr>
              <a:t>('</a:t>
            </a:r>
            <a:r>
              <a:rPr lang="fr-FR" b="0" dirty="0">
                <a:solidFill>
                  <a:srgbClr val="568C3B"/>
                </a:solidFill>
                <a:latin typeface="Consolas"/>
              </a:rPr>
              <a:t>https://{s}.tile.openstreetmap.org/{z}/{x}/{y}.png</a:t>
            </a:r>
            <a:r>
              <a:rPr lang="fr-FR" b="0" dirty="0">
                <a:solidFill>
                  <a:srgbClr val="7EA2B4"/>
                </a:solidFill>
                <a:latin typeface="Consolas"/>
              </a:rPr>
              <a:t>', {attribution: '</a:t>
            </a:r>
            <a:r>
              <a:rPr lang="fr-FR" b="0" dirty="0">
                <a:solidFill>
                  <a:srgbClr val="568C3B"/>
                </a:solidFill>
                <a:latin typeface="Consolas"/>
              </a:rPr>
              <a:t>&amp;copy; &lt;a </a:t>
            </a:r>
            <a:r>
              <a:rPr lang="fr-FR" b="0" dirty="0" err="1">
                <a:solidFill>
                  <a:srgbClr val="568C3B"/>
                </a:solidFill>
                <a:latin typeface="Consolas"/>
              </a:rPr>
              <a:t>href</a:t>
            </a:r>
            <a:r>
              <a:rPr lang="fr-FR" b="0" dirty="0">
                <a:solidFill>
                  <a:srgbClr val="568C3B"/>
                </a:solidFill>
                <a:latin typeface="Consolas"/>
              </a:rPr>
              <a:t>="https://www.orsys.fr"&gt;Orsys&lt;/a&gt; </a:t>
            </a:r>
            <a:r>
              <a:rPr lang="fr-FR" b="0" dirty="0" err="1">
                <a:solidFill>
                  <a:srgbClr val="568C3B"/>
                </a:solidFill>
                <a:latin typeface="Consolas"/>
              </a:rPr>
              <a:t>contributors</a:t>
            </a:r>
            <a:r>
              <a:rPr lang="fr-FR" b="0" dirty="0">
                <a:solidFill>
                  <a:srgbClr val="7EA2B4"/>
                </a:solidFill>
                <a:latin typeface="Consolas"/>
              </a:rPr>
              <a:t>'}).</a:t>
            </a:r>
            <a:r>
              <a:rPr lang="fr-FR" b="0" dirty="0" err="1">
                <a:solidFill>
                  <a:srgbClr val="257FAD"/>
                </a:solidFill>
                <a:latin typeface="Consolas"/>
              </a:rPr>
              <a:t>addTo</a:t>
            </a:r>
            <a:r>
              <a:rPr lang="fr-FR" b="0" dirty="0">
                <a:solidFill>
                  <a:srgbClr val="7EA2B4"/>
                </a:solidFill>
                <a:latin typeface="Consolas"/>
              </a:rPr>
              <a:t>(</a:t>
            </a:r>
            <a:r>
              <a:rPr lang="fr-FR" b="0" dirty="0" err="1">
                <a:solidFill>
                  <a:srgbClr val="D22D72"/>
                </a:solidFill>
                <a:latin typeface="Consolas"/>
              </a:rPr>
              <a:t>map</a:t>
            </a:r>
            <a:r>
              <a:rPr lang="fr-FR" b="0" dirty="0">
                <a:solidFill>
                  <a:srgbClr val="7EA2B4"/>
                </a:solidFill>
                <a:latin typeface="Consolas"/>
              </a:rPr>
              <a:t>);</a:t>
            </a:r>
          </a:p>
          <a:p>
            <a:r>
              <a:rPr lang="fr-FR" b="0" dirty="0" err="1">
                <a:solidFill>
                  <a:srgbClr val="D22D72"/>
                </a:solidFill>
                <a:latin typeface="Consolas"/>
              </a:rPr>
              <a:t>L</a:t>
            </a:r>
            <a:r>
              <a:rPr lang="fr-FR" b="0" dirty="0" err="1">
                <a:solidFill>
                  <a:srgbClr val="7EA2B4"/>
                </a:solidFill>
                <a:latin typeface="Consolas"/>
              </a:rPr>
              <a:t>.</a:t>
            </a:r>
            <a:r>
              <a:rPr lang="fr-FR" b="0" dirty="0" err="1">
                <a:solidFill>
                  <a:srgbClr val="257FAD"/>
                </a:solidFill>
                <a:latin typeface="Consolas"/>
              </a:rPr>
              <a:t>marker</a:t>
            </a:r>
            <a:r>
              <a:rPr lang="fr-FR" b="0" dirty="0">
                <a:solidFill>
                  <a:srgbClr val="7EA2B4"/>
                </a:solidFill>
                <a:latin typeface="Consolas"/>
              </a:rPr>
              <a:t>([</a:t>
            </a:r>
            <a:r>
              <a:rPr lang="fr-FR" b="0" dirty="0">
                <a:solidFill>
                  <a:srgbClr val="935C25"/>
                </a:solidFill>
                <a:latin typeface="Consolas"/>
              </a:rPr>
              <a:t>51.5</a:t>
            </a:r>
            <a:r>
              <a:rPr lang="fr-FR" b="0" dirty="0">
                <a:solidFill>
                  <a:srgbClr val="7EA2B4"/>
                </a:solidFill>
                <a:latin typeface="Consolas"/>
              </a:rPr>
              <a:t>, -</a:t>
            </a:r>
            <a:r>
              <a:rPr lang="fr-FR" b="0" dirty="0">
                <a:solidFill>
                  <a:srgbClr val="935C25"/>
                </a:solidFill>
                <a:latin typeface="Consolas"/>
              </a:rPr>
              <a:t>0.09</a:t>
            </a:r>
            <a:r>
              <a:rPr lang="fr-FR" b="0" dirty="0">
                <a:solidFill>
                  <a:srgbClr val="7EA2B4"/>
                </a:solidFill>
                <a:latin typeface="Consolas"/>
              </a:rPr>
              <a:t>]).</a:t>
            </a:r>
            <a:r>
              <a:rPr lang="fr-FR" b="0" dirty="0" err="1">
                <a:solidFill>
                  <a:srgbClr val="257FAD"/>
                </a:solidFill>
                <a:latin typeface="Consolas"/>
              </a:rPr>
              <a:t>addTo</a:t>
            </a:r>
            <a:r>
              <a:rPr lang="fr-FR" b="0" dirty="0">
                <a:solidFill>
                  <a:srgbClr val="7EA2B4"/>
                </a:solidFill>
                <a:latin typeface="Consolas"/>
              </a:rPr>
              <a:t>(</a:t>
            </a:r>
            <a:r>
              <a:rPr lang="fr-FR" b="0" dirty="0" err="1">
                <a:solidFill>
                  <a:srgbClr val="D22D72"/>
                </a:solidFill>
                <a:latin typeface="Consolas"/>
              </a:rPr>
              <a:t>map</a:t>
            </a:r>
            <a:r>
              <a:rPr lang="fr-FR" b="0" dirty="0">
                <a:solidFill>
                  <a:srgbClr val="7EA2B4"/>
                </a:solidFill>
                <a:latin typeface="Consolas"/>
              </a:rPr>
              <a:t>)</a:t>
            </a:r>
          </a:p>
          <a:p>
            <a:r>
              <a:rPr lang="fr-FR" b="0" dirty="0">
                <a:solidFill>
                  <a:srgbClr val="7EA2B4"/>
                </a:solidFill>
                <a:latin typeface="Consolas"/>
              </a:rPr>
              <a:t>   .</a:t>
            </a:r>
            <a:r>
              <a:rPr lang="fr-FR" b="0" dirty="0" err="1">
                <a:solidFill>
                  <a:srgbClr val="257FAD"/>
                </a:solidFill>
                <a:latin typeface="Consolas"/>
              </a:rPr>
              <a:t>bindPopup</a:t>
            </a:r>
            <a:r>
              <a:rPr lang="fr-FR" b="0" dirty="0">
                <a:solidFill>
                  <a:srgbClr val="7EA2B4"/>
                </a:solidFill>
                <a:latin typeface="Consolas"/>
              </a:rPr>
              <a:t>('</a:t>
            </a:r>
            <a:r>
              <a:rPr lang="fr-FR" b="0" dirty="0">
                <a:solidFill>
                  <a:srgbClr val="568C3B"/>
                </a:solidFill>
                <a:latin typeface="Consolas"/>
              </a:rPr>
              <a:t>A </a:t>
            </a:r>
            <a:r>
              <a:rPr lang="fr-FR" b="0" dirty="0" err="1">
                <a:solidFill>
                  <a:srgbClr val="568C3B"/>
                </a:solidFill>
                <a:latin typeface="Consolas"/>
              </a:rPr>
              <a:t>pretty</a:t>
            </a:r>
            <a:r>
              <a:rPr lang="fr-FR" b="0" dirty="0">
                <a:solidFill>
                  <a:srgbClr val="568C3B"/>
                </a:solidFill>
                <a:latin typeface="Consolas"/>
              </a:rPr>
              <a:t> CSS3 </a:t>
            </a:r>
            <a:r>
              <a:rPr lang="fr-FR" b="0" dirty="0" err="1">
                <a:solidFill>
                  <a:srgbClr val="568C3B"/>
                </a:solidFill>
                <a:latin typeface="Consolas"/>
              </a:rPr>
              <a:t>popup</a:t>
            </a:r>
            <a:r>
              <a:rPr lang="fr-FR" b="0" dirty="0">
                <a:solidFill>
                  <a:srgbClr val="568C3B"/>
                </a:solidFill>
                <a:latin typeface="Consolas"/>
              </a:rPr>
              <a:t>.&lt;</a:t>
            </a:r>
            <a:r>
              <a:rPr lang="fr-FR" b="0" dirty="0" err="1">
                <a:solidFill>
                  <a:srgbClr val="568C3B"/>
                </a:solidFill>
                <a:latin typeface="Consolas"/>
              </a:rPr>
              <a:t>br</a:t>
            </a:r>
            <a:r>
              <a:rPr lang="fr-FR" b="0" dirty="0">
                <a:solidFill>
                  <a:srgbClr val="568C3B"/>
                </a:solidFill>
                <a:latin typeface="Consolas"/>
              </a:rPr>
              <a:t>&gt; </a:t>
            </a:r>
            <a:r>
              <a:rPr lang="fr-FR" b="0" dirty="0" err="1">
                <a:solidFill>
                  <a:srgbClr val="568C3B"/>
                </a:solidFill>
                <a:latin typeface="Consolas"/>
              </a:rPr>
              <a:t>Easily</a:t>
            </a:r>
            <a:r>
              <a:rPr lang="fr-FR" b="0" dirty="0">
                <a:solidFill>
                  <a:srgbClr val="568C3B"/>
                </a:solidFill>
                <a:latin typeface="Consolas"/>
              </a:rPr>
              <a:t> </a:t>
            </a:r>
            <a:r>
              <a:rPr lang="fr-FR" b="0" dirty="0" err="1">
                <a:solidFill>
                  <a:srgbClr val="568C3B"/>
                </a:solidFill>
                <a:latin typeface="Consolas"/>
              </a:rPr>
              <a:t>customizable</a:t>
            </a:r>
            <a:r>
              <a:rPr lang="fr-FR" b="0" dirty="0">
                <a:solidFill>
                  <a:srgbClr val="568C3B"/>
                </a:solidFill>
                <a:latin typeface="Consolas"/>
              </a:rPr>
              <a:t>.</a:t>
            </a:r>
            <a:r>
              <a:rPr lang="fr-FR" b="0" dirty="0">
                <a:solidFill>
                  <a:srgbClr val="7EA2B4"/>
                </a:solidFill>
                <a:latin typeface="Consolas"/>
              </a:rPr>
              <a:t>')</a:t>
            </a:r>
          </a:p>
          <a:p>
            <a:r>
              <a:rPr lang="fr-FR" b="0" dirty="0">
                <a:solidFill>
                  <a:srgbClr val="7EA2B4"/>
                </a:solidFill>
                <a:latin typeface="Consolas"/>
              </a:rPr>
              <a:t>   .</a:t>
            </a:r>
            <a:r>
              <a:rPr lang="fr-FR" b="0" dirty="0" err="1">
                <a:solidFill>
                  <a:srgbClr val="257FAD"/>
                </a:solidFill>
                <a:latin typeface="Consolas"/>
              </a:rPr>
              <a:t>openPopup</a:t>
            </a:r>
            <a:r>
              <a:rPr lang="fr-FR" b="0" dirty="0">
                <a:solidFill>
                  <a:srgbClr val="7EA2B4"/>
                </a:solidFill>
                <a:latin typeface="Consolas"/>
              </a:rPr>
              <a:t>();</a:t>
            </a:r>
          </a:p>
        </p:txBody>
      </p:sp>
      <p:pic>
        <p:nvPicPr>
          <p:cNvPr id="139266" name="Picture 2"/>
          <p:cNvPicPr>
            <a:picLocks noChangeAspect="1" noChangeArrowheads="1"/>
          </p:cNvPicPr>
          <p:nvPr/>
        </p:nvPicPr>
        <p:blipFill>
          <a:blip r:embed="rId3"/>
          <a:srcRect/>
          <a:stretch>
            <a:fillRect/>
          </a:stretch>
        </p:blipFill>
        <p:spPr bwMode="auto">
          <a:xfrm>
            <a:off x="4652986" y="1428736"/>
            <a:ext cx="3276600" cy="1962150"/>
          </a:xfrm>
          <a:prstGeom prst="rect">
            <a:avLst/>
          </a:prstGeom>
          <a:noFill/>
          <a:ln w="9525">
            <a:noFill/>
            <a:miter lim="800000"/>
            <a:headEnd/>
            <a:tailEnd/>
          </a:ln>
          <a:effectLst/>
        </p:spPr>
      </p:pic>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Conclusion</a:t>
            </a:r>
          </a:p>
        </p:txBody>
      </p:sp>
      <p:sp>
        <p:nvSpPr>
          <p:cNvPr id="5" name="Espace réservé du texte 4"/>
          <p:cNvSpPr>
            <a:spLocks noGrp="1"/>
          </p:cNvSpPr>
          <p:nvPr>
            <p:ph type="body" idx="1"/>
          </p:nvPr>
        </p:nvSpPr>
        <p:spPr/>
        <p:txBody>
          <a:bodyPr/>
          <a:lstStyle/>
          <a:p>
            <a:endParaRPr lang="fr-FR"/>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Title 1"/>
          <p:cNvSpPr>
            <a:spLocks noGrp="1"/>
          </p:cNvSpPr>
          <p:nvPr>
            <p:ph type="title"/>
          </p:nvPr>
        </p:nvSpPr>
        <p:spPr/>
        <p:txBody>
          <a:bodyPr/>
          <a:lstStyle/>
          <a:p>
            <a:pPr eaLnBrk="1" hangingPunct="1"/>
            <a:r>
              <a:rPr lang="fr-FR" sz="3200"/>
              <a:t>Références</a:t>
            </a:r>
            <a:endParaRPr lang="en-JM" sz="3200"/>
          </a:p>
        </p:txBody>
      </p:sp>
      <p:sp>
        <p:nvSpPr>
          <p:cNvPr id="153603" name="Content Placeholder 2"/>
          <p:cNvSpPr>
            <a:spLocks noGrp="1"/>
          </p:cNvSpPr>
          <p:nvPr>
            <p:ph idx="1"/>
          </p:nvPr>
        </p:nvSpPr>
        <p:spPr/>
        <p:txBody>
          <a:bodyPr/>
          <a:lstStyle/>
          <a:p>
            <a:pPr marL="0" indent="0">
              <a:buFont typeface="Arial" charset="0"/>
              <a:buNone/>
            </a:pPr>
            <a:r>
              <a:rPr lang="fr-FR" sz="1600" b="1"/>
              <a:t>Navigateur :</a:t>
            </a:r>
          </a:p>
          <a:p>
            <a:pPr marL="457200" lvl="1" indent="0">
              <a:buFont typeface="Arial" charset="0"/>
              <a:buNone/>
            </a:pPr>
            <a:r>
              <a:rPr lang="fr-FR" sz="1600"/>
              <a:t>Internet explorer http://www.microsoft.com/france/windows/internet-explorer/</a:t>
            </a:r>
          </a:p>
          <a:p>
            <a:pPr marL="457200" lvl="1" indent="0">
              <a:buFont typeface="Arial" charset="0"/>
              <a:buNone/>
            </a:pPr>
            <a:r>
              <a:rPr lang="en-US" sz="1600"/>
              <a:t>Chrome https://www.google.com/intl/fr/chrome/browser/?hl=fr</a:t>
            </a:r>
            <a:endParaRPr lang="fr-FR" sz="1600"/>
          </a:p>
          <a:p>
            <a:pPr marL="457200" lvl="1" indent="0">
              <a:buFont typeface="Arial" charset="0"/>
              <a:buNone/>
            </a:pPr>
            <a:r>
              <a:rPr lang="en-US" sz="1600"/>
              <a:t>Firefox http://www.mozilla.org/fr/firefox/new/</a:t>
            </a:r>
            <a:endParaRPr lang="fr-FR" sz="1600"/>
          </a:p>
          <a:p>
            <a:pPr marL="457200" lvl="1" indent="0">
              <a:buFont typeface="Arial" charset="0"/>
              <a:buNone/>
            </a:pPr>
            <a:r>
              <a:rPr lang="en-US" sz="1600"/>
              <a:t>Safari http://www.apple.com/fr/safari/</a:t>
            </a:r>
          </a:p>
          <a:p>
            <a:pPr marL="457200" lvl="1" indent="0">
              <a:buFont typeface="Arial" charset="0"/>
              <a:buNone/>
            </a:pPr>
            <a:endParaRPr lang="fr-FR" sz="1600"/>
          </a:p>
          <a:p>
            <a:pPr marL="0" indent="0">
              <a:buFont typeface="Arial" charset="0"/>
              <a:buNone/>
            </a:pPr>
            <a:r>
              <a:rPr lang="en-US" sz="1600" b="1"/>
              <a:t>Débuggeur</a:t>
            </a:r>
            <a:endParaRPr lang="fr-FR" sz="1600" b="1"/>
          </a:p>
          <a:p>
            <a:pPr marL="457200" lvl="1" indent="0">
              <a:buFont typeface="Arial" charset="0"/>
              <a:buNone/>
            </a:pPr>
            <a:r>
              <a:rPr lang="en-US" sz="1600"/>
              <a:t>Inclus dans chrome</a:t>
            </a:r>
            <a:endParaRPr lang="fr-FR" sz="1600"/>
          </a:p>
          <a:p>
            <a:pPr marL="457200" lvl="1" indent="0">
              <a:buFont typeface="Arial" charset="0"/>
              <a:buNone/>
            </a:pPr>
            <a:r>
              <a:rPr lang="en-US" sz="1600"/>
              <a:t>Firefox https://addons.mozilla.org/fr/firefox/addon/firebug/</a:t>
            </a:r>
            <a:endParaRPr lang="fr-FR" sz="1600"/>
          </a:p>
          <a:p>
            <a:pPr marL="457200" lvl="1" indent="0">
              <a:buFont typeface="Arial" charset="0"/>
              <a:buNone/>
            </a:pPr>
            <a:r>
              <a:rPr lang="fr-FR" sz="1600"/>
              <a:t>Internet explorer http://www.microsoft.com/en-us/download/details.aspx?id=18359</a:t>
            </a:r>
          </a:p>
          <a:p>
            <a:pPr marL="457200" lvl="1" indent="0">
              <a:buFont typeface="Arial" charset="0"/>
              <a:buNone/>
            </a:pPr>
            <a:endParaRPr lang="fr-FR" sz="1600"/>
          </a:p>
          <a:p>
            <a:pPr marL="0" indent="0">
              <a:buFont typeface="Arial" charset="0"/>
              <a:buNone/>
            </a:pPr>
            <a:r>
              <a:rPr lang="fr-FR" sz="1600" b="1"/>
              <a:t>Editeur de texte / html</a:t>
            </a:r>
          </a:p>
          <a:p>
            <a:pPr marL="457200" lvl="1" indent="0">
              <a:buFont typeface="Arial" charset="0"/>
              <a:buNone/>
            </a:pPr>
            <a:r>
              <a:rPr lang="en-US" sz="1600"/>
              <a:t>Notepad ++ http://notepad-plus-plus.org/fr/</a:t>
            </a:r>
            <a:endParaRPr lang="fr-FR" sz="1600"/>
          </a:p>
          <a:p>
            <a:pPr marL="457200" lvl="1" indent="0">
              <a:buFont typeface="Arial" charset="0"/>
              <a:buNone/>
            </a:pPr>
            <a:r>
              <a:rPr lang="en-US" sz="1600"/>
              <a:t>Kompozer  http://www.kompozer.net/</a:t>
            </a:r>
            <a:endParaRPr lang="fr-FR" sz="1600"/>
          </a:p>
          <a:p>
            <a:pPr marL="457200" lvl="1" indent="0">
              <a:buFont typeface="Arial" charset="0"/>
              <a:buNone/>
            </a:pPr>
            <a:r>
              <a:rPr lang="en-US" sz="1600"/>
              <a:t>PHP http://php.developpez.com/comparatifs/editeurs/</a:t>
            </a:r>
          </a:p>
          <a:p>
            <a:pPr marL="457200" lvl="1" indent="0">
              <a:buFont typeface="Arial" charset="0"/>
              <a:buNone/>
            </a:pPr>
            <a:endParaRPr lang="en-US" sz="1600"/>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9C624DB8-E82D-41E8-B8FA-6C1ED30AAF77}" type="slidenum">
              <a:rPr lang="en-JM" smtClean="0">
                <a:solidFill>
                  <a:schemeClr val="bg1"/>
                </a:solidFill>
              </a:rPr>
              <a:pPr fontAlgn="base">
                <a:spcBef>
                  <a:spcPct val="0"/>
                </a:spcBef>
                <a:spcAft>
                  <a:spcPct val="0"/>
                </a:spcAft>
                <a:defRPr/>
              </a:pPr>
              <a:t>206</a:t>
            </a:fld>
            <a:endParaRPr lang="en-JM">
              <a:solidFill>
                <a:schemeClr val="bg1"/>
              </a:solidFill>
            </a:endParaRPr>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Title 1"/>
          <p:cNvSpPr>
            <a:spLocks noGrp="1"/>
          </p:cNvSpPr>
          <p:nvPr>
            <p:ph type="title"/>
          </p:nvPr>
        </p:nvSpPr>
        <p:spPr/>
        <p:txBody>
          <a:bodyPr/>
          <a:lstStyle/>
          <a:p>
            <a:pPr eaLnBrk="1" hangingPunct="1"/>
            <a:r>
              <a:rPr lang="fr-FR" sz="3200"/>
              <a:t>Références</a:t>
            </a:r>
            <a:endParaRPr lang="en-JM" sz="3200"/>
          </a:p>
        </p:txBody>
      </p:sp>
      <p:sp>
        <p:nvSpPr>
          <p:cNvPr id="3" name="Content Placeholder 2"/>
          <p:cNvSpPr>
            <a:spLocks noGrp="1"/>
          </p:cNvSpPr>
          <p:nvPr>
            <p:ph idx="1"/>
          </p:nvPr>
        </p:nvSpPr>
        <p:spPr/>
        <p:txBody>
          <a:bodyPr rtlCol="0"/>
          <a:lstStyle/>
          <a:p>
            <a:pPr marL="0" indent="0">
              <a:buFont typeface="Arial" charset="0"/>
              <a:buNone/>
              <a:defRPr/>
            </a:pPr>
            <a:r>
              <a:rPr lang="fr-FR" sz="1600" b="1" dirty="0"/>
              <a:t>Valider son code HTML :</a:t>
            </a:r>
            <a:r>
              <a:rPr lang="fr-FR" sz="1600" dirty="0"/>
              <a:t> http://validator.w3.org/</a:t>
            </a:r>
          </a:p>
          <a:p>
            <a:pPr marL="0" indent="0">
              <a:buFont typeface="Arial" charset="0"/>
              <a:buNone/>
              <a:defRPr/>
            </a:pPr>
            <a:endParaRPr lang="fr-FR" sz="1600" dirty="0"/>
          </a:p>
          <a:p>
            <a:pPr marL="0" indent="0">
              <a:buFont typeface="Arial" charset="0"/>
              <a:buNone/>
              <a:defRPr/>
            </a:pPr>
            <a:r>
              <a:rPr lang="en-US" sz="1600" b="1" dirty="0" err="1"/>
              <a:t>Vérifier</a:t>
            </a:r>
            <a:r>
              <a:rPr lang="en-US" sz="1600" b="1" dirty="0"/>
              <a:t> </a:t>
            </a:r>
            <a:r>
              <a:rPr lang="en-US" sz="1600" b="1" dirty="0" err="1"/>
              <a:t>l’affichage</a:t>
            </a:r>
            <a:r>
              <a:rPr lang="en-US" sz="1600" b="1" dirty="0"/>
              <a:t> </a:t>
            </a:r>
            <a:r>
              <a:rPr lang="en-US" sz="1600" b="1" dirty="0" err="1"/>
              <a:t>d’une</a:t>
            </a:r>
            <a:r>
              <a:rPr lang="en-US" sz="1600" b="1" dirty="0"/>
              <a:t> page : </a:t>
            </a:r>
            <a:r>
              <a:rPr lang="en-US" sz="1600" dirty="0"/>
              <a:t>http://screenqueri.es/</a:t>
            </a:r>
          </a:p>
          <a:p>
            <a:pPr marL="0" indent="0">
              <a:buFont typeface="Arial" charset="0"/>
              <a:buNone/>
              <a:defRPr/>
            </a:pPr>
            <a:endParaRPr lang="fr-FR" sz="1600" dirty="0"/>
          </a:p>
          <a:p>
            <a:pPr marL="0" indent="0">
              <a:buFont typeface="Arial" charset="0"/>
              <a:buNone/>
              <a:defRPr/>
            </a:pPr>
            <a:r>
              <a:rPr lang="fr-FR" sz="1600" b="1" dirty="0"/>
              <a:t>Vérifier la compatibilité d’un navigateur avec HTML5 : </a:t>
            </a:r>
            <a:r>
              <a:rPr lang="fr-FR" sz="1600" dirty="0"/>
              <a:t>http://html5test.com/</a:t>
            </a:r>
          </a:p>
          <a:p>
            <a:pPr marL="0" indent="0">
              <a:buFont typeface="Arial" charset="0"/>
              <a:buNone/>
              <a:defRPr/>
            </a:pPr>
            <a:endParaRPr lang="fr-FR" sz="1600" dirty="0"/>
          </a:p>
          <a:p>
            <a:pPr marL="0" indent="0">
              <a:buFont typeface="Arial" charset="0"/>
              <a:buNone/>
              <a:defRPr/>
            </a:pPr>
            <a:r>
              <a:rPr lang="fr-FR" sz="1600" b="1" dirty="0"/>
              <a:t>Vérifier le support d’une fonctionnalité dans un navigateur :</a:t>
            </a:r>
          </a:p>
          <a:p>
            <a:pPr marL="0" indent="0">
              <a:buFont typeface="Arial" charset="0"/>
              <a:buNone/>
              <a:defRPr/>
            </a:pPr>
            <a:endParaRPr lang="fr-FR" sz="1600" b="1" dirty="0"/>
          </a:p>
          <a:p>
            <a:pPr lvl="1">
              <a:defRPr/>
            </a:pPr>
            <a:r>
              <a:rPr lang="fr-FR" sz="1600" dirty="0"/>
              <a:t>http://fmbip.com</a:t>
            </a:r>
          </a:p>
          <a:p>
            <a:pPr lvl="1">
              <a:defRPr/>
            </a:pPr>
            <a:r>
              <a:rPr lang="fr-FR" sz="1600" dirty="0"/>
              <a:t>http://caniuse.com</a:t>
            </a:r>
          </a:p>
          <a:p>
            <a:pPr marL="0" indent="0">
              <a:buFont typeface="Arial" charset="0"/>
              <a:buNone/>
              <a:defRPr/>
            </a:pPr>
            <a:endParaRPr lang="fr-FR" sz="1600" dirty="0"/>
          </a:p>
          <a:p>
            <a:pPr marL="0" indent="0">
              <a:buFont typeface="Arial" charset="0"/>
              <a:buNone/>
              <a:defRPr/>
            </a:pPr>
            <a:r>
              <a:rPr lang="fr-FR" sz="1600" b="1" dirty="0"/>
              <a:t>Installer un serveur de développement : </a:t>
            </a:r>
            <a:r>
              <a:rPr lang="en-US" sz="1600" dirty="0" err="1"/>
              <a:t>XAMPP</a:t>
            </a:r>
            <a:r>
              <a:rPr lang="en-US" sz="1600" dirty="0"/>
              <a:t> http://www.apachefriends.org/fr/xampp.html</a:t>
            </a:r>
            <a:endParaRPr lang="fr-FR" sz="1600" dirty="0"/>
          </a:p>
          <a:p>
            <a:pPr marL="0" indent="0">
              <a:buFont typeface="Arial" charset="0"/>
              <a:buNone/>
              <a:defRPr/>
            </a:pPr>
            <a:endParaRPr lang="fr-FR" sz="1600" dirty="0"/>
          </a:p>
          <a:p>
            <a:pPr marL="0" indent="0">
              <a:buFont typeface="Arial" charset="0"/>
              <a:buNone/>
              <a:defRPr/>
            </a:pPr>
            <a:r>
              <a:rPr lang="fr-FR" sz="1600" dirty="0"/>
              <a:t> </a:t>
            </a:r>
          </a:p>
          <a:p>
            <a:pPr lvl="1">
              <a:defRPr/>
            </a:pPr>
            <a:endParaRPr lang="fr-FR" sz="1600" dirty="0">
              <a:ea typeface="MS Mincho" pitchFamily="49" charset="-128"/>
            </a:endParaRPr>
          </a:p>
          <a:p>
            <a:pPr lvl="1">
              <a:defRPr/>
            </a:pPr>
            <a:endParaRPr lang="fr-FR" sz="1600" b="1" dirty="0">
              <a:ea typeface="MS Mincho" pitchFamily="49" charset="-128"/>
            </a:endParaRPr>
          </a:p>
          <a:p>
            <a:pPr marL="0" eaLnBrk="1" fontAlgn="auto" hangingPunct="1">
              <a:spcBef>
                <a:spcPts val="0"/>
              </a:spcBef>
              <a:spcAft>
                <a:spcPts val="0"/>
              </a:spcAft>
              <a:buFont typeface="Arial" pitchFamily="34" charset="0"/>
              <a:buNone/>
              <a:defRPr/>
            </a:pPr>
            <a:endParaRPr lang="en-JM" sz="1600" dirty="0">
              <a:solidFill>
                <a:schemeClr val="tx1">
                  <a:lumMod val="75000"/>
                  <a:lumOff val="25000"/>
                </a:schemeClr>
              </a:solidFill>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2501CA39-53A1-4CAB-86A4-CB8CD6301904}" type="slidenum">
              <a:rPr lang="en-JM" smtClean="0">
                <a:solidFill>
                  <a:schemeClr val="bg1"/>
                </a:solidFill>
              </a:rPr>
              <a:pPr fontAlgn="base">
                <a:spcBef>
                  <a:spcPct val="0"/>
                </a:spcBef>
                <a:spcAft>
                  <a:spcPct val="0"/>
                </a:spcAft>
                <a:defRPr/>
              </a:pPr>
              <a:t>207</a:t>
            </a:fld>
            <a:endParaRPr lang="en-JM">
              <a:solidFill>
                <a:schemeClr val="bg1"/>
              </a:solidFill>
            </a:endParaRPr>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Title 1"/>
          <p:cNvSpPr>
            <a:spLocks noGrp="1"/>
          </p:cNvSpPr>
          <p:nvPr>
            <p:ph type="title"/>
          </p:nvPr>
        </p:nvSpPr>
        <p:spPr/>
        <p:txBody>
          <a:bodyPr/>
          <a:lstStyle/>
          <a:p>
            <a:pPr eaLnBrk="1" hangingPunct="1"/>
            <a:r>
              <a:rPr lang="fr-FR" sz="3200"/>
              <a:t>Références</a:t>
            </a:r>
            <a:endParaRPr lang="en-JM" sz="3200"/>
          </a:p>
        </p:txBody>
      </p:sp>
      <p:sp>
        <p:nvSpPr>
          <p:cNvPr id="3" name="Content Placeholder 2"/>
          <p:cNvSpPr>
            <a:spLocks noGrp="1"/>
          </p:cNvSpPr>
          <p:nvPr>
            <p:ph idx="1"/>
          </p:nvPr>
        </p:nvSpPr>
        <p:spPr/>
        <p:txBody>
          <a:bodyPr rtlCol="0">
            <a:normAutofit fontScale="62500" lnSpcReduction="20000"/>
          </a:bodyPr>
          <a:lstStyle/>
          <a:p>
            <a:pPr marL="0" indent="0">
              <a:buFont typeface="Arial" charset="0"/>
              <a:buNone/>
              <a:defRPr/>
            </a:pPr>
            <a:r>
              <a:rPr lang="fr-FR" b="1" dirty="0"/>
              <a:t>Livres de référence</a:t>
            </a:r>
          </a:p>
          <a:p>
            <a:pPr marL="0" indent="0">
              <a:buFont typeface="Arial" charset="0"/>
              <a:buNone/>
              <a:defRPr/>
            </a:pPr>
            <a:endParaRPr lang="fr-FR" b="1" dirty="0"/>
          </a:p>
          <a:p>
            <a:pPr lvl="1">
              <a:defRPr/>
            </a:pPr>
            <a:r>
              <a:rPr lang="fr-FR" dirty="0">
                <a:cs typeface="Times New Roman" charset="0"/>
              </a:rPr>
              <a:t>«  </a:t>
            </a:r>
            <a:r>
              <a:rPr lang="fr-FR" b="1" dirty="0">
                <a:cs typeface="Times New Roman" charset="0"/>
              </a:rPr>
              <a:t>Bien développer pour le Web 2.0</a:t>
            </a:r>
            <a:r>
              <a:rPr lang="fr-FR" dirty="0">
                <a:cs typeface="Times New Roman" charset="0"/>
              </a:rPr>
              <a:t>  » de Christophe </a:t>
            </a:r>
            <a:r>
              <a:rPr lang="fr-FR" dirty="0" err="1">
                <a:cs typeface="Times New Roman" charset="0"/>
              </a:rPr>
              <a:t>Porteneuve</a:t>
            </a:r>
            <a:r>
              <a:rPr lang="fr-FR" dirty="0">
                <a:cs typeface="Times New Roman" charset="0"/>
              </a:rPr>
              <a:t> chez </a:t>
            </a:r>
            <a:r>
              <a:rPr lang="fr-FR" dirty="0" err="1">
                <a:cs typeface="Times New Roman" charset="0"/>
              </a:rPr>
              <a:t>Eyrolles</a:t>
            </a:r>
            <a:r>
              <a:rPr lang="fr-FR" dirty="0">
                <a:cs typeface="Times New Roman" charset="0"/>
              </a:rPr>
              <a:t>.</a:t>
            </a:r>
          </a:p>
          <a:p>
            <a:pPr lvl="1">
              <a:defRPr/>
            </a:pPr>
            <a:r>
              <a:rPr lang="fr-FR" dirty="0">
                <a:cs typeface="Times New Roman" charset="0"/>
              </a:rPr>
              <a:t>«  </a:t>
            </a:r>
            <a:r>
              <a:rPr lang="fr-FR" b="1" dirty="0" err="1">
                <a:cs typeface="Times New Roman" charset="0"/>
              </a:rPr>
              <a:t>CSS</a:t>
            </a:r>
            <a:r>
              <a:rPr lang="fr-FR" b="1" dirty="0">
                <a:cs typeface="Times New Roman" charset="0"/>
              </a:rPr>
              <a:t> avancées Vers HTML 5 et </a:t>
            </a:r>
            <a:r>
              <a:rPr lang="fr-FR" b="1" dirty="0" err="1">
                <a:cs typeface="Times New Roman" charset="0"/>
              </a:rPr>
              <a:t>CSS</a:t>
            </a:r>
            <a:r>
              <a:rPr lang="fr-FR" b="1" dirty="0">
                <a:cs typeface="Times New Roman" charset="0"/>
              </a:rPr>
              <a:t> 3</a:t>
            </a:r>
            <a:r>
              <a:rPr lang="fr-FR" dirty="0">
                <a:cs typeface="Times New Roman" charset="0"/>
              </a:rPr>
              <a:t>  » de  Raphaël </a:t>
            </a:r>
            <a:r>
              <a:rPr lang="fr-FR" dirty="0" err="1">
                <a:cs typeface="Times New Roman" charset="0"/>
              </a:rPr>
              <a:t>Goetter</a:t>
            </a:r>
            <a:r>
              <a:rPr lang="fr-FR" dirty="0">
                <a:cs typeface="Times New Roman" charset="0"/>
              </a:rPr>
              <a:t> chez </a:t>
            </a:r>
            <a:r>
              <a:rPr lang="fr-FR" dirty="0" err="1">
                <a:cs typeface="Times New Roman" charset="0"/>
              </a:rPr>
              <a:t>Eyrolles</a:t>
            </a:r>
            <a:r>
              <a:rPr lang="fr-FR" dirty="0">
                <a:cs typeface="Times New Roman" charset="0"/>
              </a:rPr>
              <a:t>.</a:t>
            </a:r>
          </a:p>
          <a:p>
            <a:pPr lvl="1">
              <a:defRPr/>
            </a:pPr>
            <a:r>
              <a:rPr lang="fr-FR" dirty="0">
                <a:cs typeface="Times New Roman" charset="0"/>
              </a:rPr>
              <a:t>«  </a:t>
            </a:r>
            <a:r>
              <a:rPr lang="fr-FR" b="1" dirty="0">
                <a:cs typeface="Times New Roman" charset="0"/>
              </a:rPr>
              <a:t>HTML5 pour les Web Designers </a:t>
            </a:r>
            <a:r>
              <a:rPr lang="fr-FR" dirty="0">
                <a:cs typeface="Times New Roman" charset="0"/>
              </a:rPr>
              <a:t> » de Jeremy Keith chez </a:t>
            </a:r>
            <a:r>
              <a:rPr lang="fr-FR" dirty="0" err="1">
                <a:cs typeface="Times New Roman" charset="0"/>
              </a:rPr>
              <a:t>Eyrolles</a:t>
            </a:r>
            <a:endParaRPr lang="fr-FR" dirty="0">
              <a:cs typeface="Times New Roman" charset="0"/>
            </a:endParaRPr>
          </a:p>
          <a:p>
            <a:pPr lvl="1">
              <a:defRPr/>
            </a:pPr>
            <a:r>
              <a:rPr lang="fr-FR" dirty="0">
                <a:cs typeface="Times New Roman" charset="0"/>
              </a:rPr>
              <a:t>«  </a:t>
            </a:r>
            <a:r>
              <a:rPr lang="fr-FR" b="1" cap="all" dirty="0"/>
              <a:t>DIVE </a:t>
            </a:r>
            <a:r>
              <a:rPr lang="fr-FR" b="1" cap="all" dirty="0" err="1"/>
              <a:t>INTO</a:t>
            </a:r>
            <a:r>
              <a:rPr lang="fr-FR" b="1" cap="all" dirty="0"/>
              <a:t> HTML5 </a:t>
            </a:r>
            <a:r>
              <a:rPr lang="fr-FR" dirty="0">
                <a:cs typeface="Times New Roman" charset="0"/>
              </a:rPr>
              <a:t> » de Mark </a:t>
            </a:r>
            <a:r>
              <a:rPr lang="fr-FR" dirty="0" err="1">
                <a:cs typeface="Times New Roman" charset="0"/>
              </a:rPr>
              <a:t>Pilgrim</a:t>
            </a:r>
            <a:r>
              <a:rPr lang="fr-FR" dirty="0">
                <a:cs typeface="Times New Roman" charset="0"/>
              </a:rPr>
              <a:t> chez </a:t>
            </a:r>
            <a:r>
              <a:rPr lang="fr-FR" dirty="0" err="1">
                <a:cs typeface="Times New Roman" charset="0"/>
              </a:rPr>
              <a:t>O’Reilly</a:t>
            </a:r>
            <a:br>
              <a:rPr lang="fr-FR" dirty="0">
                <a:cs typeface="Times New Roman" charset="0"/>
              </a:rPr>
            </a:br>
            <a:r>
              <a:rPr lang="fr-FR" sz="1300" dirty="0">
                <a:cs typeface="Times New Roman" charset="0"/>
              </a:rPr>
              <a:t>(disponible en ligne sous licence CC-BY-3.0 : diveinto.html5doctor.com)</a:t>
            </a:r>
          </a:p>
          <a:p>
            <a:pPr marL="457200" lvl="1" indent="0">
              <a:buFont typeface="Arial" charset="0"/>
              <a:buNone/>
              <a:defRPr/>
            </a:pPr>
            <a:endParaRPr lang="fr-FR" dirty="0">
              <a:cs typeface="Times New Roman" charset="0"/>
            </a:endParaRPr>
          </a:p>
          <a:p>
            <a:pPr marL="0" indent="0">
              <a:buFont typeface="Arial" charset="0"/>
              <a:buNone/>
              <a:defRPr/>
            </a:pPr>
            <a:endParaRPr lang="fr-FR" dirty="0"/>
          </a:p>
          <a:p>
            <a:pPr marL="0" indent="0">
              <a:buFont typeface="Arial" charset="0"/>
              <a:buNone/>
              <a:defRPr/>
            </a:pPr>
            <a:r>
              <a:rPr lang="fr-FR" b="1" dirty="0"/>
              <a:t>Sites de référence</a:t>
            </a:r>
          </a:p>
          <a:p>
            <a:pPr marL="0" indent="0">
              <a:buFont typeface="Arial" charset="0"/>
              <a:buNone/>
              <a:defRPr/>
            </a:pPr>
            <a:endParaRPr lang="fr-FR" sz="2000" b="1" dirty="0">
              <a:cs typeface="Times New Roman" charset="0"/>
            </a:endParaRPr>
          </a:p>
          <a:p>
            <a:pPr lvl="1">
              <a:defRPr/>
            </a:pPr>
            <a:r>
              <a:rPr lang="fr-FR" dirty="0"/>
              <a:t>http://</a:t>
            </a:r>
            <a:r>
              <a:rPr lang="fr-FR" dirty="0">
                <a:cs typeface="Times New Roman" charset="0"/>
              </a:rPr>
              <a:t>www.w3.org	</a:t>
            </a:r>
          </a:p>
          <a:p>
            <a:pPr lvl="1">
              <a:defRPr/>
            </a:pPr>
            <a:r>
              <a:rPr lang="fr-FR" dirty="0"/>
              <a:t>http://</a:t>
            </a:r>
            <a:r>
              <a:rPr lang="fr-FR" dirty="0">
                <a:cs typeface="Times New Roman" charset="0"/>
              </a:rPr>
              <a:t>www.w3schools.com</a:t>
            </a:r>
          </a:p>
          <a:p>
            <a:pPr lvl="1">
              <a:defRPr/>
            </a:pPr>
            <a:r>
              <a:rPr lang="fr-FR" dirty="0"/>
              <a:t>http://</a:t>
            </a:r>
            <a:r>
              <a:rPr lang="fr-FR" dirty="0">
                <a:cs typeface="Times New Roman" charset="0"/>
              </a:rPr>
              <a:t>www.html5doctor.org 	</a:t>
            </a:r>
          </a:p>
          <a:p>
            <a:pPr lvl="1">
              <a:defRPr/>
            </a:pPr>
            <a:r>
              <a:rPr lang="fr-FR" dirty="0"/>
              <a:t>http://www.alsacreations.com	</a:t>
            </a:r>
          </a:p>
          <a:p>
            <a:pPr lvl="1">
              <a:defRPr/>
            </a:pPr>
            <a:r>
              <a:rPr lang="fr-FR" dirty="0"/>
              <a:t>http://developpez.net	</a:t>
            </a:r>
          </a:p>
          <a:p>
            <a:pPr lvl="1">
              <a:defRPr/>
            </a:pPr>
            <a:r>
              <a:rPr lang="fr-FR" dirty="0">
                <a:ea typeface="MS Mincho" pitchFamily="49" charset="-128"/>
              </a:rPr>
              <a:t>http://www.oreillynet.com	</a:t>
            </a:r>
            <a:endParaRPr lang="fr-FR" b="1" dirty="0">
              <a:ea typeface="MS Mincho" pitchFamily="49" charset="-128"/>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0AFDCFB6-C12A-4EAF-8B21-5AFC4E6397E8}" type="slidenum">
              <a:rPr lang="en-JM" smtClean="0">
                <a:solidFill>
                  <a:schemeClr val="bg1"/>
                </a:solidFill>
              </a:rPr>
              <a:pPr fontAlgn="base">
                <a:spcBef>
                  <a:spcPct val="0"/>
                </a:spcBef>
                <a:spcAft>
                  <a:spcPct val="0"/>
                </a:spcAft>
                <a:defRPr/>
              </a:pPr>
              <a:t>208</a:t>
            </a:fld>
            <a:endParaRPr lang="en-JM">
              <a:solidFill>
                <a:schemeClr val="bg1"/>
              </a:solidFill>
            </a:endParaRPr>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Title 1"/>
          <p:cNvSpPr>
            <a:spLocks noGrp="1"/>
          </p:cNvSpPr>
          <p:nvPr>
            <p:ph type="title"/>
          </p:nvPr>
        </p:nvSpPr>
        <p:spPr/>
        <p:txBody>
          <a:bodyPr/>
          <a:lstStyle/>
          <a:p>
            <a:pPr eaLnBrk="1" hangingPunct="1"/>
            <a:r>
              <a:rPr lang="fr-FR" sz="3200"/>
              <a:t>Conclusion</a:t>
            </a:r>
            <a:endParaRPr lang="en-JM" sz="3200"/>
          </a:p>
        </p:txBody>
      </p:sp>
      <p:sp>
        <p:nvSpPr>
          <p:cNvPr id="3" name="Content Placeholder 2"/>
          <p:cNvSpPr>
            <a:spLocks noGrp="1"/>
          </p:cNvSpPr>
          <p:nvPr>
            <p:ph idx="1"/>
          </p:nvPr>
        </p:nvSpPr>
        <p:spPr/>
        <p:txBody>
          <a:bodyPr rtlCol="0">
            <a:normAutofit fontScale="77500" lnSpcReduction="20000"/>
          </a:bodyPr>
          <a:lstStyle/>
          <a:p>
            <a:pPr marL="0" indent="0">
              <a:buFont typeface="Arial" charset="0"/>
              <a:buNone/>
              <a:defRPr/>
            </a:pPr>
            <a:r>
              <a:rPr lang="fr-FR" b="1" dirty="0"/>
              <a:t>Nous vous remercions d’avoir participer à cette formation.</a:t>
            </a:r>
          </a:p>
          <a:p>
            <a:pPr marL="0" indent="0">
              <a:buFont typeface="Arial" charset="0"/>
              <a:buNone/>
              <a:defRPr/>
            </a:pPr>
            <a:endParaRPr lang="fr-FR" b="1" dirty="0"/>
          </a:p>
          <a:p>
            <a:pPr marL="0" indent="0">
              <a:buFont typeface="Arial" charset="0"/>
              <a:buNone/>
              <a:defRPr/>
            </a:pPr>
            <a:r>
              <a:rPr lang="fr-FR" b="1" dirty="0"/>
              <a:t>Pendant cette formation, nous espérons :</a:t>
            </a:r>
          </a:p>
          <a:p>
            <a:pPr marL="0" indent="0">
              <a:buFont typeface="Arial" charset="0"/>
              <a:buNone/>
              <a:defRPr/>
            </a:pPr>
            <a:endParaRPr lang="fr-FR" b="1" dirty="0"/>
          </a:p>
          <a:p>
            <a:pPr lvl="1">
              <a:defRPr/>
            </a:pPr>
            <a:r>
              <a:rPr lang="fr-FR" dirty="0"/>
              <a:t>que vous avez appris de nombreux éléments théoriques et pratiques.</a:t>
            </a:r>
          </a:p>
          <a:p>
            <a:pPr lvl="1">
              <a:defRPr/>
            </a:pPr>
            <a:endParaRPr lang="fr-FR" dirty="0"/>
          </a:p>
          <a:p>
            <a:pPr lvl="1">
              <a:defRPr/>
            </a:pPr>
            <a:r>
              <a:rPr lang="fr-FR" dirty="0"/>
              <a:t>que vous y avez trouvé plus que ce que vous étiez venu chercher.</a:t>
            </a:r>
          </a:p>
          <a:p>
            <a:pPr lvl="1">
              <a:defRPr/>
            </a:pPr>
            <a:endParaRPr lang="fr-FR" dirty="0"/>
          </a:p>
          <a:p>
            <a:pPr lvl="1">
              <a:defRPr/>
            </a:pPr>
            <a:r>
              <a:rPr lang="fr-FR" dirty="0"/>
              <a:t>que vous vous sentez prêt(e) à relever les défis qui vous attendent.</a:t>
            </a:r>
          </a:p>
          <a:p>
            <a:pPr lvl="1">
              <a:defRPr/>
            </a:pPr>
            <a:endParaRPr lang="fr-FR" dirty="0"/>
          </a:p>
          <a:p>
            <a:pPr lvl="1">
              <a:defRPr/>
            </a:pPr>
            <a:r>
              <a:rPr lang="fr-FR" dirty="0"/>
              <a:t>et que vous avez passé un bon moment avec votre professeur.</a:t>
            </a:r>
          </a:p>
          <a:p>
            <a:pPr marL="0" lvl="1" indent="0" eaLnBrk="1" hangingPunct="1">
              <a:buFont typeface="Arial" charset="0"/>
              <a:buNone/>
              <a:tabLst>
                <a:tab pos="8439150" algn="r"/>
              </a:tabLst>
              <a:defRPr/>
            </a:pPr>
            <a:endParaRPr lang="fr-FR" b="1" dirty="0">
              <a:ea typeface="MS Mincho" pitchFamily="49" charset="-128"/>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70C1C1CC-5A30-4A81-953A-4F6E5EEA6CCD}" type="slidenum">
              <a:rPr lang="en-JM" smtClean="0">
                <a:solidFill>
                  <a:schemeClr val="bg1"/>
                </a:solidFill>
              </a:rPr>
              <a:pPr fontAlgn="base">
                <a:spcBef>
                  <a:spcPct val="0"/>
                </a:spcBef>
                <a:spcAft>
                  <a:spcPct val="0"/>
                </a:spcAft>
                <a:defRPr/>
              </a:pPr>
              <a:t>209</a:t>
            </a:fld>
            <a:endParaRPr lang="en-JM">
              <a:solidFill>
                <a:schemeClr val="bg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AutoShape 2"/>
          <p:cNvSpPr>
            <a:spLocks noGrp="1" noChangeArrowheads="1"/>
          </p:cNvSpPr>
          <p:nvPr>
            <p:ph type="title"/>
          </p:nvPr>
        </p:nvSpPr>
        <p:spPr/>
        <p:txBody>
          <a:bodyPr>
            <a:normAutofit/>
          </a:bodyPr>
          <a:lstStyle/>
          <a:p>
            <a:r>
              <a:rPr lang="fr-FR" dirty="0"/>
              <a:t>Accessibilité Web</a:t>
            </a:r>
          </a:p>
        </p:txBody>
      </p:sp>
      <p:sp>
        <p:nvSpPr>
          <p:cNvPr id="23556" name="Rectangle 3"/>
          <p:cNvSpPr>
            <a:spLocks noGrp="1" noChangeArrowheads="1"/>
          </p:cNvSpPr>
          <p:nvPr>
            <p:ph idx="1"/>
          </p:nvPr>
        </p:nvSpPr>
        <p:spPr/>
        <p:txBody>
          <a:bodyPr>
            <a:normAutofit fontScale="77500" lnSpcReduction="20000"/>
          </a:bodyPr>
          <a:lstStyle/>
          <a:p>
            <a:pPr eaLnBrk="1" hangingPunct="1"/>
            <a:r>
              <a:rPr lang="fr-FR" dirty="0">
                <a:ea typeface="MS Mincho" pitchFamily="49" charset="-128"/>
              </a:rPr>
              <a:t>Accessibilité et handicap</a:t>
            </a:r>
          </a:p>
          <a:p>
            <a:pPr lvl="1" eaLnBrk="1" hangingPunct="1"/>
            <a:r>
              <a:rPr lang="fr-FR" dirty="0">
                <a:ea typeface="MS Mincho" pitchFamily="49" charset="-128"/>
              </a:rPr>
              <a:t> L’accessibilité = facilité d’accès au plus grand nombre ou facilité d’accès d’une entité à une fonctionnalité (vision qui ouvre à l’accessibilité des handicapés).</a:t>
            </a:r>
          </a:p>
          <a:p>
            <a:pPr lvl="1" eaLnBrk="1" hangingPunct="1"/>
            <a:endParaRPr lang="fr-FR" dirty="0">
              <a:ea typeface="MS Mincho" pitchFamily="49" charset="-128"/>
            </a:endParaRPr>
          </a:p>
          <a:p>
            <a:pPr eaLnBrk="1" hangingPunct="1"/>
            <a:r>
              <a:rPr lang="fr-FR" dirty="0">
                <a:ea typeface="MS Mincho" pitchFamily="49" charset="-128"/>
              </a:rPr>
              <a:t>WCAG, WAI et W3C</a:t>
            </a:r>
          </a:p>
          <a:p>
            <a:pPr lvl="1" eaLnBrk="1" hangingPunct="1"/>
            <a:r>
              <a:rPr lang="fr-FR" dirty="0">
                <a:ea typeface="MS Mincho" pitchFamily="49" charset="-128"/>
              </a:rPr>
              <a:t> En IT, l’accessibilité est la faculté d’accéder à l’information et aux services à moindre coût, en offrant une interface accessible au plus grand nombre.</a:t>
            </a:r>
          </a:p>
          <a:p>
            <a:pPr lvl="1" eaLnBrk="1" hangingPunct="1"/>
            <a:endParaRPr lang="fr-FR" dirty="0">
              <a:ea typeface="MS Mincho" pitchFamily="49" charset="-128"/>
            </a:endParaRPr>
          </a:p>
          <a:p>
            <a:pPr lvl="1" eaLnBrk="1" hangingPunct="1"/>
            <a:r>
              <a:rPr lang="fr-FR" dirty="0">
                <a:ea typeface="MS Mincho" pitchFamily="49" charset="-128"/>
              </a:rPr>
              <a:t> Le WAI (</a:t>
            </a:r>
            <a:r>
              <a:rPr lang="fr-FR" i="1" dirty="0">
                <a:ea typeface="MS Mincho" pitchFamily="49" charset="-128"/>
              </a:rPr>
              <a:t>Web </a:t>
            </a:r>
            <a:r>
              <a:rPr lang="fr-FR" i="1" dirty="0" err="1">
                <a:ea typeface="MS Mincho" pitchFamily="49" charset="-128"/>
              </a:rPr>
              <a:t>Accessibility</a:t>
            </a:r>
            <a:r>
              <a:rPr lang="fr-FR" i="1" dirty="0">
                <a:ea typeface="MS Mincho" pitchFamily="49" charset="-128"/>
              </a:rPr>
              <a:t> Initiative</a:t>
            </a:r>
            <a:r>
              <a:rPr lang="fr-FR" dirty="0">
                <a:ea typeface="MS Mincho" pitchFamily="49" charset="-128"/>
              </a:rPr>
              <a:t>) prône que :</a:t>
            </a:r>
          </a:p>
          <a:p>
            <a:pPr lvl="2" eaLnBrk="1" hangingPunct="1">
              <a:buFont typeface="Wingdings" pitchFamily="2" charset="2"/>
              <a:buAutoNum type="arabicPeriod"/>
            </a:pPr>
            <a:r>
              <a:rPr lang="fr-FR" dirty="0">
                <a:ea typeface="MS Mincho" pitchFamily="49" charset="-128"/>
              </a:rPr>
              <a:t>les outils de </a:t>
            </a:r>
            <a:r>
              <a:rPr lang="fr-FR" dirty="0" err="1">
                <a:ea typeface="MS Mincho" pitchFamily="49" charset="-128"/>
              </a:rPr>
              <a:t>prod</a:t>
            </a:r>
            <a:r>
              <a:rPr lang="fr-FR" dirty="0">
                <a:ea typeface="MS Mincho" pitchFamily="49" charset="-128"/>
              </a:rPr>
              <a:t>. de contenu doivent être accessibles à tous (ATAG)</a:t>
            </a:r>
          </a:p>
          <a:p>
            <a:pPr lvl="2" eaLnBrk="1" hangingPunct="1">
              <a:buFont typeface="Wingdings" pitchFamily="2" charset="2"/>
              <a:buAutoNum type="arabicPeriod"/>
            </a:pPr>
            <a:r>
              <a:rPr lang="fr-FR" dirty="0">
                <a:ea typeface="MS Mincho" pitchFamily="49" charset="-128"/>
              </a:rPr>
              <a:t>le contenu mis en ligne doit être accessible (WCAG)</a:t>
            </a:r>
          </a:p>
          <a:p>
            <a:pPr lvl="2" eaLnBrk="1" hangingPunct="1">
              <a:buFont typeface="Wingdings" pitchFamily="2" charset="2"/>
              <a:buAutoNum type="arabicPeriod"/>
            </a:pPr>
            <a:r>
              <a:rPr lang="fr-FR" dirty="0">
                <a:ea typeface="MS Mincho" pitchFamily="49" charset="-128"/>
              </a:rPr>
              <a:t>les outils de consultation (navigateurs) doivent être utilisables par tous</a:t>
            </a:r>
            <a:br>
              <a:rPr lang="fr-FR" dirty="0">
                <a:ea typeface="MS Mincho" pitchFamily="49" charset="-128"/>
              </a:rPr>
            </a:br>
            <a:endParaRPr lang="fr-FR" dirty="0">
              <a:ea typeface="MS Mincho" pitchFamily="49" charset="-128"/>
            </a:endParaRPr>
          </a:p>
          <a:p>
            <a:pPr lvl="2" eaLnBrk="1" hangingPunct="1">
              <a:buFont typeface="Wingdings" pitchFamily="2" charset="2"/>
              <a:buNone/>
            </a:pPr>
            <a:r>
              <a:rPr lang="fr-FR" dirty="0">
                <a:ea typeface="MS Mincho" pitchFamily="49" charset="-128"/>
              </a:rPr>
              <a:t>Nous sommes intéressés par le 2e point : l’accessibilité des sites Web.</a:t>
            </a:r>
          </a:p>
          <a:p>
            <a:pPr lvl="1" eaLnBrk="1" hangingPunct="1"/>
            <a:r>
              <a:rPr lang="fr-FR" dirty="0">
                <a:ea typeface="MS Mincho" pitchFamily="49" charset="-128"/>
              </a:rPr>
              <a:t> Le WCAG 1.0 (</a:t>
            </a:r>
            <a:r>
              <a:rPr lang="fr-FR" i="1" dirty="0">
                <a:ea typeface="MS Mincho" pitchFamily="49" charset="-128"/>
              </a:rPr>
              <a:t>Web Content </a:t>
            </a:r>
            <a:r>
              <a:rPr lang="fr-FR" i="1" dirty="0" err="1">
                <a:ea typeface="MS Mincho" pitchFamily="49" charset="-128"/>
              </a:rPr>
              <a:t>Accessibility</a:t>
            </a:r>
            <a:r>
              <a:rPr lang="fr-FR" i="1" dirty="0">
                <a:ea typeface="MS Mincho" pitchFamily="49" charset="-128"/>
              </a:rPr>
              <a:t> Guidelines</a:t>
            </a:r>
            <a:r>
              <a:rPr lang="fr-FR" dirty="0">
                <a:ea typeface="MS Mincho" pitchFamily="49" charset="-128"/>
              </a:rPr>
              <a:t>)</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smtClean="0"/>
              <a:pPr/>
              <a:t>21</a:t>
            </a:fld>
            <a:endParaRPr lang="fr-FR"/>
          </a:p>
        </p:txBody>
      </p:sp>
      <p:sp>
        <p:nvSpPr>
          <p:cNvPr id="23554" name="Rectangle 13"/>
          <p:cNvSpPr>
            <a:spLocks noGrp="1" noChangeArrowheads="1"/>
          </p:cNvSpPr>
          <p:nvPr>
            <p:ph type="sldNum" sz="quarter" idx="4294967295"/>
          </p:nvPr>
        </p:nvSpPr>
        <p:spPr>
          <a:xfrm>
            <a:off x="0" y="6362700"/>
            <a:ext cx="762000" cy="488950"/>
          </a:xfrm>
          <a:prstGeom prst="rect">
            <a:avLst/>
          </a:prstGeom>
          <a:noFill/>
        </p:spPr>
        <p:txBody>
          <a:bodyPr/>
          <a:lstStyle/>
          <a:p>
            <a:fld id="{86AF1D64-A6B1-4843-8D70-059909809587}" type="slidenum">
              <a:rPr lang="fr-FR" smtClean="0"/>
              <a:pPr/>
              <a:t>21</a:t>
            </a:fld>
            <a:endParaRPr lang="fr-FR"/>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354" name="AutoShape 2"/>
          <p:cNvSpPr>
            <a:spLocks noGrp="1" noChangeArrowheads="1"/>
          </p:cNvSpPr>
          <p:nvPr>
            <p:ph type="title"/>
          </p:nvPr>
        </p:nvSpPr>
        <p:spPr/>
        <p:txBody>
          <a:bodyPr/>
          <a:lstStyle/>
          <a:p>
            <a:pPr eaLnBrk="1" hangingPunct="1"/>
            <a:r>
              <a:rPr lang="fr-FR"/>
              <a:t>Conclusion finale</a:t>
            </a:r>
          </a:p>
        </p:txBody>
      </p:sp>
      <p:sp>
        <p:nvSpPr>
          <p:cNvPr id="612355" name="Rectangle 3"/>
          <p:cNvSpPr>
            <a:spLocks noGrp="1" noChangeArrowheads="1"/>
          </p:cNvSpPr>
          <p:nvPr>
            <p:ph idx="1"/>
          </p:nvPr>
        </p:nvSpPr>
        <p:spPr/>
        <p:txBody>
          <a:bodyPr/>
          <a:lstStyle/>
          <a:p>
            <a:pPr eaLnBrk="1" hangingPunct="1"/>
            <a:r>
              <a:rPr lang="fr-FR" dirty="0">
                <a:ea typeface="MS Mincho" pitchFamily="49" charset="-128"/>
              </a:rPr>
              <a:t>Remerciements et encouragements</a:t>
            </a:r>
            <a:endParaRPr lang="fr-FR" dirty="0"/>
          </a:p>
          <a:p>
            <a:pPr eaLnBrk="1" hangingPunct="1">
              <a:buFont typeface="Wingdings" pitchFamily="2" charset="2"/>
              <a:buNone/>
            </a:pPr>
            <a:endParaRPr lang="fr-FR" sz="1800" dirty="0">
              <a:cs typeface="Times New Roman" charset="0"/>
            </a:endParaRPr>
          </a:p>
          <a:p>
            <a:pPr eaLnBrk="1" hangingPunct="1">
              <a:buFont typeface="Wingdings" pitchFamily="2" charset="2"/>
              <a:buNone/>
            </a:pPr>
            <a:r>
              <a:rPr lang="fr-FR" sz="1800" dirty="0">
                <a:cs typeface="Times New Roman" charset="0"/>
              </a:rPr>
              <a:t>Pendant cette formation, nous espérons :</a:t>
            </a:r>
            <a:br>
              <a:rPr lang="fr-FR" sz="1800" dirty="0">
                <a:cs typeface="Times New Roman" charset="0"/>
              </a:rPr>
            </a:br>
            <a:r>
              <a:rPr lang="fr-FR" sz="1800" dirty="0">
                <a:cs typeface="Times New Roman" charset="0"/>
              </a:rPr>
              <a:t>- que vous avez appris de nombreuses choses théoriques et pratiques</a:t>
            </a:r>
            <a:br>
              <a:rPr lang="fr-FR" sz="1800" dirty="0">
                <a:cs typeface="Times New Roman" charset="0"/>
              </a:rPr>
            </a:br>
            <a:r>
              <a:rPr lang="fr-FR" sz="1800" dirty="0">
                <a:cs typeface="Times New Roman" charset="0"/>
              </a:rPr>
              <a:t>- que vous y avez trouvé plus que ce que vous étiez venu chercher</a:t>
            </a:r>
            <a:br>
              <a:rPr lang="fr-FR" sz="1800" dirty="0">
                <a:cs typeface="Times New Roman" charset="0"/>
              </a:rPr>
            </a:br>
            <a:r>
              <a:rPr lang="fr-FR" sz="1800" dirty="0">
                <a:cs typeface="Times New Roman" charset="0"/>
              </a:rPr>
              <a:t>- et que vous avez passé un bon moment avec votre professeur</a:t>
            </a:r>
          </a:p>
          <a:p>
            <a:pPr eaLnBrk="1" hangingPunct="1">
              <a:buFont typeface="Wingdings" pitchFamily="2" charset="2"/>
              <a:buNone/>
            </a:pPr>
            <a:endParaRPr lang="fr-FR" sz="1800" dirty="0">
              <a:cs typeface="Times New Roman" charset="0"/>
            </a:endParaRPr>
          </a:p>
          <a:p>
            <a:pPr eaLnBrk="1" hangingPunct="1">
              <a:buFont typeface="Wingdings" pitchFamily="2" charset="2"/>
              <a:buNone/>
            </a:pPr>
            <a:r>
              <a:rPr lang="fr-FR" sz="1800" dirty="0">
                <a:cs typeface="Times New Roman" charset="0"/>
              </a:rPr>
              <a:t>Merci d’avoir fait confiance à ORSYS, à bientôt pour d’autres formations !</a:t>
            </a:r>
          </a:p>
        </p:txBody>
      </p:sp>
      <p:sp>
        <p:nvSpPr>
          <p:cNvPr id="4" name="Rectangle 13"/>
          <p:cNvSpPr>
            <a:spLocks noGrp="1" noChangeArrowheads="1"/>
          </p:cNvSpPr>
          <p:nvPr>
            <p:ph type="sldNum" sz="quarter" idx="12"/>
          </p:nvPr>
        </p:nvSpPr>
        <p:spPr>
          <a:ln/>
        </p:spPr>
        <p:txBody>
          <a:bodyPr/>
          <a:lstStyle/>
          <a:p>
            <a:pPr>
              <a:defRPr/>
            </a:pPr>
            <a:fld id="{C6BFE3ED-81D5-4230-A457-2FE30F2836DC}" type="slidenum">
              <a:rPr lang="fr-FR"/>
              <a:pPr>
                <a:defRPr/>
              </a:pPr>
              <a:t>210</a:t>
            </a:fld>
            <a:endParaRPr lang="fr-FR"/>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AutoShape 2"/>
          <p:cNvSpPr>
            <a:spLocks noGrp="1" noChangeArrowheads="1"/>
          </p:cNvSpPr>
          <p:nvPr>
            <p:ph type="title"/>
          </p:nvPr>
        </p:nvSpPr>
        <p:spPr/>
        <p:txBody>
          <a:bodyPr>
            <a:normAutofit/>
          </a:bodyPr>
          <a:lstStyle/>
          <a:p>
            <a:r>
              <a:rPr lang="fr-FR" dirty="0"/>
              <a:t>Accessibilité Web</a:t>
            </a:r>
          </a:p>
        </p:txBody>
      </p:sp>
      <p:sp>
        <p:nvSpPr>
          <p:cNvPr id="24580" name="Rectangle 3"/>
          <p:cNvSpPr>
            <a:spLocks noGrp="1" noChangeArrowheads="1"/>
          </p:cNvSpPr>
          <p:nvPr>
            <p:ph idx="1"/>
          </p:nvPr>
        </p:nvSpPr>
        <p:spPr/>
        <p:txBody>
          <a:bodyPr>
            <a:normAutofit fontScale="92500" lnSpcReduction="10000"/>
          </a:bodyPr>
          <a:lstStyle/>
          <a:p>
            <a:pPr eaLnBrk="1" hangingPunct="1"/>
            <a:r>
              <a:rPr lang="fr-FR" dirty="0">
                <a:ea typeface="MS Mincho" pitchFamily="49" charset="-128"/>
              </a:rPr>
              <a:t>WCAG, WAI et W3C suite…</a:t>
            </a:r>
          </a:p>
          <a:p>
            <a:pPr lvl="1" eaLnBrk="1" hangingPunct="1"/>
            <a:r>
              <a:rPr lang="fr-FR" dirty="0">
                <a:ea typeface="MS Mincho" pitchFamily="49" charset="-128"/>
              </a:rPr>
              <a:t> Niveaux de priorité du WCAG :</a:t>
            </a:r>
          </a:p>
          <a:p>
            <a:pPr lvl="2" eaLnBrk="1" hangingPunct="1">
              <a:buFont typeface="Wingdings" pitchFamily="2" charset="2"/>
              <a:buAutoNum type="arabicPeriod"/>
            </a:pPr>
            <a:r>
              <a:rPr lang="fr-FR" dirty="0">
                <a:ea typeface="MS Mincho" pitchFamily="49" charset="-128"/>
              </a:rPr>
              <a:t>A (must) : obligatoire</a:t>
            </a:r>
          </a:p>
          <a:p>
            <a:pPr lvl="2" eaLnBrk="1" hangingPunct="1">
              <a:buFont typeface="Wingdings" pitchFamily="2" charset="2"/>
              <a:buAutoNum type="arabicPeriod"/>
            </a:pPr>
            <a:r>
              <a:rPr lang="fr-FR" dirty="0">
                <a:ea typeface="MS Mincho" pitchFamily="49" charset="-128"/>
              </a:rPr>
              <a:t>AA (</a:t>
            </a:r>
            <a:r>
              <a:rPr lang="fr-FR" dirty="0" err="1">
                <a:ea typeface="MS Mincho" pitchFamily="49" charset="-128"/>
              </a:rPr>
              <a:t>should</a:t>
            </a:r>
            <a:r>
              <a:rPr lang="fr-FR" dirty="0">
                <a:ea typeface="MS Mincho" pitchFamily="49" charset="-128"/>
              </a:rPr>
              <a:t>) : souhaitable</a:t>
            </a:r>
          </a:p>
          <a:p>
            <a:pPr lvl="2" eaLnBrk="1" hangingPunct="1">
              <a:buFont typeface="Wingdings" pitchFamily="2" charset="2"/>
              <a:buAutoNum type="arabicPeriod"/>
            </a:pPr>
            <a:r>
              <a:rPr lang="fr-FR" dirty="0">
                <a:ea typeface="MS Mincho" pitchFamily="49" charset="-128"/>
              </a:rPr>
              <a:t>AAA (</a:t>
            </a:r>
            <a:r>
              <a:rPr lang="fr-FR" dirty="0" err="1">
                <a:ea typeface="MS Mincho" pitchFamily="49" charset="-128"/>
              </a:rPr>
              <a:t>may</a:t>
            </a:r>
            <a:r>
              <a:rPr lang="fr-FR" dirty="0">
                <a:ea typeface="MS Mincho" pitchFamily="49" charset="-128"/>
              </a:rPr>
              <a:t>) : optionnel</a:t>
            </a:r>
          </a:p>
          <a:p>
            <a:pPr lvl="1" eaLnBrk="1" hangingPunct="1"/>
            <a:endParaRPr lang="fr-FR" dirty="0">
              <a:ea typeface="MS Mincho" pitchFamily="49" charset="-128"/>
            </a:endParaRPr>
          </a:p>
          <a:p>
            <a:pPr lvl="1" eaLnBrk="1" hangingPunct="1"/>
            <a:r>
              <a:rPr lang="fr-FR" dirty="0">
                <a:ea typeface="MS Mincho" pitchFamily="49" charset="-128"/>
              </a:rPr>
              <a:t> Un des critères de niveau A, par exemple, est le respect de HTML4.01 strict </a:t>
            </a:r>
          </a:p>
          <a:p>
            <a:pPr lvl="1" eaLnBrk="1" hangingPunct="1"/>
            <a:endParaRPr lang="fr-FR" dirty="0">
              <a:ea typeface="MS Mincho" pitchFamily="49" charset="-128"/>
            </a:endParaRPr>
          </a:p>
          <a:p>
            <a:pPr lvl="1" eaLnBrk="1" hangingPunct="1"/>
            <a:r>
              <a:rPr lang="fr-FR" dirty="0">
                <a:ea typeface="MS Mincho" pitchFamily="49" charset="-128"/>
              </a:rPr>
              <a:t> Outils de </a:t>
            </a:r>
            <a:r>
              <a:rPr lang="fr-FR" dirty="0" err="1">
                <a:ea typeface="MS Mincho" pitchFamily="49" charset="-128"/>
              </a:rPr>
              <a:t>reporting</a:t>
            </a:r>
            <a:r>
              <a:rPr lang="fr-FR" dirty="0">
                <a:ea typeface="MS Mincho" pitchFamily="49" charset="-128"/>
              </a:rPr>
              <a:t> de conformité au WCAG (ex: </a:t>
            </a:r>
            <a:r>
              <a:rPr lang="fr-FR" dirty="0" err="1">
                <a:ea typeface="MS Mincho" pitchFamily="49" charset="-128"/>
              </a:rPr>
              <a:t>Watchfire</a:t>
            </a:r>
            <a:r>
              <a:rPr lang="fr-FR" dirty="0">
                <a:ea typeface="MS Mincho" pitchFamily="49" charset="-128"/>
              </a:rPr>
              <a:t> </a:t>
            </a:r>
            <a:r>
              <a:rPr lang="fr-FR" dirty="0" err="1">
                <a:ea typeface="MS Mincho" pitchFamily="49" charset="-128"/>
              </a:rPr>
              <a:t>WebXACT</a:t>
            </a:r>
            <a:r>
              <a:rPr lang="fr-FR" dirty="0">
                <a:ea typeface="MS Mincho" pitchFamily="49" charset="-128"/>
              </a:rPr>
              <a:t>)</a:t>
            </a:r>
            <a:br>
              <a:rPr lang="fr-FR" dirty="0">
                <a:ea typeface="MS Mincho" pitchFamily="49" charset="-128"/>
              </a:rPr>
            </a:br>
            <a:r>
              <a:rPr lang="fr-FR" dirty="0">
                <a:ea typeface="MS Mincho" pitchFamily="49" charset="-128"/>
              </a:rPr>
              <a:t>(</a:t>
            </a:r>
            <a:r>
              <a:rPr lang="fr-FR" u="sng" dirty="0">
                <a:ea typeface="MS Mincho" pitchFamily="49" charset="-128"/>
              </a:rPr>
              <a:t>Remarque:</a:t>
            </a:r>
            <a:r>
              <a:rPr lang="fr-FR" dirty="0">
                <a:ea typeface="MS Mincho" pitchFamily="49" charset="-128"/>
              </a:rPr>
              <a:t> plus disponible librement depuis le 1er février 2008)</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smtClean="0"/>
              <a:pPr/>
              <a:t>22</a:t>
            </a:fld>
            <a:endParaRPr lang="fr-FR"/>
          </a:p>
        </p:txBody>
      </p:sp>
      <p:sp>
        <p:nvSpPr>
          <p:cNvPr id="24578" name="Rectangle 13"/>
          <p:cNvSpPr>
            <a:spLocks noGrp="1" noChangeArrowheads="1"/>
          </p:cNvSpPr>
          <p:nvPr>
            <p:ph type="sldNum" sz="quarter" idx="4294967295"/>
          </p:nvPr>
        </p:nvSpPr>
        <p:spPr>
          <a:xfrm>
            <a:off x="0" y="6362700"/>
            <a:ext cx="762000" cy="488950"/>
          </a:xfrm>
          <a:prstGeom prst="rect">
            <a:avLst/>
          </a:prstGeom>
          <a:noFill/>
        </p:spPr>
        <p:txBody>
          <a:bodyPr/>
          <a:lstStyle/>
          <a:p>
            <a:fld id="{52132A2D-04B5-4004-B1A8-AD4C59A0908F}" type="slidenum">
              <a:rPr lang="fr-FR" smtClean="0"/>
              <a:pPr/>
              <a:t>22</a:t>
            </a:fld>
            <a:endParaRPr lang="fr-F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AutoShape 2"/>
          <p:cNvSpPr>
            <a:spLocks noGrp="1" noChangeArrowheads="1"/>
          </p:cNvSpPr>
          <p:nvPr>
            <p:ph type="title"/>
          </p:nvPr>
        </p:nvSpPr>
        <p:spPr>
          <a:xfrm>
            <a:off x="457200" y="404664"/>
            <a:ext cx="8229600" cy="1066800"/>
          </a:xfrm>
        </p:spPr>
        <p:txBody>
          <a:bodyPr>
            <a:normAutofit/>
          </a:bodyPr>
          <a:lstStyle/>
          <a:p>
            <a:r>
              <a:rPr lang="fr-FR" dirty="0"/>
              <a:t>Lois &amp; accessibilité Web</a:t>
            </a:r>
          </a:p>
        </p:txBody>
      </p:sp>
      <p:sp>
        <p:nvSpPr>
          <p:cNvPr id="25604" name="Rectangle 3"/>
          <p:cNvSpPr>
            <a:spLocks noGrp="1" noChangeArrowheads="1"/>
          </p:cNvSpPr>
          <p:nvPr>
            <p:ph idx="1"/>
          </p:nvPr>
        </p:nvSpPr>
        <p:spPr>
          <a:xfrm>
            <a:off x="457200" y="1628800"/>
            <a:ext cx="8229600" cy="4945736"/>
          </a:xfrm>
        </p:spPr>
        <p:txBody>
          <a:bodyPr>
            <a:normAutofit fontScale="70000" lnSpcReduction="20000"/>
          </a:bodyPr>
          <a:lstStyle/>
          <a:p>
            <a:pPr eaLnBrk="1" hangingPunct="1"/>
            <a:r>
              <a:rPr lang="fr-FR" dirty="0">
                <a:ea typeface="MS Mincho" pitchFamily="49" charset="-128"/>
              </a:rPr>
              <a:t>Accessibilité et gouvernements</a:t>
            </a:r>
          </a:p>
          <a:p>
            <a:pPr lvl="1" eaLnBrk="1" hangingPunct="1"/>
            <a:r>
              <a:rPr lang="fr-FR" dirty="0">
                <a:ea typeface="MS Mincho" pitchFamily="49" charset="-128"/>
              </a:rPr>
              <a:t> Aux USA, via la Section 508 de la loi américaine </a:t>
            </a:r>
            <a:r>
              <a:rPr lang="fr-FR" dirty="0" err="1">
                <a:ea typeface="MS Mincho" pitchFamily="49" charset="-128"/>
              </a:rPr>
              <a:t>Federal</a:t>
            </a:r>
            <a:r>
              <a:rPr lang="fr-FR" dirty="0">
                <a:ea typeface="MS Mincho" pitchFamily="49" charset="-128"/>
              </a:rPr>
              <a:t> </a:t>
            </a:r>
            <a:r>
              <a:rPr lang="fr-FR" dirty="0" err="1">
                <a:ea typeface="MS Mincho" pitchFamily="49" charset="-128"/>
              </a:rPr>
              <a:t>Rehabilitation</a:t>
            </a:r>
            <a:r>
              <a:rPr lang="fr-FR" dirty="0">
                <a:ea typeface="MS Mincho" pitchFamily="49" charset="-128"/>
              </a:rPr>
              <a:t> </a:t>
            </a:r>
            <a:r>
              <a:rPr lang="fr-FR" dirty="0" err="1">
                <a:ea typeface="MS Mincho" pitchFamily="49" charset="-128"/>
              </a:rPr>
              <a:t>Act</a:t>
            </a:r>
            <a:r>
              <a:rPr lang="fr-FR" dirty="0">
                <a:ea typeface="MS Mincho" pitchFamily="49" charset="-128"/>
              </a:rPr>
              <a:t> (www.section508.gov), le gouvernement prône le développement web selon les normes minimales WAI-AA et la validation XHTML &amp; CSS, l’insertion de touches raccourcis, une version hautement contrastée du site, la présence d’un média alternatif pour tout contenu (ex: texte + son).</a:t>
            </a:r>
          </a:p>
          <a:p>
            <a:pPr lvl="1" eaLnBrk="1" hangingPunct="1"/>
            <a:endParaRPr lang="fr-FR" dirty="0">
              <a:ea typeface="MS Mincho" pitchFamily="49" charset="-128"/>
            </a:endParaRPr>
          </a:p>
          <a:p>
            <a:pPr lvl="1" eaLnBrk="1" hangingPunct="1"/>
            <a:r>
              <a:rPr lang="fr-FR" dirty="0">
                <a:ea typeface="MS Mincho" pitchFamily="49" charset="-128"/>
              </a:rPr>
              <a:t> En France, la loi 2005-102 du 11 février 2005 (art. 47) pour "l'égalité des droits et des chances, la participation et la citoyenneté des personnes handicapées", dite loi "handicap", rédigée par l’ADAE (Association pour le Développement de l’Administration Électronique, prévoit l’accessibilité physique généralisée (sans rupture de déplacement), l’accessibilité renforcée des ERP… ainsi que des sanctions et des dates butoirs pour les mises aux normes (phase de diagnostic en 2011 et échéance en 2015). (cf. http://www.legifrance.gouv.fr)</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smtClean="0"/>
              <a:pPr/>
              <a:t>23</a:t>
            </a:fld>
            <a:endParaRPr lang="fr-F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AutoShape 3074"/>
          <p:cNvSpPr>
            <a:spLocks noGrp="1" noChangeArrowheads="1"/>
          </p:cNvSpPr>
          <p:nvPr>
            <p:ph type="title"/>
          </p:nvPr>
        </p:nvSpPr>
        <p:spPr/>
        <p:txBody>
          <a:bodyPr/>
          <a:lstStyle/>
          <a:p>
            <a:pPr eaLnBrk="1" hangingPunct="1"/>
            <a:r>
              <a:rPr lang="fr-FR"/>
              <a:t>Le Web 2.0</a:t>
            </a:r>
          </a:p>
        </p:txBody>
      </p:sp>
      <p:sp>
        <p:nvSpPr>
          <p:cNvPr id="2223107" name="Rectangle 3075"/>
          <p:cNvSpPr>
            <a:spLocks noGrp="1" noChangeArrowheads="1"/>
          </p:cNvSpPr>
          <p:nvPr>
            <p:ph idx="1"/>
          </p:nvPr>
        </p:nvSpPr>
        <p:spPr/>
        <p:txBody>
          <a:bodyPr>
            <a:normAutofit fontScale="77500" lnSpcReduction="20000"/>
          </a:bodyPr>
          <a:lstStyle/>
          <a:p>
            <a:pPr marL="0" lvl="1">
              <a:buFont typeface="Arial" charset="0"/>
              <a:buNone/>
              <a:defRPr/>
            </a:pPr>
            <a:r>
              <a:rPr lang="fr-FR" dirty="0"/>
              <a:t>Le </a:t>
            </a:r>
            <a:r>
              <a:rPr lang="fr-FR" b="1" dirty="0"/>
              <a:t>Web 2.0</a:t>
            </a:r>
            <a:r>
              <a:rPr lang="fr-FR" dirty="0"/>
              <a:t> est une expression consacrée par </a:t>
            </a:r>
            <a:r>
              <a:rPr lang="fr-FR" dirty="0" err="1"/>
              <a:t>O'Reilly</a:t>
            </a:r>
            <a:r>
              <a:rPr lang="fr-FR" dirty="0"/>
              <a:t> en 2004 sur le constat de l’évolution à la fois sociale et technologique de l’Internet, induisant de nouvelles attentes ("esprit collaboratif", partage…) et de nouveaux moyens de diffusions (ADSL, terminaux..).</a:t>
            </a:r>
          </a:p>
          <a:p>
            <a:pPr marL="0" lvl="1">
              <a:buFont typeface="Arial" charset="0"/>
              <a:buNone/>
              <a:defRPr/>
            </a:pPr>
            <a:endParaRPr lang="fr-FR" dirty="0"/>
          </a:p>
          <a:p>
            <a:pPr marL="0" indent="0">
              <a:buFont typeface="Arial" charset="0"/>
              <a:buNone/>
              <a:defRPr/>
            </a:pPr>
            <a:r>
              <a:rPr lang="fr-FR" b="1" dirty="0"/>
              <a:t>Développer pour le Web2.0, un retour sur les besoins de l’utilisateur</a:t>
            </a:r>
          </a:p>
          <a:p>
            <a:pPr>
              <a:defRPr/>
            </a:pPr>
            <a:endParaRPr lang="fr-FR" dirty="0"/>
          </a:p>
          <a:p>
            <a:pPr lvl="1">
              <a:defRPr/>
            </a:pPr>
            <a:r>
              <a:rPr lang="fr-FR" b="1" dirty="0"/>
              <a:t>Les </a:t>
            </a:r>
            <a:r>
              <a:rPr lang="fr-FR" b="1" dirty="0" err="1"/>
              <a:t>FrameWorks</a:t>
            </a:r>
            <a:r>
              <a:rPr lang="fr-FR" b="1" dirty="0"/>
              <a:t> et les solutions </a:t>
            </a:r>
            <a:r>
              <a:rPr lang="fr-FR" dirty="0"/>
              <a:t>distribuées permettent de déployer rapidement un nouveau service.</a:t>
            </a:r>
          </a:p>
          <a:p>
            <a:pPr lvl="1">
              <a:defRPr/>
            </a:pPr>
            <a:r>
              <a:rPr lang="fr-FR" b="1" dirty="0"/>
              <a:t>RIA, </a:t>
            </a:r>
            <a:r>
              <a:rPr lang="fr-FR" b="1" dirty="0" err="1"/>
              <a:t>Rich</a:t>
            </a:r>
            <a:r>
              <a:rPr lang="fr-FR" b="1" dirty="0"/>
              <a:t> Internet Application</a:t>
            </a:r>
            <a:r>
              <a:rPr lang="fr-FR" dirty="0"/>
              <a:t>, la page internet devient une interface d’utilisation des services.</a:t>
            </a:r>
          </a:p>
          <a:p>
            <a:pPr lvl="1">
              <a:defRPr/>
            </a:pPr>
            <a:r>
              <a:rPr lang="fr-FR" dirty="0"/>
              <a:t>Respect de la hiérarchie sémantique des données.</a:t>
            </a:r>
          </a:p>
          <a:p>
            <a:pPr lvl="1">
              <a:defRPr/>
            </a:pPr>
            <a:r>
              <a:rPr lang="fr-FR" dirty="0"/>
              <a:t>Une architecture Web participative et légère (services, syndication…)</a:t>
            </a:r>
          </a:p>
          <a:p>
            <a:pPr lvl="1">
              <a:defRPr/>
            </a:pPr>
            <a:r>
              <a:rPr lang="fr-FR" dirty="0"/>
              <a:t>Un usage de logiciels et de technologies stables.</a:t>
            </a:r>
          </a:p>
          <a:p>
            <a:pPr lvl="1">
              <a:defRPr/>
            </a:pPr>
            <a:endParaRPr lang="fr-FR" dirty="0"/>
          </a:p>
        </p:txBody>
      </p:sp>
      <p:sp>
        <p:nvSpPr>
          <p:cNvPr id="5" name="Rectangle 13"/>
          <p:cNvSpPr>
            <a:spLocks noGrp="1" noChangeArrowheads="1"/>
          </p:cNvSpPr>
          <p:nvPr>
            <p:ph type="sldNum" sz="quarter" idx="12"/>
          </p:nvPr>
        </p:nvSpPr>
        <p:spPr/>
        <p:txBody>
          <a:bodyPr/>
          <a:lstStyle/>
          <a:p>
            <a:pPr>
              <a:defRPr/>
            </a:pPr>
            <a:fld id="{1EFA6B4F-973D-46B3-8574-6ED5DE47F005}" type="slidenum">
              <a:rPr lang="fr-FR"/>
              <a:pPr>
                <a:defRPr/>
              </a:pPr>
              <a:t>24</a:t>
            </a:fld>
            <a:endParaRPr lang="fr-F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AutoShape 2"/>
          <p:cNvSpPr>
            <a:spLocks noGrp="1" noChangeArrowheads="1"/>
          </p:cNvSpPr>
          <p:nvPr>
            <p:ph type="title"/>
          </p:nvPr>
        </p:nvSpPr>
        <p:spPr/>
        <p:txBody>
          <a:bodyPr/>
          <a:lstStyle/>
          <a:p>
            <a:pPr eaLnBrk="1" hangingPunct="1"/>
            <a:r>
              <a:rPr lang="fr-FR"/>
              <a:t>Web 2.0, bonnes pratiques</a:t>
            </a:r>
          </a:p>
        </p:txBody>
      </p:sp>
      <p:sp>
        <p:nvSpPr>
          <p:cNvPr id="2224131" name="Rectangle 3"/>
          <p:cNvSpPr>
            <a:spLocks noGrp="1" noChangeArrowheads="1"/>
          </p:cNvSpPr>
          <p:nvPr>
            <p:ph idx="1"/>
          </p:nvPr>
        </p:nvSpPr>
        <p:spPr/>
        <p:txBody>
          <a:bodyPr>
            <a:normAutofit fontScale="62500" lnSpcReduction="20000"/>
          </a:bodyPr>
          <a:lstStyle/>
          <a:p>
            <a:pPr marL="0" indent="0">
              <a:buFont typeface="Arial" charset="0"/>
              <a:buNone/>
              <a:defRPr/>
            </a:pPr>
            <a:r>
              <a:rPr lang="fr-FR" b="1" dirty="0"/>
              <a:t>Séparation des technologie selon leur usage :</a:t>
            </a:r>
          </a:p>
          <a:p>
            <a:pPr lvl="1">
              <a:defRPr/>
            </a:pPr>
            <a:r>
              <a:rPr lang="fr-FR" dirty="0"/>
              <a:t>Contenu (HTML, </a:t>
            </a:r>
            <a:r>
              <a:rPr lang="fr-FR" dirty="0" err="1"/>
              <a:t>XHTML</a:t>
            </a:r>
            <a:r>
              <a:rPr lang="fr-FR" dirty="0"/>
              <a:t>, XML, texte, </a:t>
            </a:r>
            <a:r>
              <a:rPr lang="fr-FR" dirty="0" err="1"/>
              <a:t>JSON</a:t>
            </a:r>
            <a:r>
              <a:rPr lang="fr-FR" dirty="0"/>
              <a:t>…)</a:t>
            </a:r>
          </a:p>
          <a:p>
            <a:pPr lvl="1">
              <a:defRPr/>
            </a:pPr>
            <a:r>
              <a:rPr lang="fr-FR" dirty="0"/>
              <a:t>Mise en forme (</a:t>
            </a:r>
            <a:r>
              <a:rPr lang="fr-FR" dirty="0" err="1"/>
              <a:t>CSS</a:t>
            </a:r>
            <a:r>
              <a:rPr lang="fr-FR" dirty="0"/>
              <a:t>, </a:t>
            </a:r>
            <a:r>
              <a:rPr lang="fr-FR" dirty="0" err="1"/>
              <a:t>XSL</a:t>
            </a:r>
            <a:r>
              <a:rPr lang="fr-FR" dirty="0"/>
              <a:t>-T, graphiques, </a:t>
            </a:r>
            <a:r>
              <a:rPr lang="fr-FR" dirty="0" err="1"/>
              <a:t>SVG</a:t>
            </a:r>
            <a:r>
              <a:rPr lang="fr-FR" dirty="0"/>
              <a:t>, Adobe Flash…)</a:t>
            </a:r>
          </a:p>
          <a:p>
            <a:pPr lvl="1">
              <a:defRPr/>
            </a:pPr>
            <a:r>
              <a:rPr lang="fr-FR" dirty="0"/>
              <a:t>Formats d'échanges (SOAP, </a:t>
            </a:r>
            <a:r>
              <a:rPr lang="fr-FR" dirty="0" err="1"/>
              <a:t>REST</a:t>
            </a:r>
            <a:r>
              <a:rPr lang="fr-FR" dirty="0"/>
              <a:t>, binaire, </a:t>
            </a:r>
            <a:r>
              <a:rPr lang="fr-FR" dirty="0" err="1"/>
              <a:t>XSL</a:t>
            </a:r>
            <a:r>
              <a:rPr lang="fr-FR" dirty="0"/>
              <a:t>-FO…)</a:t>
            </a:r>
          </a:p>
          <a:p>
            <a:pPr lvl="1">
              <a:defRPr/>
            </a:pPr>
            <a:r>
              <a:rPr lang="fr-FR" dirty="0"/>
              <a:t>Interactivité côté client (</a:t>
            </a:r>
            <a:r>
              <a:rPr lang="fr-FR" dirty="0" err="1"/>
              <a:t>JS</a:t>
            </a:r>
            <a:r>
              <a:rPr lang="fr-FR" dirty="0"/>
              <a:t>, Flash Player, </a:t>
            </a:r>
            <a:r>
              <a:rPr lang="fr-FR" dirty="0" err="1"/>
              <a:t>JVM</a:t>
            </a:r>
            <a:r>
              <a:rPr lang="fr-FR" dirty="0"/>
              <a:t>…)</a:t>
            </a:r>
          </a:p>
          <a:p>
            <a:pPr lvl="1">
              <a:defRPr/>
            </a:pPr>
            <a:endParaRPr lang="fr-FR" dirty="0"/>
          </a:p>
          <a:p>
            <a:pPr marL="0" indent="0">
              <a:buFont typeface="Arial" charset="0"/>
              <a:buNone/>
              <a:defRPr/>
            </a:pPr>
            <a:r>
              <a:rPr lang="fr-FR" b="1" dirty="0"/>
              <a:t>Utilisation des modèles de développement éprouvés :</a:t>
            </a:r>
          </a:p>
          <a:p>
            <a:pPr lvl="1">
              <a:defRPr/>
            </a:pPr>
            <a:r>
              <a:rPr lang="fr-FR" dirty="0"/>
              <a:t>Introduction des modèles </a:t>
            </a:r>
            <a:r>
              <a:rPr lang="fr-FR" dirty="0" err="1"/>
              <a:t>MVC</a:t>
            </a:r>
            <a:r>
              <a:rPr lang="fr-FR" dirty="0"/>
              <a:t> (Modèle Vue Contrôleur) dans le Web (</a:t>
            </a:r>
            <a:r>
              <a:rPr lang="fr-FR" dirty="0" err="1"/>
              <a:t>RoR</a:t>
            </a:r>
            <a:r>
              <a:rPr lang="fr-FR" dirty="0"/>
              <a:t>, Adobe Flex…)</a:t>
            </a:r>
          </a:p>
          <a:p>
            <a:pPr lvl="1">
              <a:defRPr/>
            </a:pPr>
            <a:r>
              <a:rPr lang="fr-FR" dirty="0"/>
              <a:t>Encapsulation des composants (Adobe Flash / Flex, Gadgets, bibliothèques </a:t>
            </a:r>
            <a:r>
              <a:rPr lang="fr-FR" dirty="0" err="1"/>
              <a:t>JS</a:t>
            </a:r>
            <a:r>
              <a:rPr lang="fr-FR" dirty="0"/>
              <a:t>…)</a:t>
            </a:r>
          </a:p>
          <a:p>
            <a:pPr lvl="1">
              <a:defRPr/>
            </a:pPr>
            <a:endParaRPr lang="fr-FR" dirty="0"/>
          </a:p>
          <a:p>
            <a:pPr marL="0" indent="0">
              <a:buFont typeface="Arial" charset="0"/>
              <a:buNone/>
              <a:defRPr/>
            </a:pPr>
            <a:r>
              <a:rPr lang="fr-FR" b="1" dirty="0"/>
              <a:t>Optimisation des ressources client-serveur :</a:t>
            </a:r>
          </a:p>
          <a:p>
            <a:pPr lvl="1">
              <a:defRPr/>
            </a:pPr>
            <a:r>
              <a:rPr lang="fr-FR" dirty="0"/>
              <a:t>Délégation des traitements coûteux au client (ex: fusion </a:t>
            </a:r>
            <a:r>
              <a:rPr lang="fr-FR" dirty="0" err="1"/>
              <a:t>XSL</a:t>
            </a:r>
            <a:r>
              <a:rPr lang="fr-FR" dirty="0"/>
              <a:t>-T dynamique côté client)</a:t>
            </a:r>
          </a:p>
          <a:p>
            <a:pPr lvl="1">
              <a:defRPr/>
            </a:pPr>
            <a:r>
              <a:rPr lang="fr-FR" dirty="0"/>
              <a:t>Optimisation de la bande passante par l’échange limité de grains d’information </a:t>
            </a:r>
            <a:r>
              <a:rPr lang="fr-FR" dirty="0" err="1"/>
              <a:t>utils</a:t>
            </a:r>
            <a:endParaRPr lang="fr-FR" dirty="0"/>
          </a:p>
          <a:p>
            <a:pPr lvl="1">
              <a:defRPr/>
            </a:pPr>
            <a:r>
              <a:rPr lang="fr-FR" dirty="0"/>
              <a:t>Gestion avancée du cache (chargements par parties, mises en cache, </a:t>
            </a:r>
            <a:r>
              <a:rPr lang="fr-FR" dirty="0" err="1"/>
              <a:t>preloads</a:t>
            </a:r>
            <a:r>
              <a:rPr lang="fr-FR" dirty="0"/>
              <a:t>, cookies, .fol…)</a:t>
            </a:r>
          </a:p>
        </p:txBody>
      </p:sp>
      <p:sp>
        <p:nvSpPr>
          <p:cNvPr id="5" name="Rectangle 13"/>
          <p:cNvSpPr>
            <a:spLocks noGrp="1" noChangeArrowheads="1"/>
          </p:cNvSpPr>
          <p:nvPr>
            <p:ph type="sldNum" sz="quarter" idx="12"/>
          </p:nvPr>
        </p:nvSpPr>
        <p:spPr/>
        <p:txBody>
          <a:bodyPr/>
          <a:lstStyle/>
          <a:p>
            <a:pPr>
              <a:defRPr/>
            </a:pPr>
            <a:fld id="{8C44B065-994A-4996-AA06-0A0348CEACCE}" type="slidenum">
              <a:rPr lang="fr-FR"/>
              <a:pPr>
                <a:defRPr/>
              </a:pPr>
              <a:t>25</a:t>
            </a:fld>
            <a:endParaRPr lang="fr-F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AutoShape 2"/>
          <p:cNvSpPr>
            <a:spLocks noGrp="1" noChangeArrowheads="1"/>
          </p:cNvSpPr>
          <p:nvPr>
            <p:ph type="title"/>
          </p:nvPr>
        </p:nvSpPr>
        <p:spPr/>
        <p:txBody>
          <a:bodyPr/>
          <a:lstStyle/>
          <a:p>
            <a:pPr eaLnBrk="1" hangingPunct="1"/>
            <a:r>
              <a:rPr lang="fr-FR" sz="4000"/>
              <a:t>Web 2.0, Rich Internet Application</a:t>
            </a:r>
          </a:p>
        </p:txBody>
      </p:sp>
      <p:sp>
        <p:nvSpPr>
          <p:cNvPr id="43012" name="Rectangle 3"/>
          <p:cNvSpPr>
            <a:spLocks noGrp="1" noChangeArrowheads="1"/>
          </p:cNvSpPr>
          <p:nvPr>
            <p:ph idx="1"/>
          </p:nvPr>
        </p:nvSpPr>
        <p:spPr/>
        <p:txBody>
          <a:bodyPr>
            <a:normAutofit fontScale="92500" lnSpcReduction="10000"/>
          </a:bodyPr>
          <a:lstStyle/>
          <a:p>
            <a:pPr marL="0" lvl="1" indent="0">
              <a:buFont typeface="Arial" charset="0"/>
              <a:buNone/>
            </a:pPr>
            <a:r>
              <a:rPr lang="fr-FR" dirty="0"/>
              <a:t>Un </a:t>
            </a:r>
            <a:r>
              <a:rPr lang="fr-FR" b="1" dirty="0"/>
              <a:t>site est conçu comme une application</a:t>
            </a:r>
            <a:r>
              <a:rPr lang="fr-FR" dirty="0"/>
              <a:t> en interaction avec d’autres éléments interner ou externes. Les pages web d’un tel  site, considérées comme les écrans de l’application, restitue les </a:t>
            </a:r>
            <a:r>
              <a:rPr lang="fr-FR" b="1" dirty="0"/>
              <a:t>fonctionnalités</a:t>
            </a:r>
            <a:r>
              <a:rPr lang="fr-FR" dirty="0"/>
              <a:t> avancées disponibles </a:t>
            </a:r>
            <a:r>
              <a:rPr lang="fr-FR" b="1" dirty="0"/>
              <a:t>traditionnellement dans les client lourd</a:t>
            </a:r>
            <a:r>
              <a:rPr lang="fr-FR" dirty="0"/>
              <a:t>:</a:t>
            </a:r>
          </a:p>
          <a:p>
            <a:pPr marL="0" lvl="1" indent="0">
              <a:buFont typeface="Arial" charset="0"/>
              <a:buNone/>
            </a:pPr>
            <a:endParaRPr lang="fr-FR" dirty="0"/>
          </a:p>
          <a:p>
            <a:pPr marL="914400" lvl="2" indent="0">
              <a:buFont typeface="Arial" charset="0"/>
              <a:buNone/>
            </a:pPr>
            <a:r>
              <a:rPr lang="fr-FR" b="1" dirty="0"/>
              <a:t>Agencement personnalisé et la sauvegarde de l'espace de travail</a:t>
            </a:r>
          </a:p>
          <a:p>
            <a:pPr marL="914400" lvl="2" indent="0">
              <a:buFont typeface="Arial" charset="0"/>
              <a:buNone/>
            </a:pPr>
            <a:r>
              <a:rPr lang="fr-FR" b="1" dirty="0"/>
              <a:t>Auto-complétion et la complétion automatique de texte</a:t>
            </a:r>
          </a:p>
          <a:p>
            <a:pPr marL="914400" lvl="2" indent="0">
              <a:buFont typeface="Arial" charset="0"/>
              <a:buNone/>
            </a:pPr>
            <a:r>
              <a:rPr lang="fr-FR" b="1" dirty="0"/>
              <a:t>Correction orthographique </a:t>
            </a:r>
          </a:p>
          <a:p>
            <a:pPr marL="914400" lvl="2" indent="0">
              <a:buFont typeface="Arial" charset="0"/>
              <a:buNone/>
            </a:pPr>
            <a:r>
              <a:rPr lang="fr-FR" b="1" dirty="0"/>
              <a:t>Drag &amp; drop</a:t>
            </a:r>
          </a:p>
          <a:p>
            <a:pPr marL="914400" lvl="2" indent="0">
              <a:buFont typeface="Arial" charset="0"/>
              <a:buNone/>
            </a:pPr>
            <a:r>
              <a:rPr lang="fr-FR" b="1" dirty="0"/>
              <a:t>Contrôles fenêtrés (onglets, fenêtres, </a:t>
            </a:r>
            <a:r>
              <a:rPr lang="fr-FR" b="1" dirty="0" err="1"/>
              <a:t>colorpicker</a:t>
            </a:r>
            <a:r>
              <a:rPr lang="fr-FR" b="1" dirty="0"/>
              <a:t>, </a:t>
            </a:r>
            <a:r>
              <a:rPr lang="fr-FR" b="1" dirty="0" err="1"/>
              <a:t>datechooser</a:t>
            </a:r>
            <a:r>
              <a:rPr lang="fr-FR" b="1" dirty="0"/>
              <a:t>, </a:t>
            </a:r>
            <a:r>
              <a:rPr lang="fr-FR" b="1" dirty="0" err="1"/>
              <a:t>numericstepper</a:t>
            </a:r>
            <a:r>
              <a:rPr lang="fr-FR" b="1" dirty="0"/>
              <a:t>…)</a:t>
            </a:r>
          </a:p>
          <a:p>
            <a:pPr marL="914400" lvl="2" indent="0">
              <a:buFont typeface="Arial" charset="0"/>
              <a:buNone/>
            </a:pPr>
            <a:r>
              <a:rPr lang="fr-FR" b="1" dirty="0"/>
              <a:t>Graphiques générés dynamiques à la volée</a:t>
            </a:r>
          </a:p>
          <a:p>
            <a:pPr marL="914400" lvl="2" indent="0">
              <a:buFont typeface="Arial" charset="0"/>
              <a:buNone/>
            </a:pPr>
            <a:r>
              <a:rPr lang="fr-FR" b="1" dirty="0"/>
              <a:t>Ecrans de confirmation</a:t>
            </a:r>
          </a:p>
        </p:txBody>
      </p:sp>
      <p:sp>
        <p:nvSpPr>
          <p:cNvPr id="5" name="Rectangle 13"/>
          <p:cNvSpPr>
            <a:spLocks noGrp="1" noChangeArrowheads="1"/>
          </p:cNvSpPr>
          <p:nvPr>
            <p:ph type="sldNum" sz="quarter" idx="12"/>
          </p:nvPr>
        </p:nvSpPr>
        <p:spPr/>
        <p:txBody>
          <a:bodyPr/>
          <a:lstStyle/>
          <a:p>
            <a:pPr>
              <a:defRPr/>
            </a:pPr>
            <a:fld id="{F920ED1D-DA0C-4648-8C3C-15FF2ED57D07}" type="slidenum">
              <a:rPr lang="fr-FR"/>
              <a:pPr>
                <a:defRPr/>
              </a:pPr>
              <a:t>26</a:t>
            </a:fld>
            <a:endParaRPr lang="fr-F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pPr eaLnBrk="1" hangingPunct="1"/>
            <a:r>
              <a:rPr lang="en-JM" sz="3600"/>
              <a:t>Version de JavaScript</a:t>
            </a:r>
            <a:endParaRPr lang="en-JM" sz="3500"/>
          </a:p>
        </p:txBody>
      </p:sp>
      <p:sp>
        <p:nvSpPr>
          <p:cNvPr id="22" name="Espace réservé du contenu 21"/>
          <p:cNvSpPr>
            <a:spLocks noGrp="1"/>
          </p:cNvSpPr>
          <p:nvPr>
            <p:ph idx="1"/>
          </p:nvPr>
        </p:nvSpPr>
        <p:spPr/>
        <p:txBody>
          <a:bodyPr/>
          <a:lstStyle/>
          <a:p>
            <a:pPr>
              <a:buNone/>
            </a:pPr>
            <a:r>
              <a:rPr lang="fr-FR" dirty="0"/>
              <a:t> </a:t>
            </a:r>
          </a:p>
        </p:txBody>
      </p:sp>
      <p:sp>
        <p:nvSpPr>
          <p:cNvPr id="26"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3567" name="Slide Number Placeholder 23"/>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96984CD8-EE41-4373-96DE-354023864CCD}" type="slidenum">
              <a:rPr lang="en-JM" smtClean="0">
                <a:solidFill>
                  <a:schemeClr val="bg1"/>
                </a:solidFill>
              </a:rPr>
              <a:pPr fontAlgn="base">
                <a:spcBef>
                  <a:spcPct val="0"/>
                </a:spcBef>
                <a:spcAft>
                  <a:spcPct val="0"/>
                </a:spcAft>
                <a:defRPr/>
              </a:pPr>
              <a:t>27</a:t>
            </a:fld>
            <a:endParaRPr lang="en-JM">
              <a:solidFill>
                <a:schemeClr val="bg1"/>
              </a:solidFill>
            </a:endParaRPr>
          </a:p>
        </p:txBody>
      </p:sp>
      <p:sp>
        <p:nvSpPr>
          <p:cNvPr id="6" name="TextBox 5"/>
          <p:cNvSpPr txBox="1"/>
          <p:nvPr/>
        </p:nvSpPr>
        <p:spPr>
          <a:xfrm>
            <a:off x="457200" y="2209800"/>
            <a:ext cx="1981200" cy="338138"/>
          </a:xfrm>
          <a:prstGeom prst="rect">
            <a:avLst/>
          </a:prstGeom>
          <a:noFill/>
        </p:spPr>
        <p:txBody>
          <a:bodyPr>
            <a:spAutoFit/>
          </a:bodyPr>
          <a:lstStyle/>
          <a:p>
            <a:pPr fontAlgn="auto">
              <a:spcBef>
                <a:spcPts val="0"/>
              </a:spcBef>
              <a:spcAft>
                <a:spcPts val="0"/>
              </a:spcAft>
              <a:defRPr/>
            </a:pPr>
            <a:r>
              <a:rPr lang="en-JM" sz="1600" b="1" dirty="0">
                <a:solidFill>
                  <a:schemeClr val="tx1">
                    <a:lumMod val="75000"/>
                    <a:lumOff val="25000"/>
                  </a:schemeClr>
                </a:solidFill>
                <a:latin typeface="PT Sans Narrow" pitchFamily="34" charset="0"/>
                <a:cs typeface="+mn-cs"/>
              </a:rPr>
              <a:t>Versions</a:t>
            </a:r>
          </a:p>
        </p:txBody>
      </p:sp>
      <p:grpSp>
        <p:nvGrpSpPr>
          <p:cNvPr id="2" name="Group 27"/>
          <p:cNvGrpSpPr>
            <a:grpSpLocks/>
          </p:cNvGrpSpPr>
          <p:nvPr/>
        </p:nvGrpSpPr>
        <p:grpSpPr bwMode="auto">
          <a:xfrm>
            <a:off x="533400" y="2517775"/>
            <a:ext cx="1765300" cy="685800"/>
            <a:chOff x="533400" y="1752599"/>
            <a:chExt cx="1764792" cy="685801"/>
          </a:xfrm>
        </p:grpSpPr>
        <p:sp>
          <p:nvSpPr>
            <p:cNvPr id="5" name="Rectangle 4"/>
            <p:cNvSpPr/>
            <p:nvPr/>
          </p:nvSpPr>
          <p:spPr>
            <a:xfrm>
              <a:off x="533400" y="1752599"/>
              <a:ext cx="1764792" cy="9683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sz="1600" b="1">
                <a:solidFill>
                  <a:srgbClr val="00B0F0"/>
                </a:solidFill>
                <a:latin typeface="PT Sans Narrow" pitchFamily="34" charset="0"/>
              </a:endParaRPr>
            </a:p>
          </p:txBody>
        </p:sp>
        <p:sp>
          <p:nvSpPr>
            <p:cNvPr id="7" name="Rectangle 6"/>
            <p:cNvSpPr/>
            <p:nvPr/>
          </p:nvSpPr>
          <p:spPr>
            <a:xfrm>
              <a:off x="533400" y="1828799"/>
              <a:ext cx="1752096" cy="609601"/>
            </a:xfrm>
            <a:prstGeom prst="rect">
              <a:avLst/>
            </a:prstGeom>
            <a:solidFill>
              <a:schemeClr val="bg1">
                <a:lumMod val="95000"/>
              </a:schemeClr>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JM" sz="1600" b="1" dirty="0">
                  <a:solidFill>
                    <a:srgbClr val="00B0F0"/>
                  </a:solidFill>
                  <a:latin typeface="PT Sans Narrow" pitchFamily="34" charset="0"/>
                </a:rPr>
                <a:t>1.6</a:t>
              </a:r>
            </a:p>
          </p:txBody>
        </p:sp>
      </p:grpSp>
      <p:grpSp>
        <p:nvGrpSpPr>
          <p:cNvPr id="3" name="Group 28"/>
          <p:cNvGrpSpPr>
            <a:grpSpLocks/>
          </p:cNvGrpSpPr>
          <p:nvPr/>
        </p:nvGrpSpPr>
        <p:grpSpPr bwMode="auto">
          <a:xfrm>
            <a:off x="2667000" y="2517775"/>
            <a:ext cx="1755775" cy="685800"/>
            <a:chOff x="2667000" y="1752599"/>
            <a:chExt cx="1755648" cy="685801"/>
          </a:xfrm>
        </p:grpSpPr>
        <p:sp>
          <p:nvSpPr>
            <p:cNvPr id="8" name="Rectangle 7"/>
            <p:cNvSpPr/>
            <p:nvPr/>
          </p:nvSpPr>
          <p:spPr>
            <a:xfrm>
              <a:off x="2667000" y="1752599"/>
              <a:ext cx="1755648" cy="9683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sz="1600" b="1">
                <a:solidFill>
                  <a:srgbClr val="00B0F0"/>
                </a:solidFill>
                <a:latin typeface="PT Sans Narrow" pitchFamily="34" charset="0"/>
              </a:endParaRPr>
            </a:p>
          </p:txBody>
        </p:sp>
        <p:sp>
          <p:nvSpPr>
            <p:cNvPr id="10" name="Rectangle 9"/>
            <p:cNvSpPr/>
            <p:nvPr/>
          </p:nvSpPr>
          <p:spPr>
            <a:xfrm>
              <a:off x="2667000" y="1828799"/>
              <a:ext cx="1752473" cy="609601"/>
            </a:xfrm>
            <a:prstGeom prst="rect">
              <a:avLst/>
            </a:prstGeom>
            <a:solidFill>
              <a:schemeClr val="bg1">
                <a:lumMod val="95000"/>
              </a:schemeClr>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JM" sz="1600" b="1" dirty="0">
                  <a:solidFill>
                    <a:srgbClr val="00B0F0"/>
                  </a:solidFill>
                  <a:latin typeface="PT Sans Narrow" pitchFamily="34" charset="0"/>
                </a:rPr>
                <a:t>1.7</a:t>
              </a:r>
            </a:p>
          </p:txBody>
        </p:sp>
      </p:grpSp>
      <p:grpSp>
        <p:nvGrpSpPr>
          <p:cNvPr id="4" name="Group 29"/>
          <p:cNvGrpSpPr>
            <a:grpSpLocks/>
          </p:cNvGrpSpPr>
          <p:nvPr/>
        </p:nvGrpSpPr>
        <p:grpSpPr bwMode="auto">
          <a:xfrm>
            <a:off x="4800600" y="2517775"/>
            <a:ext cx="1765300" cy="685800"/>
            <a:chOff x="4800600" y="1752599"/>
            <a:chExt cx="1764792" cy="685801"/>
          </a:xfrm>
        </p:grpSpPr>
        <p:sp>
          <p:nvSpPr>
            <p:cNvPr id="11" name="Rectangle 10"/>
            <p:cNvSpPr/>
            <p:nvPr/>
          </p:nvSpPr>
          <p:spPr>
            <a:xfrm>
              <a:off x="4800600" y="1752599"/>
              <a:ext cx="1764792" cy="9683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sz="1600" b="1">
                <a:solidFill>
                  <a:srgbClr val="00B0F0"/>
                </a:solidFill>
                <a:latin typeface="PT Sans Narrow" pitchFamily="34" charset="0"/>
              </a:endParaRPr>
            </a:p>
          </p:txBody>
        </p:sp>
        <p:sp>
          <p:nvSpPr>
            <p:cNvPr id="13" name="Rectangle 12"/>
            <p:cNvSpPr/>
            <p:nvPr/>
          </p:nvSpPr>
          <p:spPr>
            <a:xfrm>
              <a:off x="4800600" y="1828799"/>
              <a:ext cx="1752096" cy="609601"/>
            </a:xfrm>
            <a:prstGeom prst="rect">
              <a:avLst/>
            </a:prstGeom>
            <a:solidFill>
              <a:schemeClr val="bg1">
                <a:lumMod val="95000"/>
              </a:schemeClr>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JM" sz="1600" b="1" dirty="0">
                  <a:solidFill>
                    <a:srgbClr val="00B0F0"/>
                  </a:solidFill>
                  <a:latin typeface="PT Sans Narrow" pitchFamily="34" charset="0"/>
                </a:rPr>
                <a:t>1.8</a:t>
              </a:r>
            </a:p>
          </p:txBody>
        </p:sp>
      </p:grpSp>
      <p:sp>
        <p:nvSpPr>
          <p:cNvPr id="37895" name="TextBox 16"/>
          <p:cNvSpPr txBox="1">
            <a:spLocks noChangeArrowheads="1"/>
          </p:cNvSpPr>
          <p:nvPr/>
        </p:nvSpPr>
        <p:spPr bwMode="auto">
          <a:xfrm>
            <a:off x="2590800" y="3355975"/>
            <a:ext cx="2133600" cy="1816100"/>
          </a:xfrm>
          <a:prstGeom prst="rect">
            <a:avLst/>
          </a:prstGeom>
          <a:noFill/>
          <a:ln w="9525">
            <a:noFill/>
            <a:miter lim="800000"/>
            <a:headEnd/>
            <a:tailEnd/>
          </a:ln>
        </p:spPr>
        <p:txBody>
          <a:bodyPr>
            <a:spAutoFit/>
          </a:bodyPr>
          <a:lstStyle/>
          <a:p>
            <a:r>
              <a:rPr lang="fr-FR" sz="1400" b="1"/>
              <a:t>Générateurs / Itérateurs</a:t>
            </a:r>
          </a:p>
          <a:p>
            <a:endParaRPr lang="fr-FR" sz="1400" b="1"/>
          </a:p>
          <a:p>
            <a:r>
              <a:rPr lang="fr-FR" sz="1400"/>
              <a:t>Définition de tableaux par </a:t>
            </a:r>
            <a:r>
              <a:rPr lang="fr-FR" sz="1400" b="1"/>
              <a:t>compréhension</a:t>
            </a:r>
          </a:p>
          <a:p>
            <a:endParaRPr lang="fr-FR" sz="1400"/>
          </a:p>
          <a:p>
            <a:r>
              <a:rPr lang="fr-FR" sz="1400"/>
              <a:t>Définition de </a:t>
            </a:r>
            <a:r>
              <a:rPr lang="fr-FR" sz="1400" b="1"/>
              <a:t>portée locale</a:t>
            </a:r>
          </a:p>
          <a:p>
            <a:r>
              <a:rPr lang="fr-FR" sz="1400" b="1"/>
              <a:t> </a:t>
            </a:r>
          </a:p>
          <a:p>
            <a:r>
              <a:rPr lang="fr-FR" sz="1400"/>
              <a:t>Assignation déstructurée</a:t>
            </a:r>
          </a:p>
        </p:txBody>
      </p:sp>
      <p:sp>
        <p:nvSpPr>
          <p:cNvPr id="37896" name="TextBox 17"/>
          <p:cNvSpPr txBox="1">
            <a:spLocks noChangeArrowheads="1"/>
          </p:cNvSpPr>
          <p:nvPr/>
        </p:nvSpPr>
        <p:spPr bwMode="auto">
          <a:xfrm>
            <a:off x="4724400" y="3355975"/>
            <a:ext cx="2057400" cy="1816100"/>
          </a:xfrm>
          <a:prstGeom prst="rect">
            <a:avLst/>
          </a:prstGeom>
          <a:noFill/>
          <a:ln w="9525">
            <a:noFill/>
            <a:miter lim="800000"/>
            <a:headEnd/>
            <a:tailEnd/>
          </a:ln>
        </p:spPr>
        <p:txBody>
          <a:bodyPr>
            <a:spAutoFit/>
          </a:bodyPr>
          <a:lstStyle/>
          <a:p>
            <a:r>
              <a:rPr lang="fr-FR" sz="1400"/>
              <a:t>Extension des fermetures d'expressions</a:t>
            </a:r>
          </a:p>
          <a:p>
            <a:endParaRPr lang="fr-FR" sz="1400"/>
          </a:p>
          <a:p>
            <a:r>
              <a:rPr lang="fr-FR" sz="1400"/>
              <a:t>Extension des expressions génératrices</a:t>
            </a:r>
          </a:p>
          <a:p>
            <a:endParaRPr lang="fr-FR" sz="1400"/>
          </a:p>
          <a:p>
            <a:r>
              <a:rPr lang="fr-FR" sz="1400"/>
              <a:t>Ajout d'extras pour les tableaux</a:t>
            </a:r>
          </a:p>
        </p:txBody>
      </p:sp>
      <p:sp>
        <p:nvSpPr>
          <p:cNvPr id="37897" name="TextBox 19"/>
          <p:cNvSpPr txBox="1">
            <a:spLocks noChangeArrowheads="1"/>
          </p:cNvSpPr>
          <p:nvPr/>
        </p:nvSpPr>
        <p:spPr bwMode="auto">
          <a:xfrm>
            <a:off x="457200" y="3355975"/>
            <a:ext cx="1981200" cy="1600200"/>
          </a:xfrm>
          <a:prstGeom prst="rect">
            <a:avLst/>
          </a:prstGeom>
          <a:noFill/>
          <a:ln w="9525">
            <a:noFill/>
            <a:miter lim="800000"/>
            <a:headEnd/>
            <a:tailEnd/>
          </a:ln>
        </p:spPr>
        <p:txBody>
          <a:bodyPr>
            <a:spAutoFit/>
          </a:bodyPr>
          <a:lstStyle/>
          <a:p>
            <a:r>
              <a:rPr lang="fr-FR" sz="1400" b="1"/>
              <a:t>E4X</a:t>
            </a:r>
          </a:p>
          <a:p>
            <a:endParaRPr lang="fr-FR" sz="1400" b="1"/>
          </a:p>
          <a:p>
            <a:r>
              <a:rPr lang="fr-FR" sz="1400"/>
              <a:t>Extension de l'objet </a:t>
            </a:r>
            <a:r>
              <a:rPr lang="fr-FR" sz="1400" b="1"/>
              <a:t>Array</a:t>
            </a:r>
          </a:p>
          <a:p>
            <a:endParaRPr lang="fr-FR" sz="1400" b="1"/>
          </a:p>
          <a:p>
            <a:r>
              <a:rPr lang="fr-FR" sz="1400"/>
              <a:t>Rapprochement des objets String et Array</a:t>
            </a:r>
          </a:p>
        </p:txBody>
      </p:sp>
      <p:sp>
        <p:nvSpPr>
          <p:cNvPr id="35854" name="Content Placeholder 4"/>
          <p:cNvSpPr txBox="1">
            <a:spLocks/>
          </p:cNvSpPr>
          <p:nvPr/>
        </p:nvSpPr>
        <p:spPr bwMode="auto">
          <a:xfrm>
            <a:off x="457200" y="1066800"/>
            <a:ext cx="80010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just" eaLnBrk="1" fontAlgn="auto" hangingPunct="1">
              <a:spcBef>
                <a:spcPts val="0"/>
              </a:spcBef>
              <a:spcAft>
                <a:spcPts val="0"/>
              </a:spcAft>
              <a:buFont typeface="Arial" pitchFamily="34" charset="0"/>
              <a:buNone/>
              <a:defRPr/>
            </a:pPr>
            <a:r>
              <a:rPr lang="fr-FR" sz="1600" dirty="0">
                <a:solidFill>
                  <a:schemeClr val="tx1">
                    <a:lumMod val="95000"/>
                    <a:lumOff val="5000"/>
                  </a:schemeClr>
                </a:solidFill>
              </a:rPr>
              <a:t>On distinguera ici les </a:t>
            </a:r>
            <a:r>
              <a:rPr lang="fr-FR" sz="1600" b="1" dirty="0">
                <a:solidFill>
                  <a:schemeClr val="tx1">
                    <a:lumMod val="95000"/>
                    <a:lumOff val="5000"/>
                  </a:schemeClr>
                </a:solidFill>
              </a:rPr>
              <a:t>versions de JavaScript basées sur la norme ECMA-262 3 </a:t>
            </a:r>
            <a:r>
              <a:rPr lang="fr-FR" sz="1600" dirty="0">
                <a:solidFill>
                  <a:schemeClr val="tx1">
                    <a:lumMod val="95000"/>
                    <a:lumOff val="5000"/>
                  </a:schemeClr>
                </a:solidFill>
              </a:rPr>
              <a:t>(à partir de la version 1.5) des version antérieurs. </a:t>
            </a:r>
          </a:p>
          <a:p>
            <a:pPr algn="just" eaLnBrk="1" fontAlgn="auto" hangingPunct="1">
              <a:spcBef>
                <a:spcPts val="0"/>
              </a:spcBef>
              <a:spcAft>
                <a:spcPts val="0"/>
              </a:spcAft>
              <a:buFont typeface="Arial" pitchFamily="34" charset="0"/>
              <a:buNone/>
              <a:defRPr/>
            </a:pPr>
            <a:r>
              <a:rPr lang="fr-FR" sz="1600" dirty="0">
                <a:solidFill>
                  <a:schemeClr val="tx1">
                    <a:lumMod val="95000"/>
                    <a:lumOff val="5000"/>
                  </a:schemeClr>
                </a:solidFill>
              </a:rPr>
              <a:t>Si la plupart des navigateurs supportent JavaScript ( Lynx Browser ne supporte pas le </a:t>
            </a:r>
            <a:r>
              <a:rPr lang="fr-FR" sz="1600" dirty="0" err="1">
                <a:solidFill>
                  <a:schemeClr val="tx1">
                    <a:lumMod val="95000"/>
                    <a:lumOff val="5000"/>
                  </a:schemeClr>
                </a:solidFill>
              </a:rPr>
              <a:t>JS</a:t>
            </a:r>
            <a:r>
              <a:rPr lang="fr-FR" sz="1600" dirty="0">
                <a:solidFill>
                  <a:schemeClr val="tx1">
                    <a:lumMod val="95000"/>
                    <a:lumOff val="5000"/>
                  </a:schemeClr>
                </a:solidFill>
              </a:rPr>
              <a:t> ) la </a:t>
            </a:r>
            <a:r>
              <a:rPr lang="fr-FR" sz="1600" b="1" dirty="0">
                <a:solidFill>
                  <a:schemeClr val="tx1">
                    <a:lumMod val="95000"/>
                    <a:lumOff val="5000"/>
                  </a:schemeClr>
                </a:solidFill>
              </a:rPr>
              <a:t>version supportée peut varier selo</a:t>
            </a:r>
            <a:r>
              <a:rPr lang="fr-FR" sz="1600" dirty="0">
                <a:solidFill>
                  <a:schemeClr val="tx1">
                    <a:lumMod val="95000"/>
                    <a:lumOff val="5000"/>
                  </a:schemeClr>
                </a:solidFill>
              </a:rPr>
              <a:t>n le navigateur sa propre version.</a:t>
            </a:r>
            <a:endParaRPr lang="fr-FR" sz="1600" dirty="0"/>
          </a:p>
        </p:txBody>
      </p:sp>
      <p:sp>
        <p:nvSpPr>
          <p:cNvPr id="37901" name="Content Placeholder 4"/>
          <p:cNvSpPr txBox="1">
            <a:spLocks/>
          </p:cNvSpPr>
          <p:nvPr/>
        </p:nvSpPr>
        <p:spPr bwMode="auto">
          <a:xfrm>
            <a:off x="457200" y="5486400"/>
            <a:ext cx="8001000" cy="685800"/>
          </a:xfrm>
          <a:prstGeom prst="rect">
            <a:avLst/>
          </a:prstGeom>
          <a:noFill/>
          <a:ln w="9525">
            <a:noFill/>
            <a:miter lim="800000"/>
            <a:headEnd/>
            <a:tailEnd/>
          </a:ln>
        </p:spPr>
        <p:txBody>
          <a:bodyPr/>
          <a:lstStyle/>
          <a:p>
            <a:pPr>
              <a:buFont typeface="Arial" charset="0"/>
              <a:buNone/>
            </a:pPr>
            <a:r>
              <a:rPr lang="fr-FR" sz="1600">
                <a:solidFill>
                  <a:srgbClr val="404040"/>
                </a:solidFill>
              </a:rPr>
              <a:t>Tableau de support des versions </a:t>
            </a:r>
            <a:r>
              <a:rPr lang="fr-FR" sz="1600">
                <a:solidFill>
                  <a:srgbClr val="009AD0"/>
                </a:solidFill>
              </a:rPr>
              <a:t>en.wikipedia.org/wiki/JavaScript#Versions</a:t>
            </a:r>
            <a:endParaRPr lang="en-JM" sz="1600">
              <a:solidFill>
                <a:srgbClr val="009AD0"/>
              </a:solidFill>
            </a:endParaRPr>
          </a:p>
        </p:txBody>
      </p:sp>
      <p:sp>
        <p:nvSpPr>
          <p:cNvPr id="35856" name="Content Placeholder 7"/>
          <p:cNvSpPr txBox="1">
            <a:spLocks/>
          </p:cNvSpPr>
          <p:nvPr/>
        </p:nvSpPr>
        <p:spPr bwMode="auto">
          <a:xfrm>
            <a:off x="6781800" y="2438400"/>
            <a:ext cx="1981200" cy="18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buFont typeface="Arial" charset="0"/>
              <a:buNone/>
              <a:defRPr/>
            </a:pPr>
            <a:r>
              <a:rPr lang="en-JM" sz="1600" dirty="0">
                <a:solidFill>
                  <a:srgbClr val="00B0F0"/>
                </a:solidFill>
                <a:latin typeface="PT Sans Narrow" pitchFamily="34" charset="0"/>
              </a:rPr>
              <a:t>Version 2.0 ?</a:t>
            </a:r>
          </a:p>
          <a:p>
            <a:pPr eaLnBrk="1" hangingPunct="1">
              <a:buFont typeface="Arial" charset="0"/>
              <a:buNone/>
              <a:defRPr/>
            </a:pPr>
            <a:r>
              <a:rPr lang="fr-FR" sz="1400" dirty="0">
                <a:solidFill>
                  <a:srgbClr val="404040"/>
                </a:solidFill>
              </a:rPr>
              <a:t>La  version 4 de la norme </a:t>
            </a:r>
            <a:r>
              <a:rPr lang="fr-FR" sz="1400" dirty="0" err="1">
                <a:solidFill>
                  <a:srgbClr val="404040"/>
                </a:solidFill>
              </a:rPr>
              <a:t>EcmaScript</a:t>
            </a:r>
            <a:r>
              <a:rPr lang="fr-FR" sz="1400" dirty="0">
                <a:solidFill>
                  <a:srgbClr val="404040"/>
                </a:solidFill>
              </a:rPr>
              <a:t> à été abandonnée au profit de la version 5.</a:t>
            </a:r>
            <a:endParaRPr lang="fr-FR" sz="1400" dirty="0">
              <a:solidFill>
                <a:srgbClr val="404040"/>
              </a:solidFill>
              <a:latin typeface="Bebas" pitchFamily="2" charset="0"/>
            </a:endParaRPr>
          </a:p>
          <a:p>
            <a:pPr eaLnBrk="1" hangingPunct="1">
              <a:buFont typeface="Arial" charset="0"/>
              <a:buNone/>
              <a:defRPr/>
            </a:pPr>
            <a:endParaRPr lang="fr-FR" sz="1400" dirty="0">
              <a:solidFill>
                <a:srgbClr val="404040"/>
              </a:solidFill>
              <a:latin typeface="+mj-lt"/>
            </a:endParaRPr>
          </a:p>
          <a:p>
            <a:pPr eaLnBrk="1" hangingPunct="1">
              <a:buFont typeface="Arial" charset="0"/>
              <a:buNone/>
              <a:defRPr/>
            </a:pPr>
            <a:r>
              <a:rPr lang="fr-FR" sz="1400" dirty="0">
                <a:solidFill>
                  <a:srgbClr val="404040"/>
                </a:solidFill>
                <a:latin typeface="+mj-lt"/>
              </a:rPr>
              <a:t>Toujours en cours de développement.</a:t>
            </a:r>
          </a:p>
        </p:txBody>
      </p:sp>
      <p:sp>
        <p:nvSpPr>
          <p:cNvPr id="30" name="Rectangle 29"/>
          <p:cNvSpPr/>
          <p:nvPr/>
        </p:nvSpPr>
        <p:spPr>
          <a:xfrm>
            <a:off x="6791325" y="2514600"/>
            <a:ext cx="46038" cy="381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Les outils</a:t>
            </a:r>
          </a:p>
        </p:txBody>
      </p:sp>
      <p:sp>
        <p:nvSpPr>
          <p:cNvPr id="5" name="Espace réservé du texte 4"/>
          <p:cNvSpPr>
            <a:spLocks noGrp="1"/>
          </p:cNvSpPr>
          <p:nvPr>
            <p:ph type="body" idx="1"/>
          </p:nvPr>
        </p:nvSpPr>
        <p:spPr>
          <a:xfrm rot="20527304">
            <a:off x="238372" y="777638"/>
            <a:ext cx="7772400" cy="1159053"/>
          </a:xfrm>
        </p:spPr>
        <p:txBody>
          <a:bodyPr/>
          <a:lstStyle/>
          <a:p>
            <a:r>
              <a:rPr lang="fr-FR" dirty="0"/>
              <a:t>le chevalet de l'artiste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Windows </a:t>
            </a:r>
            <a:r>
              <a:rPr lang="fr-FR" b="1"/>
              <a:t>A</a:t>
            </a:r>
            <a:r>
              <a:rPr lang="fr-FR"/>
              <a:t>pache </a:t>
            </a:r>
            <a:r>
              <a:rPr lang="fr-FR" b="1" err="1"/>
              <a:t>M</a:t>
            </a:r>
            <a:r>
              <a:rPr lang="fr-FR" err="1"/>
              <a:t>ysql</a:t>
            </a:r>
            <a:r>
              <a:rPr lang="fr-FR"/>
              <a:t> </a:t>
            </a:r>
            <a:r>
              <a:rPr lang="fr-FR" b="1" err="1"/>
              <a:t>P</a:t>
            </a:r>
            <a:r>
              <a:rPr lang="fr-FR" err="1"/>
              <a:t>hp</a:t>
            </a:r>
            <a:r>
              <a:rPr lang="fr-FR"/>
              <a:t> </a:t>
            </a:r>
          </a:p>
        </p:txBody>
      </p:sp>
      <p:sp>
        <p:nvSpPr>
          <p:cNvPr id="3" name="Espace réservé du texte 2"/>
          <p:cNvSpPr>
            <a:spLocks noGrp="1"/>
          </p:cNvSpPr>
          <p:nvPr>
            <p:ph type="body" idx="1"/>
          </p:nvPr>
        </p:nvSpPr>
        <p:spPr/>
        <p:txBody>
          <a:bodyPr/>
          <a:lstStyle/>
          <a:p>
            <a:pPr algn="r"/>
            <a:r>
              <a:rPr lang="fr-FR"/>
              <a:t>WAMP </a:t>
            </a:r>
          </a:p>
        </p:txBody>
      </p:sp>
      <p:sp>
        <p:nvSpPr>
          <p:cNvPr id="4" name="Espace réservé du contenu 3"/>
          <p:cNvSpPr>
            <a:spLocks noGrp="1"/>
          </p:cNvSpPr>
          <p:nvPr>
            <p:ph sz="half" idx="2"/>
          </p:nvPr>
        </p:nvSpPr>
        <p:spPr/>
        <p:txBody>
          <a:bodyPr/>
          <a:lstStyle/>
          <a:p>
            <a:r>
              <a:rPr lang="fr-FR" dirty="0"/>
              <a:t>Gratuit, pour le </a:t>
            </a:r>
            <a:r>
              <a:rPr lang="fr-FR" dirty="0" err="1"/>
              <a:t>dev</a:t>
            </a:r>
            <a:r>
              <a:rPr lang="fr-FR" dirty="0"/>
              <a:t> rapide à mettre en  œuvre</a:t>
            </a:r>
          </a:p>
          <a:p>
            <a:endParaRPr lang="fr-FR" dirty="0"/>
          </a:p>
          <a:p>
            <a:endParaRPr lang="fr-FR" dirty="0"/>
          </a:p>
          <a:p>
            <a:r>
              <a:rPr lang="fr-FR" dirty="0" err="1"/>
              <a:t>Mdp</a:t>
            </a:r>
            <a:r>
              <a:rPr lang="fr-FR" dirty="0"/>
              <a:t> </a:t>
            </a:r>
            <a:r>
              <a:rPr lang="fr-FR" dirty="0" err="1"/>
              <a:t>root</a:t>
            </a:r>
            <a:r>
              <a:rPr lang="fr-FR" dirty="0"/>
              <a:t> </a:t>
            </a:r>
            <a:r>
              <a:rPr lang="fr-FR" dirty="0" err="1"/>
              <a:t>mysql</a:t>
            </a:r>
            <a:r>
              <a:rPr lang="fr-FR" dirty="0"/>
              <a:t>: «»</a:t>
            </a:r>
          </a:p>
        </p:txBody>
      </p:sp>
      <p:sp>
        <p:nvSpPr>
          <p:cNvPr id="5" name="Espace réservé du texte 4"/>
          <p:cNvSpPr>
            <a:spLocks noGrp="1"/>
          </p:cNvSpPr>
          <p:nvPr>
            <p:ph type="body" sz="quarter" idx="3"/>
          </p:nvPr>
        </p:nvSpPr>
        <p:spPr/>
        <p:txBody>
          <a:bodyPr/>
          <a:lstStyle/>
          <a:p>
            <a:r>
              <a:rPr lang="fr-FR"/>
              <a:t>XAMPP</a:t>
            </a:r>
          </a:p>
        </p:txBody>
      </p:sp>
      <p:sp>
        <p:nvSpPr>
          <p:cNvPr id="6" name="Espace réservé du contenu 5"/>
          <p:cNvSpPr>
            <a:spLocks noGrp="1"/>
          </p:cNvSpPr>
          <p:nvPr>
            <p:ph sz="quarter" idx="4"/>
          </p:nvPr>
        </p:nvSpPr>
        <p:spPr/>
        <p:txBody>
          <a:bodyPr/>
          <a:lstStyle/>
          <a:p>
            <a:r>
              <a:rPr lang="fr-FR" dirty="0"/>
              <a:t>Gratuit, pour le </a:t>
            </a:r>
            <a:r>
              <a:rPr lang="fr-FR" dirty="0" err="1"/>
              <a:t>dev</a:t>
            </a:r>
            <a:r>
              <a:rPr lang="fr-FR" dirty="0"/>
              <a:t> rapide à mettre en  œuvre</a:t>
            </a:r>
          </a:p>
          <a:p>
            <a:r>
              <a:rPr lang="fr-FR" dirty="0"/>
              <a:t>Multiplateformes </a:t>
            </a:r>
            <a:r>
              <a:rPr lang="fr-FR" sz="1200" dirty="0"/>
              <a:t>(linux </a:t>
            </a:r>
            <a:r>
              <a:rPr lang="fr-FR" sz="1200" dirty="0" err="1"/>
              <a:t>osx</a:t>
            </a:r>
            <a:r>
              <a:rPr lang="fr-FR" sz="1200" dirty="0"/>
              <a:t> </a:t>
            </a:r>
            <a:r>
              <a:rPr lang="fr-FR" sz="1200" dirty="0" err="1"/>
              <a:t>win</a:t>
            </a:r>
            <a:r>
              <a:rPr lang="fr-FR" sz="1200" dirty="0"/>
              <a:t>)</a:t>
            </a:r>
            <a:endParaRPr lang="fr-FR" dirty="0"/>
          </a:p>
          <a:p>
            <a:endParaRPr lang="fr-FR" dirty="0"/>
          </a:p>
          <a:p>
            <a:endParaRPr lang="fr-FR" dirty="0"/>
          </a:p>
          <a:p>
            <a:r>
              <a:rPr lang="fr-FR" dirty="0" err="1"/>
              <a:t>Mdp</a:t>
            </a:r>
            <a:r>
              <a:rPr lang="fr-FR" dirty="0"/>
              <a:t> </a:t>
            </a:r>
            <a:r>
              <a:rPr lang="fr-FR" dirty="0" err="1"/>
              <a:t>root</a:t>
            </a:r>
            <a:r>
              <a:rPr lang="fr-FR" dirty="0"/>
              <a:t> </a:t>
            </a:r>
            <a:r>
              <a:rPr lang="fr-FR" dirty="0" err="1"/>
              <a:t>mysql</a:t>
            </a:r>
            <a:r>
              <a:rPr lang="fr-FR" dirty="0"/>
              <a:t>: «»</a:t>
            </a:r>
          </a:p>
          <a:p>
            <a:endParaRPr lang="fr-FR" dirty="0"/>
          </a:p>
        </p:txBody>
      </p:sp>
      <p:pic>
        <p:nvPicPr>
          <p:cNvPr id="5123" name="Picture 3" descr="C:\Users\Alex\Desktop\xampp-screenshot-01.png"/>
          <p:cNvPicPr>
            <a:picLocks noChangeAspect="1" noChangeArrowheads="1"/>
          </p:cNvPicPr>
          <p:nvPr/>
        </p:nvPicPr>
        <p:blipFill>
          <a:blip r:embed="rId3"/>
          <a:srcRect/>
          <a:stretch>
            <a:fillRect/>
          </a:stretch>
        </p:blipFill>
        <p:spPr bwMode="auto">
          <a:xfrm>
            <a:off x="5357818" y="4357694"/>
            <a:ext cx="3143272" cy="1962274"/>
          </a:xfrm>
          <a:prstGeom prst="rect">
            <a:avLst/>
          </a:prstGeom>
          <a:noFill/>
        </p:spPr>
      </p:pic>
      <p:pic>
        <p:nvPicPr>
          <p:cNvPr id="1026" name="Picture 2"/>
          <p:cNvPicPr>
            <a:picLocks noChangeAspect="1" noChangeArrowheads="1"/>
          </p:cNvPicPr>
          <p:nvPr/>
        </p:nvPicPr>
        <p:blipFill>
          <a:blip r:embed="rId4"/>
          <a:srcRect/>
          <a:stretch>
            <a:fillRect/>
          </a:stretch>
        </p:blipFill>
        <p:spPr bwMode="auto">
          <a:xfrm>
            <a:off x="4714876" y="1142984"/>
            <a:ext cx="2214578" cy="542739"/>
          </a:xfrm>
          <a:prstGeom prst="rect">
            <a:avLst/>
          </a:prstGeom>
          <a:noFill/>
          <a:ln w="9525">
            <a:noFill/>
            <a:miter lim="800000"/>
            <a:headEnd/>
            <a:tailEnd/>
          </a:ln>
          <a:effectLst/>
        </p:spPr>
      </p:pic>
      <p:pic>
        <p:nvPicPr>
          <p:cNvPr id="1028" name="Picture 4"/>
          <p:cNvPicPr>
            <a:picLocks noChangeAspect="1" noChangeArrowheads="1"/>
          </p:cNvPicPr>
          <p:nvPr/>
        </p:nvPicPr>
        <p:blipFill>
          <a:blip r:embed="rId5"/>
          <a:srcRect/>
          <a:stretch>
            <a:fillRect/>
          </a:stretch>
        </p:blipFill>
        <p:spPr bwMode="auto">
          <a:xfrm>
            <a:off x="2071671" y="1142984"/>
            <a:ext cx="2357453" cy="558351"/>
          </a:xfrm>
          <a:prstGeom prst="rect">
            <a:avLst/>
          </a:prstGeom>
          <a:noFill/>
          <a:ln w="9525">
            <a:noFill/>
            <a:miter lim="800000"/>
            <a:headEnd/>
            <a:tailEnd/>
          </a:ln>
          <a:effectLst/>
        </p:spPr>
      </p:pic>
      <p:pic>
        <p:nvPicPr>
          <p:cNvPr id="1029" name="Picture 5"/>
          <p:cNvPicPr>
            <a:picLocks noChangeAspect="1" noChangeArrowheads="1"/>
          </p:cNvPicPr>
          <p:nvPr/>
        </p:nvPicPr>
        <p:blipFill>
          <a:blip r:embed="rId6"/>
          <a:srcRect/>
          <a:stretch>
            <a:fillRect/>
          </a:stretch>
        </p:blipFill>
        <p:spPr bwMode="auto">
          <a:xfrm>
            <a:off x="642910" y="2727323"/>
            <a:ext cx="3262413" cy="630239"/>
          </a:xfrm>
          <a:prstGeom prst="rect">
            <a:avLst/>
          </a:prstGeom>
          <a:noFill/>
          <a:ln w="9525">
            <a:noFill/>
            <a:miter lim="800000"/>
            <a:headEnd/>
            <a:tailEnd/>
          </a:ln>
          <a:effectLst/>
        </p:spPr>
      </p:pic>
      <p:pic>
        <p:nvPicPr>
          <p:cNvPr id="19" name="Picture 5"/>
          <p:cNvPicPr>
            <a:picLocks noChangeAspect="1" noChangeArrowheads="1"/>
          </p:cNvPicPr>
          <p:nvPr/>
        </p:nvPicPr>
        <p:blipFill>
          <a:blip r:embed="rId6"/>
          <a:srcRect/>
          <a:stretch>
            <a:fillRect/>
          </a:stretch>
        </p:blipFill>
        <p:spPr bwMode="auto">
          <a:xfrm>
            <a:off x="5095801" y="3155951"/>
            <a:ext cx="3262413" cy="630239"/>
          </a:xfrm>
          <a:prstGeom prst="rect">
            <a:avLst/>
          </a:prstGeom>
          <a:noFill/>
          <a:ln w="9525">
            <a:noFill/>
            <a:miter lim="800000"/>
            <a:headEnd/>
            <a:tailEnd/>
          </a:ln>
          <a:effectLst/>
        </p:spPr>
      </p:pic>
      <p:pic>
        <p:nvPicPr>
          <p:cNvPr id="1030" name="Picture 6"/>
          <p:cNvPicPr>
            <a:picLocks noChangeAspect="1" noChangeArrowheads="1"/>
          </p:cNvPicPr>
          <p:nvPr/>
        </p:nvPicPr>
        <p:blipFill>
          <a:blip r:embed="rId7"/>
          <a:srcRect/>
          <a:stretch>
            <a:fillRect/>
          </a:stretch>
        </p:blipFill>
        <p:spPr bwMode="auto">
          <a:xfrm>
            <a:off x="3500430" y="3429000"/>
            <a:ext cx="812625" cy="430213"/>
          </a:xfrm>
          <a:prstGeom prst="rect">
            <a:avLst/>
          </a:prstGeom>
          <a:noFill/>
          <a:ln w="9525">
            <a:noFill/>
            <a:miter lim="800000"/>
            <a:headEnd/>
            <a:tailEnd/>
          </a:ln>
          <a:effectLst/>
        </p:spPr>
      </p:pic>
      <p:pic>
        <p:nvPicPr>
          <p:cNvPr id="21" name="Picture 6"/>
          <p:cNvPicPr>
            <a:picLocks noChangeAspect="1" noChangeArrowheads="1"/>
          </p:cNvPicPr>
          <p:nvPr/>
        </p:nvPicPr>
        <p:blipFill>
          <a:blip r:embed="rId7"/>
          <a:srcRect/>
          <a:stretch>
            <a:fillRect/>
          </a:stretch>
        </p:blipFill>
        <p:spPr bwMode="auto">
          <a:xfrm>
            <a:off x="8072462" y="3786190"/>
            <a:ext cx="812625" cy="430213"/>
          </a:xfrm>
          <a:prstGeom prst="rect">
            <a:avLst/>
          </a:prstGeom>
          <a:noFill/>
          <a:ln w="9525">
            <a:noFill/>
            <a:miter lim="800000"/>
            <a:headEnd/>
            <a:tailEnd/>
          </a:ln>
          <a:effectLst/>
        </p:spPr>
      </p:pic>
      <p:pic>
        <p:nvPicPr>
          <p:cNvPr id="1031" name="Picture 7"/>
          <p:cNvPicPr>
            <a:picLocks noChangeAspect="1" noChangeArrowheads="1"/>
          </p:cNvPicPr>
          <p:nvPr/>
        </p:nvPicPr>
        <p:blipFill>
          <a:blip r:embed="rId8"/>
          <a:srcRect/>
          <a:stretch>
            <a:fillRect/>
          </a:stretch>
        </p:blipFill>
        <p:spPr bwMode="auto">
          <a:xfrm>
            <a:off x="2592305" y="4214818"/>
            <a:ext cx="1693943" cy="2214559"/>
          </a:xfrm>
          <a:prstGeom prst="rect">
            <a:avLst/>
          </a:prstGeom>
          <a:noFill/>
          <a:ln w="9525">
            <a:noFill/>
            <a:miter lim="800000"/>
            <a:headEnd/>
            <a:tailEnd/>
          </a:ln>
          <a:effectLst/>
        </p:spPr>
      </p:pic>
      <p:pic>
        <p:nvPicPr>
          <p:cNvPr id="5122" name="Picture 2" descr="C:\Users\Alex\Desktop\illustration-contrib.png"/>
          <p:cNvPicPr>
            <a:picLocks noChangeAspect="1" noChangeArrowheads="1"/>
          </p:cNvPicPr>
          <p:nvPr/>
        </p:nvPicPr>
        <p:blipFill>
          <a:blip r:embed="rId9"/>
          <a:srcRect/>
          <a:stretch>
            <a:fillRect/>
          </a:stretch>
        </p:blipFill>
        <p:spPr bwMode="auto">
          <a:xfrm>
            <a:off x="428596" y="4429132"/>
            <a:ext cx="2662234" cy="1986500"/>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Bienvenue chez </a:t>
            </a:r>
            <a:r>
              <a:rPr lang="fr-FR" dirty="0" err="1"/>
              <a:t>Orsys</a:t>
            </a:r>
            <a:br>
              <a:rPr lang="fr-FR" dirty="0"/>
            </a:br>
            <a:br>
              <a:rPr lang="fr-FR" dirty="0"/>
            </a:br>
            <a:r>
              <a:rPr lang="fr-FR" dirty="0"/>
              <a:t>Présentation</a:t>
            </a:r>
          </a:p>
        </p:txBody>
      </p:sp>
      <p:sp>
        <p:nvSpPr>
          <p:cNvPr id="5" name="Espace réservé du contenu 4"/>
          <p:cNvSpPr>
            <a:spLocks noGrp="1"/>
          </p:cNvSpPr>
          <p:nvPr>
            <p:ph idx="1"/>
          </p:nvPr>
        </p:nvSpPr>
        <p:spPr/>
        <p:txBody>
          <a:bodyPr>
            <a:normAutofit lnSpcReduction="10000"/>
          </a:bodyPr>
          <a:lstStyle/>
          <a:p>
            <a:r>
              <a:rPr lang="fr-FR" dirty="0"/>
              <a:t>Indépendant</a:t>
            </a:r>
          </a:p>
          <a:p>
            <a:pPr lvl="1"/>
            <a:r>
              <a:rPr lang="fr-FR" dirty="0"/>
              <a:t>Prestataire d’</a:t>
            </a:r>
            <a:r>
              <a:rPr lang="fr-FR" dirty="0" err="1"/>
              <a:t>Orsys</a:t>
            </a:r>
            <a:endParaRPr lang="fr-FR" dirty="0"/>
          </a:p>
          <a:p>
            <a:endParaRPr lang="fr-FR" dirty="0"/>
          </a:p>
          <a:p>
            <a:r>
              <a:rPr lang="fr-FR" dirty="0"/>
              <a:t>Animateur</a:t>
            </a:r>
          </a:p>
          <a:p>
            <a:pPr lvl="1"/>
            <a:r>
              <a:rPr lang="fr-FR" dirty="0"/>
              <a:t>Monsieur DESORBAIX Alexandre</a:t>
            </a:r>
          </a:p>
          <a:p>
            <a:pPr lvl="2"/>
            <a:endParaRPr lang="fr-FR" dirty="0"/>
          </a:p>
          <a:p>
            <a:pPr lvl="2"/>
            <a:r>
              <a:rPr lang="fr-FR" dirty="0"/>
              <a:t>Développeur </a:t>
            </a:r>
          </a:p>
          <a:p>
            <a:pPr lvl="3"/>
            <a:r>
              <a:rPr lang="fr-FR" dirty="0"/>
              <a:t>software, client lourd ,serveur </a:t>
            </a:r>
          </a:p>
          <a:p>
            <a:pPr lvl="4"/>
            <a:r>
              <a:rPr lang="fr-FR" dirty="0"/>
              <a:t>c, c++, c#, java, …</a:t>
            </a:r>
          </a:p>
          <a:p>
            <a:pPr lvl="3"/>
            <a:r>
              <a:rPr lang="fr-FR" dirty="0"/>
              <a:t>web, client </a:t>
            </a:r>
            <a:r>
              <a:rPr lang="fr-FR" dirty="0" err="1"/>
              <a:t>leger</a:t>
            </a:r>
            <a:endParaRPr lang="fr-FR" dirty="0"/>
          </a:p>
          <a:p>
            <a:pPr lvl="4"/>
            <a:r>
              <a:rPr lang="fr-FR" dirty="0"/>
              <a:t> html, </a:t>
            </a:r>
            <a:r>
              <a:rPr lang="fr-FR" dirty="0" err="1"/>
              <a:t>php</a:t>
            </a:r>
            <a:r>
              <a:rPr lang="fr-FR" dirty="0"/>
              <a:t>, </a:t>
            </a:r>
            <a:r>
              <a:rPr lang="fr-FR" dirty="0" err="1"/>
              <a:t>sql</a:t>
            </a:r>
            <a:r>
              <a:rPr lang="fr-FR" dirty="0"/>
              <a:t>, </a:t>
            </a:r>
            <a:r>
              <a:rPr lang="fr-FR" dirty="0" err="1"/>
              <a:t>js</a:t>
            </a:r>
            <a:r>
              <a:rPr lang="fr-FR" dirty="0"/>
              <a:t>, </a:t>
            </a:r>
            <a:r>
              <a:rPr lang="fr-FR" dirty="0" err="1"/>
              <a:t>css</a:t>
            </a:r>
            <a:r>
              <a:rPr lang="fr-FR" dirty="0"/>
              <a:t>,…</a:t>
            </a:r>
          </a:p>
          <a:p>
            <a:pPr lvl="2"/>
            <a:endParaRPr lang="fr-FR" dirty="0"/>
          </a:p>
          <a:p>
            <a:pPr lvl="2"/>
            <a:r>
              <a:rPr lang="fr-FR" dirty="0"/>
              <a:t>blogger sous Wordpress</a:t>
            </a:r>
          </a:p>
        </p:txBody>
      </p:sp>
      <p:pic>
        <p:nvPicPr>
          <p:cNvPr id="10" name="Picture 3"/>
          <p:cNvPicPr>
            <a:picLocks noChangeAspect="1" noChangeArrowheads="1"/>
          </p:cNvPicPr>
          <p:nvPr/>
        </p:nvPicPr>
        <p:blipFill>
          <a:blip r:embed="rId3"/>
          <a:srcRect/>
          <a:stretch>
            <a:fillRect/>
          </a:stretch>
        </p:blipFill>
        <p:spPr bwMode="auto">
          <a:xfrm>
            <a:off x="1071538" y="1571612"/>
            <a:ext cx="1500198" cy="2000264"/>
          </a:xfrm>
          <a:prstGeom prst="rect">
            <a:avLst/>
          </a:prstGeom>
          <a:noFill/>
          <a:ln w="9525">
            <a:noFill/>
            <a:miter lim="800000"/>
            <a:headEnd/>
            <a:tailEnd/>
          </a:ln>
          <a:effectLst/>
        </p:spPr>
      </p:pic>
      <p:pic>
        <p:nvPicPr>
          <p:cNvPr id="3077" name="Picture 5" descr="C:\Users\Alex\Desktop\DESORBAIX.jpg"/>
          <p:cNvPicPr>
            <a:picLocks noChangeAspect="1" noChangeArrowheads="1"/>
          </p:cNvPicPr>
          <p:nvPr/>
        </p:nvPicPr>
        <p:blipFill>
          <a:blip r:embed="rId4"/>
          <a:srcRect/>
          <a:stretch>
            <a:fillRect/>
          </a:stretch>
        </p:blipFill>
        <p:spPr bwMode="auto">
          <a:xfrm>
            <a:off x="1357290" y="2000240"/>
            <a:ext cx="928694" cy="1214446"/>
          </a:xfrm>
          <a:prstGeom prst="rect">
            <a:avLst/>
          </a:prstGeom>
          <a:noFill/>
        </p:spPr>
      </p:pic>
      <p:pic>
        <p:nvPicPr>
          <p:cNvPr id="5122" name="Picture 2"/>
          <p:cNvPicPr>
            <a:picLocks noChangeAspect="1" noChangeArrowheads="1"/>
          </p:cNvPicPr>
          <p:nvPr/>
        </p:nvPicPr>
        <p:blipFill>
          <a:blip r:embed="rId5"/>
          <a:srcRect/>
          <a:stretch>
            <a:fillRect/>
          </a:stretch>
        </p:blipFill>
        <p:spPr bwMode="auto">
          <a:xfrm>
            <a:off x="1" y="3602764"/>
            <a:ext cx="3571868" cy="3440962"/>
          </a:xfrm>
          <a:prstGeom prst="rect">
            <a:avLst/>
          </a:prstGeom>
          <a:noFill/>
          <a:ln w="9525">
            <a:noFill/>
            <a:miter lim="800000"/>
            <a:headEnd/>
            <a:tailEnd/>
          </a:ln>
          <a:effec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a:t>Node.js &amp; </a:t>
            </a:r>
            <a:r>
              <a:rPr lang="fr-FR" err="1"/>
              <a:t>npm</a:t>
            </a:r>
            <a:r>
              <a:rPr lang="fr-FR"/>
              <a:t> </a:t>
            </a:r>
          </a:p>
        </p:txBody>
      </p:sp>
      <p:sp>
        <p:nvSpPr>
          <p:cNvPr id="2" name="Espace réservé du contenu 1"/>
          <p:cNvSpPr>
            <a:spLocks noGrp="1"/>
          </p:cNvSpPr>
          <p:nvPr>
            <p:ph idx="1"/>
          </p:nvPr>
        </p:nvSpPr>
        <p:spPr>
          <a:prstGeom prst="rect">
            <a:avLst/>
          </a:prstGeom>
        </p:spPr>
        <p:txBody>
          <a:bodyPr>
            <a:normAutofit fontScale="92500" lnSpcReduction="10000"/>
          </a:bodyPr>
          <a:lstStyle/>
          <a:p>
            <a:pPr>
              <a:buNone/>
            </a:pPr>
            <a:endParaRPr lang="fr-FR" dirty="0"/>
          </a:p>
          <a:p>
            <a:r>
              <a:rPr lang="fr-FR" dirty="0" err="1"/>
              <a:t>Node</a:t>
            </a:r>
            <a:endParaRPr lang="fr-FR" dirty="0"/>
          </a:p>
          <a:p>
            <a:pPr lvl="1"/>
            <a:r>
              <a:rPr lang="fr-FR" dirty="0"/>
              <a:t>Exécution de code JS coté serveur</a:t>
            </a:r>
          </a:p>
          <a:p>
            <a:pPr lvl="2"/>
            <a:r>
              <a:rPr lang="fr-FR" dirty="0"/>
              <a:t>Application</a:t>
            </a:r>
          </a:p>
          <a:p>
            <a:pPr lvl="2"/>
            <a:r>
              <a:rPr lang="fr-FR" dirty="0"/>
              <a:t>Scripting, …</a:t>
            </a:r>
          </a:p>
          <a:p>
            <a:pPr lvl="1"/>
            <a:r>
              <a:rPr lang="fr-FR" dirty="0"/>
              <a:t>Lot d’applications existant</a:t>
            </a:r>
          </a:p>
          <a:p>
            <a:pPr lvl="1"/>
            <a:r>
              <a:rPr lang="fr-FR" dirty="0"/>
              <a:t>En ligne de commande</a:t>
            </a:r>
          </a:p>
          <a:p>
            <a:endParaRPr lang="fr-FR" dirty="0"/>
          </a:p>
          <a:p>
            <a:r>
              <a:rPr lang="fr-FR" dirty="0" err="1"/>
              <a:t>Npm</a:t>
            </a:r>
            <a:endParaRPr lang="fr-FR" dirty="0"/>
          </a:p>
          <a:p>
            <a:pPr lvl="1"/>
            <a:r>
              <a:rPr lang="fr-FR" dirty="0"/>
              <a:t>Téléchargement de modules </a:t>
            </a:r>
            <a:r>
              <a:rPr lang="fr-FR" dirty="0" err="1"/>
              <a:t>js</a:t>
            </a:r>
            <a:endParaRPr lang="fr-FR" dirty="0"/>
          </a:p>
          <a:p>
            <a:pPr lvl="1"/>
            <a:r>
              <a:rPr lang="fr-FR" dirty="0"/>
              <a:t>Gestion des dépendances </a:t>
            </a:r>
          </a:p>
          <a:p>
            <a:pPr lvl="1"/>
            <a:endParaRPr lang="fr-FR" dirty="0"/>
          </a:p>
        </p:txBody>
      </p:sp>
      <p:pic>
        <p:nvPicPr>
          <p:cNvPr id="4098" name="Picture 2"/>
          <p:cNvPicPr>
            <a:picLocks noChangeAspect="1" noChangeArrowheads="1"/>
          </p:cNvPicPr>
          <p:nvPr/>
        </p:nvPicPr>
        <p:blipFill>
          <a:blip r:embed="rId3"/>
          <a:srcRect/>
          <a:stretch>
            <a:fillRect/>
          </a:stretch>
        </p:blipFill>
        <p:spPr bwMode="auto">
          <a:xfrm rot="160162">
            <a:off x="6000760" y="1813549"/>
            <a:ext cx="2324100" cy="1419225"/>
          </a:xfrm>
          <a:prstGeom prst="rect">
            <a:avLst/>
          </a:prstGeom>
          <a:noFill/>
          <a:ln w="9525">
            <a:noFill/>
            <a:miter lim="800000"/>
            <a:headEnd/>
            <a:tailEnd/>
          </a:ln>
          <a:effectLst/>
        </p:spPr>
      </p:pic>
      <p:pic>
        <p:nvPicPr>
          <p:cNvPr id="4099" name="Picture 3"/>
          <p:cNvPicPr>
            <a:picLocks noChangeAspect="1" noChangeArrowheads="1"/>
          </p:cNvPicPr>
          <p:nvPr/>
        </p:nvPicPr>
        <p:blipFill>
          <a:blip r:embed="rId4"/>
          <a:srcRect/>
          <a:stretch>
            <a:fillRect/>
          </a:stretch>
        </p:blipFill>
        <p:spPr bwMode="auto">
          <a:xfrm rot="160162">
            <a:off x="5763292" y="3563078"/>
            <a:ext cx="2714644" cy="1057531"/>
          </a:xfrm>
          <a:prstGeom prst="rect">
            <a:avLst/>
          </a:prstGeom>
          <a:noFill/>
          <a:ln w="9525">
            <a:noFill/>
            <a:miter lim="800000"/>
            <a:headEnd/>
            <a:tailEnd/>
          </a:ln>
          <a:effectLst/>
        </p:spPr>
      </p:pic>
      <p:grpSp>
        <p:nvGrpSpPr>
          <p:cNvPr id="7" name="Groupe 9"/>
          <p:cNvGrpSpPr/>
          <p:nvPr/>
        </p:nvGrpSpPr>
        <p:grpSpPr>
          <a:xfrm>
            <a:off x="7072330" y="0"/>
            <a:ext cx="2357454" cy="2066925"/>
            <a:chOff x="7082570" y="3163972"/>
            <a:chExt cx="2309813" cy="2066925"/>
          </a:xfrm>
        </p:grpSpPr>
        <p:pic>
          <p:nvPicPr>
            <p:cNvPr id="8" name="Picture 2" descr="C:\Users\Alex\Desktop\7345610a78ba71a45f37XL.png"/>
            <p:cNvPicPr>
              <a:picLocks noChangeAspect="1" noChangeArrowheads="1"/>
            </p:cNvPicPr>
            <p:nvPr/>
          </p:nvPicPr>
          <p:blipFill>
            <a:blip r:embed="rId5" cstate="print"/>
            <a:srcRect/>
            <a:stretch>
              <a:fillRect/>
            </a:stretch>
          </p:blipFill>
          <p:spPr bwMode="auto">
            <a:xfrm rot="5685244">
              <a:off x="7204014" y="3042528"/>
              <a:ext cx="2066925" cy="2309813"/>
            </a:xfrm>
            <a:prstGeom prst="rect">
              <a:avLst/>
            </a:prstGeom>
            <a:noFill/>
          </p:spPr>
        </p:pic>
        <p:sp>
          <p:nvSpPr>
            <p:cNvPr id="9" name="ZoneTexte 8"/>
            <p:cNvSpPr txBox="1"/>
            <p:nvPr/>
          </p:nvSpPr>
          <p:spPr>
            <a:xfrm rot="21295296">
              <a:off x="7236592" y="3571876"/>
              <a:ext cx="1621689" cy="830997"/>
            </a:xfrm>
            <a:prstGeom prst="rect">
              <a:avLst/>
            </a:prstGeom>
            <a:noFill/>
          </p:spPr>
          <p:txBody>
            <a:bodyPr wrap="square" rtlCol="0">
              <a:spAutoFit/>
            </a:bodyPr>
            <a:lstStyle/>
            <a:p>
              <a:r>
                <a:rPr lang="fr-FR" sz="1600" dirty="0">
                  <a:latin typeface="Permanent Marker" pitchFamily="2" charset="0"/>
                  <a:ea typeface="Permanent Marker" pitchFamily="2" charset="0"/>
                </a:rPr>
                <a:t>Utilise dans le cours pour les serveurs</a:t>
              </a:r>
            </a:p>
          </p:txBody>
        </p:sp>
        <p:sp>
          <p:nvSpPr>
            <p:cNvPr id="10" name="Flèche vers le bas 9"/>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dirty="0"/>
              <a:t>Serveur http &amp; </a:t>
            </a:r>
            <a:r>
              <a:rPr lang="fr-FR" dirty="0" err="1"/>
              <a:t>db</a:t>
            </a:r>
            <a:endParaRPr lang="fr-FR" dirty="0"/>
          </a:p>
        </p:txBody>
      </p:sp>
      <p:sp>
        <p:nvSpPr>
          <p:cNvPr id="2" name="Espace réservé du contenu 1"/>
          <p:cNvSpPr>
            <a:spLocks noGrp="1"/>
          </p:cNvSpPr>
          <p:nvPr>
            <p:ph idx="1"/>
          </p:nvPr>
        </p:nvSpPr>
        <p:spPr>
          <a:prstGeom prst="rect">
            <a:avLst/>
          </a:prstGeom>
        </p:spPr>
        <p:txBody>
          <a:bodyPr>
            <a:normAutofit fontScale="85000" lnSpcReduction="20000"/>
          </a:bodyPr>
          <a:lstStyle/>
          <a:p>
            <a:endParaRPr lang="fr-FR"/>
          </a:p>
          <a:p>
            <a:r>
              <a:rPr lang="fr-FR"/>
              <a:t>Lite-server</a:t>
            </a:r>
          </a:p>
          <a:p>
            <a:pPr lvl="1"/>
            <a:r>
              <a:rPr lang="fr-FR"/>
              <a:t>Server http</a:t>
            </a:r>
          </a:p>
          <a:p>
            <a:pPr lvl="1"/>
            <a:r>
              <a:rPr lang="fr-FR"/>
              <a:t>Browser </a:t>
            </a:r>
            <a:r>
              <a:rPr lang="fr-FR" err="1"/>
              <a:t>sync</a:t>
            </a:r>
            <a:r>
              <a:rPr lang="fr-FR"/>
              <a:t> (web socket) </a:t>
            </a:r>
            <a:r>
              <a:rPr lang="fr-FR" sz="1200"/>
              <a:t>*port +1</a:t>
            </a:r>
            <a:endParaRPr lang="fr-FR"/>
          </a:p>
          <a:p>
            <a:pPr lvl="1"/>
            <a:r>
              <a:rPr lang="fr-FR"/>
              <a:t>Configurable</a:t>
            </a:r>
          </a:p>
          <a:p>
            <a:pPr lvl="2"/>
            <a:r>
              <a:rPr lang="fr-FR">
                <a:hlinkClick r:id="rId3"/>
              </a:rPr>
              <a:t>https://github.com/johnpapa/lite-server</a:t>
            </a:r>
            <a:endParaRPr lang="fr-FR"/>
          </a:p>
          <a:p>
            <a:pPr lvl="2"/>
            <a:r>
              <a:rPr lang="fr-FR" err="1"/>
              <a:t>npm</a:t>
            </a:r>
            <a:r>
              <a:rPr lang="fr-FR"/>
              <a:t> </a:t>
            </a:r>
            <a:r>
              <a:rPr lang="fr-FR" err="1"/>
              <a:t>install</a:t>
            </a:r>
            <a:r>
              <a:rPr lang="fr-FR"/>
              <a:t> –g lite-server </a:t>
            </a:r>
          </a:p>
          <a:p>
            <a:pPr lvl="1"/>
            <a:endParaRPr lang="fr-FR"/>
          </a:p>
          <a:p>
            <a:r>
              <a:rPr lang="fr-FR" err="1"/>
              <a:t>Json</a:t>
            </a:r>
            <a:r>
              <a:rPr lang="fr-FR"/>
              <a:t>-server</a:t>
            </a:r>
          </a:p>
          <a:p>
            <a:pPr lvl="1"/>
            <a:r>
              <a:rPr lang="fr-FR" err="1"/>
              <a:t>Fake</a:t>
            </a:r>
            <a:r>
              <a:rPr lang="fr-FR"/>
              <a:t> REST API</a:t>
            </a:r>
          </a:p>
          <a:p>
            <a:pPr lvl="1"/>
            <a:r>
              <a:rPr lang="fr-FR"/>
              <a:t>Stockage </a:t>
            </a:r>
            <a:r>
              <a:rPr lang="fr-FR" err="1"/>
              <a:t>json</a:t>
            </a:r>
            <a:endParaRPr lang="fr-FR"/>
          </a:p>
          <a:p>
            <a:pPr lvl="2"/>
            <a:r>
              <a:rPr lang="fr-FR">
                <a:hlinkClick r:id="rId4"/>
              </a:rPr>
              <a:t>https://github.com/typicode/json-server</a:t>
            </a:r>
            <a:endParaRPr lang="fr-FR"/>
          </a:p>
          <a:p>
            <a:pPr lvl="2"/>
            <a:r>
              <a:rPr lang="fr-FR" err="1"/>
              <a:t>npm</a:t>
            </a:r>
            <a:r>
              <a:rPr lang="fr-FR"/>
              <a:t> </a:t>
            </a:r>
            <a:r>
              <a:rPr lang="fr-FR" err="1"/>
              <a:t>instal</a:t>
            </a:r>
            <a:r>
              <a:rPr lang="fr-FR"/>
              <a:t> –g </a:t>
            </a:r>
            <a:r>
              <a:rPr lang="fr-FR" err="1"/>
              <a:t>json</a:t>
            </a:r>
            <a:r>
              <a:rPr lang="fr-FR"/>
              <a:t>-server</a:t>
            </a:r>
          </a:p>
        </p:txBody>
      </p:sp>
      <p:pic>
        <p:nvPicPr>
          <p:cNvPr id="6147" name="Picture 3"/>
          <p:cNvPicPr>
            <a:picLocks noChangeAspect="1" noChangeArrowheads="1"/>
          </p:cNvPicPr>
          <p:nvPr/>
        </p:nvPicPr>
        <p:blipFill>
          <a:blip r:embed="rId5"/>
          <a:srcRect/>
          <a:stretch>
            <a:fillRect/>
          </a:stretch>
        </p:blipFill>
        <p:spPr bwMode="auto">
          <a:xfrm rot="366487">
            <a:off x="5786446" y="2071678"/>
            <a:ext cx="2800351" cy="2348681"/>
          </a:xfrm>
          <a:prstGeom prst="rect">
            <a:avLst/>
          </a:prstGeom>
          <a:noFill/>
          <a:ln w="9525">
            <a:noFill/>
            <a:miter lim="800000"/>
            <a:headEnd/>
            <a:tailEnd/>
          </a:ln>
          <a:effectLst/>
        </p:spPr>
      </p:pic>
      <p:grpSp>
        <p:nvGrpSpPr>
          <p:cNvPr id="7" name="Groupe 9"/>
          <p:cNvGrpSpPr/>
          <p:nvPr/>
        </p:nvGrpSpPr>
        <p:grpSpPr>
          <a:xfrm>
            <a:off x="7072330" y="0"/>
            <a:ext cx="2357454" cy="2066925"/>
            <a:chOff x="7082570" y="3163972"/>
            <a:chExt cx="2309813" cy="2066925"/>
          </a:xfrm>
        </p:grpSpPr>
        <p:pic>
          <p:nvPicPr>
            <p:cNvPr id="8" name="Picture 2" descr="C:\Users\Alex\Desktop\7345610a78ba71a45f37XL.png"/>
            <p:cNvPicPr>
              <a:picLocks noChangeAspect="1" noChangeArrowheads="1"/>
            </p:cNvPicPr>
            <p:nvPr/>
          </p:nvPicPr>
          <p:blipFill>
            <a:blip r:embed="rId6" cstate="print"/>
            <a:srcRect/>
            <a:stretch>
              <a:fillRect/>
            </a:stretch>
          </p:blipFill>
          <p:spPr bwMode="auto">
            <a:xfrm rot="5685244">
              <a:off x="7204014" y="3042528"/>
              <a:ext cx="2066925" cy="2309813"/>
            </a:xfrm>
            <a:prstGeom prst="rect">
              <a:avLst/>
            </a:prstGeom>
            <a:noFill/>
          </p:spPr>
        </p:pic>
        <p:sp>
          <p:nvSpPr>
            <p:cNvPr id="9" name="ZoneTexte 8"/>
            <p:cNvSpPr txBox="1"/>
            <p:nvPr/>
          </p:nvSpPr>
          <p:spPr>
            <a:xfrm>
              <a:off x="7236592" y="3571876"/>
              <a:ext cx="1621689" cy="923330"/>
            </a:xfrm>
            <a:prstGeom prst="rect">
              <a:avLst/>
            </a:prstGeom>
            <a:noFill/>
          </p:spPr>
          <p:txBody>
            <a:bodyPr wrap="square" rtlCol="0">
              <a:spAutoFit/>
            </a:bodyPr>
            <a:lstStyle/>
            <a:p>
              <a:r>
                <a:rPr lang="fr-FR" dirty="0">
                  <a:latin typeface="Permanent Marker" pitchFamily="2" charset="0"/>
                  <a:ea typeface="Permanent Marker" pitchFamily="2" charset="0"/>
                </a:rPr>
                <a:t>Utilise </a:t>
              </a:r>
            </a:p>
            <a:p>
              <a:r>
                <a:rPr lang="fr-FR" dirty="0">
                  <a:latin typeface="Permanent Marker" pitchFamily="2" charset="0"/>
                  <a:ea typeface="Permanent Marker" pitchFamily="2" charset="0"/>
                </a:rPr>
                <a:t>     dans le </a:t>
              </a:r>
            </a:p>
            <a:p>
              <a:r>
                <a:rPr lang="fr-FR" dirty="0">
                  <a:latin typeface="Permanent Marker" pitchFamily="2" charset="0"/>
                  <a:ea typeface="Permanent Marker" pitchFamily="2" charset="0"/>
                </a:rPr>
                <a:t>  cours *</a:t>
              </a:r>
            </a:p>
          </p:txBody>
        </p:sp>
        <p:sp>
          <p:nvSpPr>
            <p:cNvPr id="10" name="Flèche vers le bas 9"/>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prstGeom prst="rect">
            <a:avLst/>
          </a:prstGeom>
        </p:spPr>
        <p:txBody>
          <a:bodyPr/>
          <a:lstStyle/>
          <a:p>
            <a:r>
              <a:rPr lang="fr-FR"/>
              <a:t>Editeurs avancés pour le html/</a:t>
            </a:r>
            <a:r>
              <a:rPr lang="fr-FR" err="1"/>
              <a:t>css</a:t>
            </a:r>
            <a:r>
              <a:rPr lang="fr-FR"/>
              <a:t>/</a:t>
            </a:r>
            <a:r>
              <a:rPr lang="fr-FR" err="1"/>
              <a:t>php</a:t>
            </a:r>
            <a:r>
              <a:rPr lang="fr-FR"/>
              <a:t>/</a:t>
            </a:r>
            <a:r>
              <a:rPr lang="fr-FR" err="1"/>
              <a:t>mysql</a:t>
            </a:r>
            <a:r>
              <a:rPr lang="fr-FR"/>
              <a:t>/…</a:t>
            </a:r>
          </a:p>
        </p:txBody>
      </p:sp>
      <p:sp>
        <p:nvSpPr>
          <p:cNvPr id="6" name="Espace réservé du texte 5"/>
          <p:cNvSpPr>
            <a:spLocks noGrp="1"/>
          </p:cNvSpPr>
          <p:nvPr>
            <p:ph type="body" idx="1"/>
          </p:nvPr>
        </p:nvSpPr>
        <p:spPr/>
        <p:txBody>
          <a:bodyPr/>
          <a:lstStyle/>
          <a:p>
            <a:pPr algn="r"/>
            <a:r>
              <a:rPr lang="fr-FR"/>
              <a:t>VS Code</a:t>
            </a:r>
            <a:endParaRPr lang="fr-FR" b="0"/>
          </a:p>
        </p:txBody>
      </p:sp>
      <p:sp>
        <p:nvSpPr>
          <p:cNvPr id="7" name="Espace réservé du contenu 6"/>
          <p:cNvSpPr>
            <a:spLocks noGrp="1"/>
          </p:cNvSpPr>
          <p:nvPr>
            <p:ph sz="half" idx="2"/>
          </p:nvPr>
        </p:nvSpPr>
        <p:spPr/>
        <p:txBody>
          <a:bodyPr/>
          <a:lstStyle/>
          <a:p>
            <a:r>
              <a:rPr lang="fr-FR" dirty="0"/>
              <a:t>Gratuit, multi langues, plugins &amp; </a:t>
            </a:r>
            <a:r>
              <a:rPr lang="fr-FR" dirty="0" err="1"/>
              <a:t>snippets</a:t>
            </a:r>
            <a:r>
              <a:rPr lang="fr-FR" dirty="0"/>
              <a:t>, liaison debugger</a:t>
            </a:r>
          </a:p>
          <a:p>
            <a:r>
              <a:rPr lang="fr-FR" u="sng" dirty="0"/>
              <a:t>support GIT</a:t>
            </a:r>
          </a:p>
        </p:txBody>
      </p:sp>
      <p:sp>
        <p:nvSpPr>
          <p:cNvPr id="8" name="Espace réservé du texte 7"/>
          <p:cNvSpPr>
            <a:spLocks noGrp="1"/>
          </p:cNvSpPr>
          <p:nvPr>
            <p:ph type="body" sz="quarter" idx="3"/>
          </p:nvPr>
        </p:nvSpPr>
        <p:spPr/>
        <p:txBody>
          <a:bodyPr/>
          <a:lstStyle/>
          <a:p>
            <a:r>
              <a:rPr lang="fr-FR"/>
              <a:t>Sublime </a:t>
            </a:r>
            <a:r>
              <a:rPr lang="fr-FR" err="1"/>
              <a:t>Text</a:t>
            </a:r>
            <a:r>
              <a:rPr lang="fr-FR"/>
              <a:t> 3</a:t>
            </a:r>
          </a:p>
        </p:txBody>
      </p:sp>
      <p:sp>
        <p:nvSpPr>
          <p:cNvPr id="9" name="Espace réservé du contenu 8"/>
          <p:cNvSpPr>
            <a:spLocks noGrp="1"/>
          </p:cNvSpPr>
          <p:nvPr>
            <p:ph sz="quarter" idx="4"/>
          </p:nvPr>
        </p:nvSpPr>
        <p:spPr/>
        <p:txBody>
          <a:bodyPr/>
          <a:lstStyle/>
          <a:p>
            <a:r>
              <a:rPr lang="fr-FR" dirty="0"/>
              <a:t>Gratuit, multi langues, plugins &amp; </a:t>
            </a:r>
            <a:r>
              <a:rPr lang="fr-FR" dirty="0" err="1"/>
              <a:t>snippets</a:t>
            </a:r>
            <a:r>
              <a:rPr lang="fr-FR" dirty="0"/>
              <a:t>, liaison debugger</a:t>
            </a:r>
          </a:p>
          <a:p>
            <a:endParaRPr lang="fr-FR" dirty="0"/>
          </a:p>
        </p:txBody>
      </p:sp>
      <p:pic>
        <p:nvPicPr>
          <p:cNvPr id="1026" name="Picture 2"/>
          <p:cNvPicPr>
            <a:picLocks noChangeAspect="1" noChangeArrowheads="1"/>
          </p:cNvPicPr>
          <p:nvPr/>
        </p:nvPicPr>
        <p:blipFill>
          <a:blip r:embed="rId3"/>
          <a:srcRect/>
          <a:stretch>
            <a:fillRect/>
          </a:stretch>
        </p:blipFill>
        <p:spPr bwMode="auto">
          <a:xfrm>
            <a:off x="500034" y="3143248"/>
            <a:ext cx="3799377" cy="3071811"/>
          </a:xfrm>
          <a:prstGeom prst="rect">
            <a:avLst/>
          </a:prstGeom>
          <a:noFill/>
          <a:ln w="9525">
            <a:noFill/>
            <a:miter lim="800000"/>
            <a:headEnd/>
            <a:tailEnd/>
          </a:ln>
          <a:effectLst/>
        </p:spPr>
      </p:pic>
      <p:pic>
        <p:nvPicPr>
          <p:cNvPr id="1027" name="Picture 3"/>
          <p:cNvPicPr>
            <a:picLocks noChangeAspect="1" noChangeArrowheads="1"/>
          </p:cNvPicPr>
          <p:nvPr/>
        </p:nvPicPr>
        <p:blipFill>
          <a:blip r:embed="rId4"/>
          <a:srcRect/>
          <a:stretch>
            <a:fillRect/>
          </a:stretch>
        </p:blipFill>
        <p:spPr bwMode="auto">
          <a:xfrm>
            <a:off x="4929190" y="3286124"/>
            <a:ext cx="3680393" cy="2786082"/>
          </a:xfrm>
          <a:prstGeom prst="rect">
            <a:avLst/>
          </a:prstGeom>
          <a:noFill/>
          <a:ln w="9525">
            <a:noFill/>
            <a:miter lim="800000"/>
            <a:headEnd/>
            <a:tailEnd/>
          </a:ln>
          <a:effectLst/>
        </p:spPr>
      </p:pic>
      <p:grpSp>
        <p:nvGrpSpPr>
          <p:cNvPr id="2" name="Groupe 9"/>
          <p:cNvGrpSpPr/>
          <p:nvPr/>
        </p:nvGrpSpPr>
        <p:grpSpPr>
          <a:xfrm flipH="1">
            <a:off x="-224586" y="3786190"/>
            <a:ext cx="2296256" cy="2066925"/>
            <a:chOff x="7082570" y="3163972"/>
            <a:chExt cx="2309813" cy="2066925"/>
          </a:xfrm>
        </p:grpSpPr>
        <p:pic>
          <p:nvPicPr>
            <p:cNvPr id="11" name="Picture 2" descr="C:\Users\Alex\Desktop\7345610a78ba71a45f37XL.png"/>
            <p:cNvPicPr>
              <a:picLocks noChangeAspect="1" noChangeArrowheads="1"/>
            </p:cNvPicPr>
            <p:nvPr/>
          </p:nvPicPr>
          <p:blipFill>
            <a:blip r:embed="rId5" cstate="print"/>
            <a:srcRect/>
            <a:stretch>
              <a:fillRect/>
            </a:stretch>
          </p:blipFill>
          <p:spPr bwMode="auto">
            <a:xfrm rot="5685244">
              <a:off x="7204014" y="3042528"/>
              <a:ext cx="2066925" cy="2309813"/>
            </a:xfrm>
            <a:prstGeom prst="rect">
              <a:avLst/>
            </a:prstGeom>
            <a:noFill/>
          </p:spPr>
        </p:pic>
        <p:sp>
          <p:nvSpPr>
            <p:cNvPr id="12" name="ZoneTexte 11"/>
            <p:cNvSpPr txBox="1"/>
            <p:nvPr/>
          </p:nvSpPr>
          <p:spPr>
            <a:xfrm>
              <a:off x="7236592" y="3571876"/>
              <a:ext cx="1621689" cy="923330"/>
            </a:xfrm>
            <a:prstGeom prst="rect">
              <a:avLst/>
            </a:prstGeom>
            <a:noFill/>
          </p:spPr>
          <p:txBody>
            <a:bodyPr wrap="square" rtlCol="0">
              <a:spAutoFit/>
            </a:bodyPr>
            <a:lstStyle/>
            <a:p>
              <a:r>
                <a:rPr lang="fr-FR">
                  <a:latin typeface="Permanent Marker" pitchFamily="2" charset="0"/>
                  <a:ea typeface="Permanent Marker" pitchFamily="2" charset="0"/>
                </a:rPr>
                <a:t>Utilise </a:t>
              </a:r>
            </a:p>
            <a:p>
              <a:r>
                <a:rPr lang="fr-FR">
                  <a:latin typeface="Permanent Marker" pitchFamily="2" charset="0"/>
                  <a:ea typeface="Permanent Marker" pitchFamily="2" charset="0"/>
                </a:rPr>
                <a:t>     dans le </a:t>
              </a:r>
            </a:p>
            <a:p>
              <a:r>
                <a:rPr lang="fr-FR">
                  <a:latin typeface="Permanent Marker" pitchFamily="2" charset="0"/>
                  <a:ea typeface="Permanent Marker" pitchFamily="2" charset="0"/>
                </a:rPr>
                <a:t>     cours</a:t>
              </a:r>
            </a:p>
          </p:txBody>
        </p:sp>
        <p:sp>
          <p:nvSpPr>
            <p:cNvPr id="13" name="Flèche vers le bas 12"/>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a:t>Serveur GIT</a:t>
            </a:r>
          </a:p>
        </p:txBody>
      </p:sp>
      <p:sp>
        <p:nvSpPr>
          <p:cNvPr id="2" name="Espace réservé du contenu 1"/>
          <p:cNvSpPr>
            <a:spLocks noGrp="1"/>
          </p:cNvSpPr>
          <p:nvPr>
            <p:ph idx="1"/>
          </p:nvPr>
        </p:nvSpPr>
        <p:spPr>
          <a:prstGeom prst="rect">
            <a:avLst/>
          </a:prstGeom>
        </p:spPr>
        <p:txBody>
          <a:bodyPr>
            <a:normAutofit fontScale="85000" lnSpcReduction="20000"/>
          </a:bodyPr>
          <a:lstStyle/>
          <a:p>
            <a:r>
              <a:rPr lang="fr-FR" dirty="0"/>
              <a:t>Plateforme de disposition de code versionné</a:t>
            </a:r>
          </a:p>
          <a:p>
            <a:pPr lvl="1"/>
            <a:r>
              <a:rPr lang="fr-FR" dirty="0"/>
              <a:t>Repository</a:t>
            </a:r>
          </a:p>
          <a:p>
            <a:pPr lvl="1"/>
            <a:r>
              <a:rPr lang="fr-FR" dirty="0"/>
              <a:t>Gestion des commit distant </a:t>
            </a:r>
          </a:p>
          <a:p>
            <a:pPr lvl="1"/>
            <a:r>
              <a:rPr lang="fr-FR" dirty="0"/>
              <a:t>Travail d’équipe</a:t>
            </a:r>
          </a:p>
          <a:p>
            <a:pPr lvl="1"/>
            <a:endParaRPr lang="fr-FR" dirty="0"/>
          </a:p>
          <a:p>
            <a:r>
              <a:rPr lang="fr-FR" dirty="0"/>
              <a:t>Plateformes gratuite</a:t>
            </a:r>
          </a:p>
          <a:p>
            <a:pPr lvl="1"/>
            <a:r>
              <a:rPr lang="fr-FR" dirty="0" err="1"/>
              <a:t>Github,GitLab</a:t>
            </a:r>
            <a:endParaRPr lang="fr-FR" dirty="0"/>
          </a:p>
          <a:p>
            <a:pPr lvl="2"/>
            <a:r>
              <a:rPr lang="fr-FR" dirty="0" err="1"/>
              <a:t>Hebergé</a:t>
            </a:r>
            <a:r>
              <a:rPr lang="fr-FR" dirty="0"/>
              <a:t> ou officiel </a:t>
            </a:r>
          </a:p>
          <a:p>
            <a:pPr lvl="2"/>
            <a:r>
              <a:rPr lang="fr-FR" dirty="0"/>
              <a:t>1 repo / </a:t>
            </a:r>
            <a:r>
              <a:rPr lang="fr-FR" dirty="0" err="1"/>
              <a:t>account</a:t>
            </a:r>
            <a:endParaRPr lang="fr-FR" dirty="0"/>
          </a:p>
          <a:p>
            <a:pPr lvl="2"/>
            <a:endParaRPr lang="fr-FR" dirty="0"/>
          </a:p>
          <a:p>
            <a:pPr lvl="1"/>
            <a:r>
              <a:rPr lang="fr-FR" dirty="0" err="1"/>
              <a:t>Altasian</a:t>
            </a:r>
            <a:r>
              <a:rPr lang="fr-FR" dirty="0"/>
              <a:t> </a:t>
            </a:r>
            <a:r>
              <a:rPr lang="fr-FR" dirty="0" err="1"/>
              <a:t>BitBuckets</a:t>
            </a:r>
            <a:r>
              <a:rPr lang="fr-FR" dirty="0"/>
              <a:t> </a:t>
            </a:r>
            <a:r>
              <a:rPr lang="fr-FR" sz="900" dirty="0"/>
              <a:t>*(</a:t>
            </a:r>
            <a:r>
              <a:rPr lang="fr-FR" sz="900" dirty="0" err="1"/>
              <a:t>Séléctionné</a:t>
            </a:r>
            <a:r>
              <a:rPr lang="fr-FR" sz="900" dirty="0"/>
              <a:t> pour le cours)</a:t>
            </a:r>
            <a:endParaRPr lang="fr-FR" dirty="0"/>
          </a:p>
          <a:p>
            <a:pPr lvl="2"/>
            <a:r>
              <a:rPr lang="fr-FR" dirty="0"/>
              <a:t>Multi-</a:t>
            </a:r>
            <a:r>
              <a:rPr lang="fr-FR" dirty="0" err="1"/>
              <a:t>repository</a:t>
            </a:r>
            <a:endParaRPr lang="fr-FR" dirty="0"/>
          </a:p>
          <a:p>
            <a:pPr lvl="2"/>
            <a:r>
              <a:rPr lang="fr-FR" dirty="0"/>
              <a:t>Free (max 1Go/repo) ou </a:t>
            </a:r>
            <a:r>
              <a:rPr lang="fr-FR" dirty="0" err="1"/>
              <a:t>payed</a:t>
            </a:r>
            <a:r>
              <a:rPr lang="fr-FR" dirty="0"/>
              <a:t> </a:t>
            </a:r>
            <a:r>
              <a:rPr lang="fr-FR" dirty="0" err="1"/>
              <a:t>account</a:t>
            </a:r>
            <a:endParaRPr lang="fr-FR" dirty="0"/>
          </a:p>
          <a:p>
            <a:pPr lvl="2"/>
            <a:r>
              <a:rPr lang="fr-FR" dirty="0"/>
              <a:t>Officiel uniquement</a:t>
            </a:r>
          </a:p>
        </p:txBody>
      </p:sp>
      <p:pic>
        <p:nvPicPr>
          <p:cNvPr id="3075" name="Picture 3"/>
          <p:cNvPicPr>
            <a:picLocks noChangeAspect="1" noChangeArrowheads="1"/>
          </p:cNvPicPr>
          <p:nvPr/>
        </p:nvPicPr>
        <p:blipFill>
          <a:blip r:embed="rId3" cstate="print"/>
          <a:srcRect/>
          <a:stretch>
            <a:fillRect/>
          </a:stretch>
        </p:blipFill>
        <p:spPr bwMode="auto">
          <a:xfrm>
            <a:off x="3857620" y="2857496"/>
            <a:ext cx="1904990" cy="704846"/>
          </a:xfrm>
          <a:prstGeom prst="rect">
            <a:avLst/>
          </a:prstGeom>
          <a:noFill/>
          <a:ln w="9525">
            <a:noFill/>
            <a:miter lim="800000"/>
            <a:headEnd/>
            <a:tailEnd/>
          </a:ln>
          <a:effectLst/>
        </p:spPr>
      </p:pic>
      <p:pic>
        <p:nvPicPr>
          <p:cNvPr id="3076" name="Picture 4"/>
          <p:cNvPicPr>
            <a:picLocks noChangeAspect="1" noChangeArrowheads="1"/>
          </p:cNvPicPr>
          <p:nvPr/>
        </p:nvPicPr>
        <p:blipFill>
          <a:blip r:embed="rId4"/>
          <a:srcRect/>
          <a:stretch>
            <a:fillRect/>
          </a:stretch>
        </p:blipFill>
        <p:spPr bwMode="auto">
          <a:xfrm>
            <a:off x="5917242" y="1754492"/>
            <a:ext cx="2228856" cy="789387"/>
          </a:xfrm>
          <a:prstGeom prst="rect">
            <a:avLst/>
          </a:prstGeom>
          <a:noFill/>
          <a:ln w="9525">
            <a:noFill/>
            <a:miter lim="800000"/>
            <a:headEnd/>
            <a:tailEnd/>
          </a:ln>
          <a:effectLst/>
        </p:spPr>
      </p:pic>
      <p:pic>
        <p:nvPicPr>
          <p:cNvPr id="3077" name="Picture 5"/>
          <p:cNvPicPr>
            <a:picLocks noChangeAspect="1" noChangeArrowheads="1"/>
          </p:cNvPicPr>
          <p:nvPr/>
        </p:nvPicPr>
        <p:blipFill>
          <a:blip r:embed="rId5"/>
          <a:srcRect/>
          <a:stretch>
            <a:fillRect/>
          </a:stretch>
        </p:blipFill>
        <p:spPr bwMode="auto">
          <a:xfrm>
            <a:off x="6072198" y="4071942"/>
            <a:ext cx="2595564" cy="1365267"/>
          </a:xfrm>
          <a:prstGeom prst="rect">
            <a:avLst/>
          </a:prstGeom>
          <a:noFill/>
          <a:ln w="9525">
            <a:noFill/>
            <a:miter lim="800000"/>
            <a:headEnd/>
            <a:tailEnd/>
          </a:ln>
          <a:effectLst/>
        </p:spPr>
      </p:pic>
      <p:grpSp>
        <p:nvGrpSpPr>
          <p:cNvPr id="8" name="Groupe 9"/>
          <p:cNvGrpSpPr/>
          <p:nvPr/>
        </p:nvGrpSpPr>
        <p:grpSpPr>
          <a:xfrm flipH="1">
            <a:off x="6961578" y="2553219"/>
            <a:ext cx="2485442" cy="2235236"/>
            <a:chOff x="7303081" y="3173312"/>
            <a:chExt cx="2500116" cy="2235236"/>
          </a:xfrm>
        </p:grpSpPr>
        <p:pic>
          <p:nvPicPr>
            <p:cNvPr id="9" name="Picture 2" descr="C:\Users\Alex\Desktop\7345610a78ba71a45f37XL.png"/>
            <p:cNvPicPr>
              <a:picLocks noChangeAspect="1" noChangeArrowheads="1"/>
            </p:cNvPicPr>
            <p:nvPr/>
          </p:nvPicPr>
          <p:blipFill>
            <a:blip r:embed="rId6" cstate="print"/>
            <a:srcRect/>
            <a:stretch>
              <a:fillRect/>
            </a:stretch>
          </p:blipFill>
          <p:spPr bwMode="auto">
            <a:xfrm rot="5685244" flipV="1">
              <a:off x="7435521" y="3040872"/>
              <a:ext cx="2235236" cy="2500116"/>
            </a:xfrm>
            <a:prstGeom prst="rect">
              <a:avLst/>
            </a:prstGeom>
            <a:noFill/>
          </p:spPr>
        </p:pic>
        <p:sp>
          <p:nvSpPr>
            <p:cNvPr id="10" name="ZoneTexte 9"/>
            <p:cNvSpPr txBox="1"/>
            <p:nvPr/>
          </p:nvSpPr>
          <p:spPr>
            <a:xfrm>
              <a:off x="7984791" y="3830012"/>
              <a:ext cx="1621689" cy="923330"/>
            </a:xfrm>
            <a:prstGeom prst="rect">
              <a:avLst/>
            </a:prstGeom>
            <a:noFill/>
          </p:spPr>
          <p:txBody>
            <a:bodyPr wrap="square" rtlCol="0">
              <a:spAutoFit/>
            </a:bodyPr>
            <a:lstStyle/>
            <a:p>
              <a:r>
                <a:rPr lang="fr-FR" dirty="0">
                  <a:latin typeface="Permanent Marker" pitchFamily="2" charset="0"/>
                  <a:ea typeface="Permanent Marker" pitchFamily="2" charset="0"/>
                </a:rPr>
                <a:t>Utilise </a:t>
              </a:r>
            </a:p>
            <a:p>
              <a:r>
                <a:rPr lang="fr-FR" dirty="0">
                  <a:latin typeface="Permanent Marker" pitchFamily="2" charset="0"/>
                  <a:ea typeface="Permanent Marker" pitchFamily="2" charset="0"/>
                </a:rPr>
                <a:t>     dans le </a:t>
              </a:r>
            </a:p>
            <a:p>
              <a:r>
                <a:rPr lang="fr-FR" dirty="0">
                  <a:latin typeface="Permanent Marker" pitchFamily="2" charset="0"/>
                  <a:ea typeface="Permanent Marker" pitchFamily="2" charset="0"/>
                </a:rPr>
                <a:t>     cours</a:t>
              </a:r>
            </a:p>
          </p:txBody>
        </p:sp>
        <p:sp>
          <p:nvSpPr>
            <p:cNvPr id="11" name="Flèche vers le bas 10"/>
            <p:cNvSpPr/>
            <p:nvPr/>
          </p:nvSpPr>
          <p:spPr>
            <a:xfrm>
              <a:off x="7786710" y="4500570"/>
              <a:ext cx="428628" cy="4286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42307320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a:t>Git - </a:t>
            </a:r>
            <a:r>
              <a:rPr lang="fr-FR" err="1"/>
              <a:t>bitbuckets</a:t>
            </a:r>
            <a:endParaRPr lang="fr-FR"/>
          </a:p>
        </p:txBody>
      </p:sp>
      <p:sp>
        <p:nvSpPr>
          <p:cNvPr id="2" name="Espace réservé du contenu 1"/>
          <p:cNvSpPr>
            <a:spLocks noGrp="1"/>
          </p:cNvSpPr>
          <p:nvPr>
            <p:ph idx="1"/>
          </p:nvPr>
        </p:nvSpPr>
        <p:spPr>
          <a:prstGeom prst="rect">
            <a:avLst/>
          </a:prstGeom>
        </p:spPr>
        <p:txBody>
          <a:bodyPr>
            <a:normAutofit fontScale="77500" lnSpcReduction="20000"/>
          </a:bodyPr>
          <a:lstStyle/>
          <a:p>
            <a:endParaRPr lang="fr-FR"/>
          </a:p>
          <a:p>
            <a:r>
              <a:rPr lang="fr-FR"/>
              <a:t>Création d’un compte gratuit</a:t>
            </a:r>
          </a:p>
          <a:p>
            <a:pPr lvl="1"/>
            <a:r>
              <a:rPr lang="fr-FR">
                <a:hlinkClick r:id="rId3"/>
              </a:rPr>
              <a:t>https://bitbucket.org/account/signup/</a:t>
            </a:r>
            <a:endParaRPr lang="fr-FR"/>
          </a:p>
          <a:p>
            <a:pPr lvl="1"/>
            <a:r>
              <a:rPr lang="fr-FR">
                <a:hlinkClick r:id="rId4"/>
              </a:rPr>
              <a:t>https://bitbucket.org/account/signin/</a:t>
            </a:r>
            <a:endParaRPr lang="fr-FR"/>
          </a:p>
          <a:p>
            <a:endParaRPr lang="fr-FR"/>
          </a:p>
          <a:p>
            <a:r>
              <a:rPr lang="fr-FR"/>
              <a:t>Création 1ere </a:t>
            </a:r>
            <a:r>
              <a:rPr lang="fr-FR" err="1"/>
              <a:t>repository</a:t>
            </a:r>
            <a:endParaRPr lang="fr-FR"/>
          </a:p>
          <a:p>
            <a:pPr lvl="1"/>
            <a:r>
              <a:rPr lang="fr-FR"/>
              <a:t>Edit, commit, approuve du readme.md</a:t>
            </a:r>
          </a:p>
          <a:p>
            <a:pPr lvl="1"/>
            <a:r>
              <a:rPr lang="fr-FR"/>
              <a:t>Clone local de la </a:t>
            </a:r>
            <a:r>
              <a:rPr lang="fr-FR" err="1"/>
              <a:t>repository</a:t>
            </a:r>
            <a:endParaRPr lang="fr-FR"/>
          </a:p>
          <a:p>
            <a:endParaRPr lang="fr-FR"/>
          </a:p>
          <a:p>
            <a:r>
              <a:rPr lang="fr-FR"/>
              <a:t>Ouverture du répertoire sous Visual Studio Code</a:t>
            </a:r>
          </a:p>
          <a:p>
            <a:pPr lvl="1"/>
            <a:r>
              <a:rPr lang="fr-FR"/>
              <a:t>Edition du readme.md sou </a:t>
            </a:r>
            <a:r>
              <a:rPr lang="fr-FR" err="1"/>
              <a:t>vscode</a:t>
            </a:r>
            <a:endParaRPr lang="fr-FR"/>
          </a:p>
          <a:p>
            <a:pPr lvl="1"/>
            <a:r>
              <a:rPr lang="fr-FR"/>
              <a:t>1</a:t>
            </a:r>
            <a:r>
              <a:rPr lang="fr-FR" baseline="30000"/>
              <a:t>er</a:t>
            </a:r>
            <a:r>
              <a:rPr lang="fr-FR"/>
              <a:t> commit &amp; push</a:t>
            </a:r>
          </a:p>
          <a:p>
            <a:endParaRPr lang="fr-FR"/>
          </a:p>
          <a:p>
            <a:r>
              <a:rPr lang="fr-FR"/>
              <a:t>Approuve commit</a:t>
            </a:r>
          </a:p>
          <a:p>
            <a:pPr lvl="1"/>
            <a:endParaRPr lang="fr-FR"/>
          </a:p>
        </p:txBody>
      </p:sp>
    </p:spTree>
    <p:extLst>
      <p:ext uri="{BB962C8B-B14F-4D97-AF65-F5344CB8AC3E}">
        <p14:creationId xmlns:p14="http://schemas.microsoft.com/office/powerpoint/2010/main" val="11279994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title"/>
          </p:nvPr>
        </p:nvSpPr>
        <p:spPr/>
        <p:txBody>
          <a:bodyPr/>
          <a:lstStyle/>
          <a:p>
            <a:r>
              <a:rPr lang="fr-FR" dirty="0"/>
              <a:t>Outils de </a:t>
            </a:r>
            <a:r>
              <a:rPr lang="fr-FR" dirty="0" err="1"/>
              <a:t>debug</a:t>
            </a:r>
            <a:endParaRPr lang="fr-FR" dirty="0"/>
          </a:p>
        </p:txBody>
      </p:sp>
      <p:sp>
        <p:nvSpPr>
          <p:cNvPr id="8" name="Espace réservé du contenu 7"/>
          <p:cNvSpPr>
            <a:spLocks noGrp="1"/>
          </p:cNvSpPr>
          <p:nvPr>
            <p:ph idx="1"/>
          </p:nvPr>
        </p:nvSpPr>
        <p:spPr/>
        <p:txBody>
          <a:bodyPr/>
          <a:lstStyle/>
          <a:p>
            <a:r>
              <a:rPr lang="fr-FR" dirty="0"/>
              <a:t>Tous les nouveaux navigateurs ont leur console JS et leur outils de </a:t>
            </a:r>
            <a:r>
              <a:rPr lang="fr-FR" dirty="0" err="1"/>
              <a:t>debug</a:t>
            </a:r>
            <a:r>
              <a:rPr lang="fr-FR" dirty="0"/>
              <a:t>, avec possibilités de "</a:t>
            </a:r>
            <a:r>
              <a:rPr lang="fr-FR" i="1" dirty="0"/>
              <a:t>pas à pas", d'inspection, de </a:t>
            </a:r>
            <a:r>
              <a:rPr lang="fr-FR" i="1" dirty="0" err="1"/>
              <a:t>watch</a:t>
            </a:r>
            <a:r>
              <a:rPr lang="fr-FR" i="1" dirty="0"/>
              <a:t>, …</a:t>
            </a:r>
            <a:endParaRPr lang="fr-FR" dirty="0"/>
          </a:p>
          <a:p>
            <a:pPr lvl="2"/>
            <a:r>
              <a:rPr lang="fr-FR" dirty="0"/>
              <a:t>Chrome</a:t>
            </a:r>
          </a:p>
          <a:p>
            <a:pPr lvl="2"/>
            <a:r>
              <a:rPr lang="fr-FR" dirty="0" err="1"/>
              <a:t>Firefox</a:t>
            </a:r>
            <a:endParaRPr lang="fr-FR" dirty="0"/>
          </a:p>
          <a:p>
            <a:pPr lvl="2"/>
            <a:r>
              <a:rPr lang="fr-FR" dirty="0" err="1"/>
              <a:t>Edge</a:t>
            </a:r>
            <a:endParaRPr lang="fr-FR" dirty="0"/>
          </a:p>
          <a:p>
            <a:pPr lvl="2"/>
            <a:endParaRPr lang="fr-FR" dirty="0"/>
          </a:p>
          <a:p>
            <a:r>
              <a:rPr lang="fr-FR" dirty="0"/>
              <a:t>En </a:t>
            </a:r>
            <a:r>
              <a:rPr lang="fr-FR" dirty="0" err="1"/>
              <a:t>js</a:t>
            </a:r>
            <a:r>
              <a:rPr lang="fr-FR" dirty="0"/>
              <a:t> des instructions permettent le </a:t>
            </a:r>
            <a:r>
              <a:rPr lang="fr-FR" dirty="0" err="1"/>
              <a:t>debug</a:t>
            </a:r>
            <a:r>
              <a:rPr lang="fr-FR" dirty="0"/>
              <a:t> dans la console</a:t>
            </a:r>
          </a:p>
          <a:p>
            <a:pPr lvl="2"/>
            <a:r>
              <a:rPr lang="fr-FR" dirty="0" err="1"/>
              <a:t>alert</a:t>
            </a:r>
            <a:r>
              <a:rPr lang="fr-FR" dirty="0"/>
              <a:t>("message a affiché") *</a:t>
            </a:r>
          </a:p>
          <a:p>
            <a:pPr lvl="2"/>
            <a:r>
              <a:rPr lang="fr-FR" dirty="0"/>
              <a:t>console.log(</a:t>
            </a:r>
            <a:r>
              <a:rPr lang="fr-FR" dirty="0" err="1"/>
              <a:t>maVariable</a:t>
            </a:r>
            <a:r>
              <a:rPr lang="fr-FR" dirty="0"/>
              <a:t>) **</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Conclusion</a:t>
            </a:r>
          </a:p>
        </p:txBody>
      </p:sp>
      <p:sp>
        <p:nvSpPr>
          <p:cNvPr id="3" name="Espace réservé du contenu 2"/>
          <p:cNvSpPr>
            <a:spLocks noGrp="1"/>
          </p:cNvSpPr>
          <p:nvPr>
            <p:ph idx="1"/>
          </p:nvPr>
        </p:nvSpPr>
        <p:spPr/>
        <p:txBody>
          <a:bodyPr/>
          <a:lstStyle/>
          <a:p>
            <a:r>
              <a:rPr lang="fr-FR" dirty="0"/>
              <a:t>Dans cette partie vous avez découvert :</a:t>
            </a:r>
          </a:p>
          <a:p>
            <a:pPr lvl="2"/>
            <a:endParaRPr lang="fr-FR" dirty="0"/>
          </a:p>
          <a:p>
            <a:pPr lvl="2"/>
            <a:r>
              <a:rPr lang="fr-FR" dirty="0"/>
              <a:t>Les différentes version des langage</a:t>
            </a:r>
          </a:p>
          <a:p>
            <a:pPr lvl="2"/>
            <a:endParaRPr lang="fr-FR" dirty="0"/>
          </a:p>
          <a:p>
            <a:pPr lvl="2"/>
            <a:r>
              <a:rPr lang="fr-FR" dirty="0"/>
              <a:t>L'importance de la dynamisation HTML</a:t>
            </a:r>
          </a:p>
          <a:p>
            <a:pPr lvl="2"/>
            <a:endParaRPr lang="fr-FR" dirty="0"/>
          </a:p>
          <a:p>
            <a:pPr lvl="2"/>
            <a:r>
              <a:rPr lang="fr-FR" dirty="0"/>
              <a:t>Les différents outils pour développer</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Le langage html</a:t>
            </a:r>
          </a:p>
        </p:txBody>
      </p:sp>
      <p:sp>
        <p:nvSpPr>
          <p:cNvPr id="5" name="Espace réservé du texte 4"/>
          <p:cNvSpPr>
            <a:spLocks noGrp="1"/>
          </p:cNvSpPr>
          <p:nvPr>
            <p:ph type="body" idx="1"/>
          </p:nvPr>
        </p:nvSpPr>
        <p:spPr>
          <a:xfrm rot="20527304">
            <a:off x="25748" y="489606"/>
            <a:ext cx="7772400" cy="1159053"/>
          </a:xfrm>
        </p:spPr>
        <p:txBody>
          <a:bodyPr>
            <a:normAutofit/>
          </a:bodyPr>
          <a:lstStyle/>
          <a:p>
            <a:r>
              <a:rPr lang="fr-FR" dirty="0"/>
              <a:t>Structurer &amp; afficher du contenu</a:t>
            </a:r>
          </a:p>
        </p:txBody>
      </p:sp>
      <p:pic>
        <p:nvPicPr>
          <p:cNvPr id="6" name="Espace réservé pour une image  6" descr="11.png">
            <a:extLst>
              <a:ext uri="{FF2B5EF4-FFF2-40B4-BE49-F238E27FC236}">
                <a16:creationId xmlns:a16="http://schemas.microsoft.com/office/drawing/2014/main" id="{9D06D521-7BB1-4C69-81B1-BE2B2B33EE54}"/>
              </a:ext>
            </a:extLst>
          </p:cNvPr>
          <p:cNvPicPr>
            <a:picLocks noChangeAspect="1"/>
          </p:cNvPicPr>
          <p:nvPr/>
        </p:nvPicPr>
        <p:blipFill>
          <a:blip r:embed="rId3"/>
          <a:srcRect l="7648" r="7648"/>
          <a:stretch>
            <a:fillRect/>
          </a:stretch>
        </p:blipFill>
        <p:spPr>
          <a:xfrm>
            <a:off x="5076056" y="1412776"/>
            <a:ext cx="1978497" cy="2532475"/>
          </a:xfrm>
          <a:prstGeom prst="rect">
            <a:avLst/>
          </a:prstGeom>
        </p:spPr>
      </p:pic>
      <p:pic>
        <p:nvPicPr>
          <p:cNvPr id="7" name="Image 6">
            <a:extLst>
              <a:ext uri="{FF2B5EF4-FFF2-40B4-BE49-F238E27FC236}">
                <a16:creationId xmlns:a16="http://schemas.microsoft.com/office/drawing/2014/main" id="{0E0652AB-1785-4203-8D63-C2D43C3C727D}"/>
              </a:ext>
            </a:extLst>
          </p:cNvPr>
          <p:cNvPicPr>
            <a:picLocks noChangeAspect="1"/>
          </p:cNvPicPr>
          <p:nvPr/>
        </p:nvPicPr>
        <p:blipFill>
          <a:blip r:embed="rId4"/>
          <a:stretch>
            <a:fillRect/>
          </a:stretch>
        </p:blipFill>
        <p:spPr>
          <a:xfrm>
            <a:off x="6930527" y="2102526"/>
            <a:ext cx="1524895" cy="188404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re 11">
            <a:extLst>
              <a:ext uri="{FF2B5EF4-FFF2-40B4-BE49-F238E27FC236}">
                <a16:creationId xmlns:a16="http://schemas.microsoft.com/office/drawing/2014/main" id="{FD6A5B20-E793-4ED2-AA20-CCBD048462BE}"/>
              </a:ext>
            </a:extLst>
          </p:cNvPr>
          <p:cNvSpPr>
            <a:spLocks noGrp="1"/>
          </p:cNvSpPr>
          <p:nvPr>
            <p:ph type="title"/>
          </p:nvPr>
        </p:nvSpPr>
        <p:spPr/>
        <p:txBody>
          <a:bodyPr/>
          <a:lstStyle/>
          <a:p>
            <a:endParaRPr lang="fr-FR" dirty="0"/>
          </a:p>
        </p:txBody>
      </p:sp>
      <p:sp>
        <p:nvSpPr>
          <p:cNvPr id="13" name="Espace réservé du contenu 12">
            <a:extLst>
              <a:ext uri="{FF2B5EF4-FFF2-40B4-BE49-F238E27FC236}">
                <a16:creationId xmlns:a16="http://schemas.microsoft.com/office/drawing/2014/main" id="{3B95672F-624D-4137-AE16-05C6B25BC5A0}"/>
              </a:ext>
            </a:extLst>
          </p:cNvPr>
          <p:cNvSpPr>
            <a:spLocks noGrp="1"/>
          </p:cNvSpPr>
          <p:nvPr>
            <p:ph idx="1"/>
          </p:nvPr>
        </p:nvSpPr>
        <p:spPr/>
        <p:txBody>
          <a:bodyPr>
            <a:normAutofit lnSpcReduction="10000"/>
          </a:bodyPr>
          <a:lstStyle/>
          <a:p>
            <a:r>
              <a:rPr lang="fr-FR" dirty="0"/>
              <a:t>Balise principale</a:t>
            </a:r>
          </a:p>
          <a:p>
            <a:pPr lvl="2"/>
            <a:r>
              <a:rPr lang="fr-FR" dirty="0"/>
              <a:t>html</a:t>
            </a:r>
          </a:p>
          <a:p>
            <a:endParaRPr lang="fr-FR" dirty="0"/>
          </a:p>
          <a:p>
            <a:r>
              <a:rPr lang="fr-FR" dirty="0"/>
              <a:t>Balises enfants </a:t>
            </a:r>
          </a:p>
          <a:p>
            <a:pPr lvl="2"/>
            <a:endParaRPr lang="fr-FR" dirty="0"/>
          </a:p>
          <a:p>
            <a:pPr lvl="2"/>
            <a:r>
              <a:rPr lang="fr-FR" dirty="0" err="1"/>
              <a:t>head</a:t>
            </a:r>
            <a:endParaRPr lang="fr-FR" dirty="0"/>
          </a:p>
          <a:p>
            <a:pPr lvl="3"/>
            <a:r>
              <a:rPr lang="fr-FR" dirty="0"/>
              <a:t>Cerveau de la page, non affichable</a:t>
            </a:r>
          </a:p>
          <a:p>
            <a:pPr lvl="3"/>
            <a:endParaRPr lang="fr-FR" dirty="0"/>
          </a:p>
          <a:p>
            <a:pPr lvl="2"/>
            <a:endParaRPr lang="fr-FR" dirty="0"/>
          </a:p>
          <a:p>
            <a:pPr lvl="2"/>
            <a:r>
              <a:rPr lang="fr-FR" dirty="0"/>
              <a:t>body</a:t>
            </a:r>
          </a:p>
          <a:p>
            <a:pPr lvl="3"/>
            <a:r>
              <a:rPr lang="fr-FR" dirty="0"/>
              <a:t>corps affichable de la page </a:t>
            </a:r>
          </a:p>
        </p:txBody>
      </p:sp>
      <p:sp>
        <p:nvSpPr>
          <p:cNvPr id="9" name="Rectangle : coins arrondis 8">
            <a:extLst>
              <a:ext uri="{FF2B5EF4-FFF2-40B4-BE49-F238E27FC236}">
                <a16:creationId xmlns:a16="http://schemas.microsoft.com/office/drawing/2014/main" id="{0E46CE39-1A6E-40B6-A19E-2763617D9F0A}"/>
              </a:ext>
            </a:extLst>
          </p:cNvPr>
          <p:cNvSpPr/>
          <p:nvPr/>
        </p:nvSpPr>
        <p:spPr>
          <a:xfrm>
            <a:off x="5792602" y="2120630"/>
            <a:ext cx="2710816" cy="22322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fr-FR" dirty="0"/>
              <a:t>html</a:t>
            </a:r>
          </a:p>
        </p:txBody>
      </p:sp>
      <p:sp>
        <p:nvSpPr>
          <p:cNvPr id="10" name="Rectangle : coins arrondis 9">
            <a:extLst>
              <a:ext uri="{FF2B5EF4-FFF2-40B4-BE49-F238E27FC236}">
                <a16:creationId xmlns:a16="http://schemas.microsoft.com/office/drawing/2014/main" id="{53F9F639-E645-4E55-A5CE-03DA501B98A3}"/>
              </a:ext>
            </a:extLst>
          </p:cNvPr>
          <p:cNvSpPr/>
          <p:nvPr/>
        </p:nvSpPr>
        <p:spPr>
          <a:xfrm rot="27501">
            <a:off x="5990453" y="2588682"/>
            <a:ext cx="2376264" cy="756084"/>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fr-FR" dirty="0" err="1"/>
              <a:t>head</a:t>
            </a:r>
            <a:endParaRPr lang="fr-FR" dirty="0"/>
          </a:p>
        </p:txBody>
      </p:sp>
      <p:sp>
        <p:nvSpPr>
          <p:cNvPr id="11" name="Rectangle : coins arrondis 10">
            <a:extLst>
              <a:ext uri="{FF2B5EF4-FFF2-40B4-BE49-F238E27FC236}">
                <a16:creationId xmlns:a16="http://schemas.microsoft.com/office/drawing/2014/main" id="{46D53978-C680-4818-81FF-1611FCF1D9AA}"/>
              </a:ext>
            </a:extLst>
          </p:cNvPr>
          <p:cNvSpPr/>
          <p:nvPr/>
        </p:nvSpPr>
        <p:spPr>
          <a:xfrm rot="27501">
            <a:off x="5936618" y="3434776"/>
            <a:ext cx="2376264" cy="756084"/>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fr-FR" dirty="0"/>
              <a:t>body</a:t>
            </a:r>
          </a:p>
        </p:txBody>
      </p:sp>
    </p:spTree>
    <p:extLst>
      <p:ext uri="{BB962C8B-B14F-4D97-AF65-F5344CB8AC3E}">
        <p14:creationId xmlns:p14="http://schemas.microsoft.com/office/powerpoint/2010/main" val="19315236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6209DD1-1085-41FE-B45C-1892A8B45330}"/>
              </a:ext>
            </a:extLst>
          </p:cNvPr>
          <p:cNvSpPr>
            <a:spLocks noGrp="1"/>
          </p:cNvSpPr>
          <p:nvPr>
            <p:ph type="title"/>
          </p:nvPr>
        </p:nvSpPr>
        <p:spPr/>
        <p:txBody>
          <a:bodyPr/>
          <a:lstStyle/>
          <a:p>
            <a:r>
              <a:rPr lang="fr-FR" dirty="0" err="1"/>
              <a:t>head</a:t>
            </a:r>
            <a:endParaRPr lang="fr-FR" dirty="0"/>
          </a:p>
        </p:txBody>
      </p:sp>
      <p:sp>
        <p:nvSpPr>
          <p:cNvPr id="3" name="Espace réservé du contenu 2">
            <a:extLst>
              <a:ext uri="{FF2B5EF4-FFF2-40B4-BE49-F238E27FC236}">
                <a16:creationId xmlns:a16="http://schemas.microsoft.com/office/drawing/2014/main" id="{25624DC9-0918-40C8-B445-545BE012A93C}"/>
              </a:ext>
            </a:extLst>
          </p:cNvPr>
          <p:cNvSpPr>
            <a:spLocks noGrp="1"/>
          </p:cNvSpPr>
          <p:nvPr>
            <p:ph idx="1"/>
          </p:nvPr>
        </p:nvSpPr>
        <p:spPr/>
        <p:txBody>
          <a:bodyPr>
            <a:normAutofit/>
          </a:bodyPr>
          <a:lstStyle/>
          <a:p>
            <a:r>
              <a:rPr lang="fr-FR" dirty="0">
                <a:solidFill>
                  <a:srgbClr val="D3D0C8"/>
                </a:solidFill>
                <a:latin typeface="Consolas" panose="020B0609020204030204" pitchFamily="49" charset="0"/>
              </a:rPr>
              <a:t>&lt;</a:t>
            </a:r>
            <a:r>
              <a:rPr lang="fr-FR" dirty="0" err="1">
                <a:solidFill>
                  <a:srgbClr val="F2777A"/>
                </a:solidFill>
                <a:latin typeface="Consolas" panose="020B0609020204030204" pitchFamily="49" charset="0"/>
              </a:rPr>
              <a:t>head</a:t>
            </a:r>
            <a:r>
              <a:rPr lang="fr-FR" dirty="0">
                <a:solidFill>
                  <a:srgbClr val="D3D0C8"/>
                </a:solidFill>
                <a:latin typeface="Consolas" panose="020B0609020204030204" pitchFamily="49" charset="0"/>
              </a:rPr>
              <a:t>&gt;</a:t>
            </a:r>
            <a:r>
              <a:rPr lang="fr-FR" dirty="0"/>
              <a:t> </a:t>
            </a:r>
            <a:r>
              <a:rPr lang="fr-FR" dirty="0">
                <a:sym typeface="Wingdings" panose="05000000000000000000" pitchFamily="2" charset="2"/>
              </a:rPr>
              <a:t> section logique de la page</a:t>
            </a:r>
            <a:endParaRPr lang="fr-FR" dirty="0"/>
          </a:p>
          <a:p>
            <a:r>
              <a:rPr lang="fr-FR" dirty="0"/>
              <a:t>Peux contenir </a:t>
            </a:r>
          </a:p>
          <a:p>
            <a:pPr lvl="1"/>
            <a:r>
              <a:rPr lang="fr-FR" dirty="0">
                <a:solidFill>
                  <a:srgbClr val="D3D0C8"/>
                </a:solidFill>
                <a:latin typeface="Consolas" panose="020B0609020204030204" pitchFamily="49" charset="0"/>
              </a:rPr>
              <a:t>&lt;</a:t>
            </a:r>
            <a:r>
              <a:rPr lang="fr-FR" dirty="0" err="1">
                <a:solidFill>
                  <a:srgbClr val="F2777A"/>
                </a:solidFill>
                <a:latin typeface="Consolas" panose="020B0609020204030204" pitchFamily="49" charset="0"/>
              </a:rPr>
              <a:t>title</a:t>
            </a:r>
            <a:r>
              <a:rPr lang="fr-FR" dirty="0">
                <a:solidFill>
                  <a:srgbClr val="D3D0C8"/>
                </a:solidFill>
                <a:latin typeface="Consolas" panose="020B0609020204030204" pitchFamily="49" charset="0"/>
              </a:rPr>
              <a:t>/&gt;</a:t>
            </a:r>
          </a:p>
          <a:p>
            <a:pPr lvl="2"/>
            <a:r>
              <a:rPr lang="fr-FR" dirty="0">
                <a:latin typeface="Consolas" panose="020B0609020204030204" pitchFamily="49" charset="0"/>
              </a:rPr>
              <a:t>titre de l'onglet</a:t>
            </a:r>
          </a:p>
          <a:p>
            <a:pPr lvl="1"/>
            <a:r>
              <a:rPr lang="en-US" dirty="0">
                <a:solidFill>
                  <a:srgbClr val="D3D0C8"/>
                </a:solidFill>
                <a:latin typeface="Consolas" panose="020B0609020204030204" pitchFamily="49" charset="0"/>
              </a:rPr>
              <a:t>&lt;</a:t>
            </a:r>
            <a:r>
              <a:rPr lang="en-US" dirty="0">
                <a:solidFill>
                  <a:srgbClr val="F2777A"/>
                </a:solidFill>
                <a:latin typeface="Consolas" panose="020B0609020204030204" pitchFamily="49" charset="0"/>
              </a:rPr>
              <a:t>link</a:t>
            </a:r>
            <a:r>
              <a:rPr lang="en-US" dirty="0">
                <a:solidFill>
                  <a:srgbClr val="D3D0C8"/>
                </a:solidFill>
                <a:latin typeface="Consolas" panose="020B0609020204030204" pitchFamily="49" charset="0"/>
              </a:rPr>
              <a:t> </a:t>
            </a:r>
            <a:r>
              <a:rPr lang="en-US" dirty="0" err="1">
                <a:solidFill>
                  <a:srgbClr val="6699CC"/>
                </a:solidFill>
                <a:latin typeface="Consolas" panose="020B0609020204030204" pitchFamily="49" charset="0"/>
              </a:rPr>
              <a:t>rel</a:t>
            </a:r>
            <a:r>
              <a:rPr lang="en-US" dirty="0">
                <a:solidFill>
                  <a:srgbClr val="D3D0C8"/>
                </a:solidFill>
                <a:latin typeface="Consolas" panose="020B0609020204030204" pitchFamily="49" charset="0"/>
              </a:rPr>
              <a:t>="</a:t>
            </a:r>
            <a:r>
              <a:rPr lang="en-US" dirty="0">
                <a:solidFill>
                  <a:srgbClr val="99CC99"/>
                </a:solidFill>
                <a:latin typeface="Consolas" panose="020B0609020204030204" pitchFamily="49" charset="0"/>
              </a:rPr>
              <a:t>stylesheet</a:t>
            </a:r>
            <a:r>
              <a:rPr lang="en-US" dirty="0">
                <a:solidFill>
                  <a:srgbClr val="D3D0C8"/>
                </a:solidFill>
                <a:latin typeface="Consolas" panose="020B0609020204030204" pitchFamily="49" charset="0"/>
              </a:rPr>
              <a:t>"</a:t>
            </a:r>
          </a:p>
          <a:p>
            <a:pPr marL="457200" lvl="1" indent="0">
              <a:buNone/>
            </a:pPr>
            <a:r>
              <a:rPr lang="en-US" dirty="0">
                <a:solidFill>
                  <a:srgbClr val="6699CC"/>
                </a:solidFill>
                <a:latin typeface="Consolas" panose="020B0609020204030204" pitchFamily="49" charset="0"/>
              </a:rPr>
              <a:t>		type</a:t>
            </a:r>
            <a:r>
              <a:rPr lang="en-US" dirty="0">
                <a:solidFill>
                  <a:srgbClr val="D3D0C8"/>
                </a:solidFill>
                <a:latin typeface="Consolas" panose="020B0609020204030204" pitchFamily="49" charset="0"/>
              </a:rPr>
              <a:t>="</a:t>
            </a:r>
            <a:r>
              <a:rPr lang="en-US" dirty="0">
                <a:solidFill>
                  <a:srgbClr val="99CC99"/>
                </a:solidFill>
                <a:latin typeface="Consolas" panose="020B0609020204030204" pitchFamily="49" charset="0"/>
              </a:rPr>
              <a:t>text/</a:t>
            </a:r>
            <a:r>
              <a:rPr lang="en-US" dirty="0" err="1">
                <a:solidFill>
                  <a:srgbClr val="99CC99"/>
                </a:solidFill>
                <a:latin typeface="Consolas" panose="020B0609020204030204" pitchFamily="49" charset="0"/>
              </a:rPr>
              <a:t>css</a:t>
            </a:r>
            <a:r>
              <a:rPr lang="en-US" dirty="0">
                <a:solidFill>
                  <a:srgbClr val="D3D0C8"/>
                </a:solidFill>
                <a:latin typeface="Consolas" panose="020B0609020204030204" pitchFamily="49" charset="0"/>
              </a:rPr>
              <a:t>"</a:t>
            </a:r>
          </a:p>
          <a:p>
            <a:pPr marL="0" indent="0">
              <a:buNone/>
            </a:pPr>
            <a:r>
              <a:rPr lang="fr-FR" dirty="0">
                <a:solidFill>
                  <a:srgbClr val="6699CC"/>
                </a:solidFill>
                <a:latin typeface="Consolas" panose="020B0609020204030204" pitchFamily="49" charset="0"/>
              </a:rPr>
              <a:t>		href</a:t>
            </a:r>
            <a:r>
              <a:rPr lang="fr-FR" dirty="0">
                <a:solidFill>
                  <a:srgbClr val="D3D0C8"/>
                </a:solidFill>
                <a:latin typeface="Consolas" panose="020B0609020204030204" pitchFamily="49" charset="0"/>
              </a:rPr>
              <a:t>="</a:t>
            </a:r>
            <a:r>
              <a:rPr lang="fr-FR" dirty="0">
                <a:solidFill>
                  <a:srgbClr val="99CC99"/>
                </a:solidFill>
                <a:latin typeface="Consolas" panose="020B0609020204030204" pitchFamily="49" charset="0"/>
              </a:rPr>
              <a:t>main.css</a:t>
            </a:r>
            <a:r>
              <a:rPr lang="fr-FR" dirty="0">
                <a:solidFill>
                  <a:srgbClr val="D3D0C8"/>
                </a:solidFill>
                <a:latin typeface="Consolas" panose="020B0609020204030204" pitchFamily="49" charset="0"/>
              </a:rPr>
              <a:t>"/&gt;</a:t>
            </a:r>
          </a:p>
          <a:p>
            <a:pPr lvl="2"/>
            <a:r>
              <a:rPr lang="fr-FR" dirty="0">
                <a:latin typeface="Consolas" panose="020B0609020204030204" pitchFamily="49" charset="0"/>
              </a:rPr>
              <a:t>Feuille de style</a:t>
            </a:r>
          </a:p>
          <a:p>
            <a:pPr lvl="1"/>
            <a:r>
              <a:rPr lang="fr-FR" dirty="0">
                <a:solidFill>
                  <a:srgbClr val="D3D0C8"/>
                </a:solidFill>
                <a:latin typeface="Consolas" panose="020B0609020204030204" pitchFamily="49" charset="0"/>
              </a:rPr>
              <a:t>&lt;</a:t>
            </a:r>
            <a:r>
              <a:rPr lang="fr-FR" dirty="0">
                <a:solidFill>
                  <a:srgbClr val="F2777A"/>
                </a:solidFill>
                <a:latin typeface="Consolas" panose="020B0609020204030204" pitchFamily="49" charset="0"/>
              </a:rPr>
              <a:t>script</a:t>
            </a:r>
            <a:r>
              <a:rPr lang="fr-FR" dirty="0">
                <a:solidFill>
                  <a:srgbClr val="D3D0C8"/>
                </a:solidFill>
                <a:latin typeface="Consolas" panose="020B0609020204030204" pitchFamily="49" charset="0"/>
              </a:rPr>
              <a:t> </a:t>
            </a:r>
            <a:r>
              <a:rPr lang="fr-FR" dirty="0">
                <a:solidFill>
                  <a:srgbClr val="6699CC"/>
                </a:solidFill>
                <a:latin typeface="Consolas" panose="020B0609020204030204" pitchFamily="49" charset="0"/>
              </a:rPr>
              <a:t>src</a:t>
            </a:r>
            <a:r>
              <a:rPr lang="fr-FR" dirty="0">
                <a:solidFill>
                  <a:srgbClr val="D3D0C8"/>
                </a:solidFill>
                <a:latin typeface="Consolas" panose="020B0609020204030204" pitchFamily="49" charset="0"/>
              </a:rPr>
              <a:t>="</a:t>
            </a:r>
            <a:r>
              <a:rPr lang="fr-FR" dirty="0">
                <a:solidFill>
                  <a:srgbClr val="99CC99"/>
                </a:solidFill>
                <a:latin typeface="Consolas" panose="020B0609020204030204" pitchFamily="49" charset="0"/>
              </a:rPr>
              <a:t>main.js</a:t>
            </a:r>
            <a:r>
              <a:rPr lang="fr-FR" dirty="0">
                <a:solidFill>
                  <a:srgbClr val="D3D0C8"/>
                </a:solidFill>
                <a:latin typeface="Consolas" panose="020B0609020204030204" pitchFamily="49" charset="0"/>
              </a:rPr>
              <a:t>"&gt;&lt;/</a:t>
            </a:r>
            <a:r>
              <a:rPr lang="fr-FR" dirty="0">
                <a:solidFill>
                  <a:srgbClr val="F2777A"/>
                </a:solidFill>
                <a:latin typeface="Consolas" panose="020B0609020204030204" pitchFamily="49" charset="0"/>
              </a:rPr>
              <a:t>script</a:t>
            </a:r>
            <a:r>
              <a:rPr lang="fr-FR" dirty="0">
                <a:solidFill>
                  <a:srgbClr val="D3D0C8"/>
                </a:solidFill>
                <a:latin typeface="Consolas" panose="020B0609020204030204" pitchFamily="49" charset="0"/>
              </a:rPr>
              <a:t>&gt;</a:t>
            </a:r>
          </a:p>
          <a:p>
            <a:pPr lvl="2"/>
            <a:r>
              <a:rPr lang="fr-FR" dirty="0">
                <a:latin typeface="Consolas" panose="020B0609020204030204" pitchFamily="49" charset="0"/>
              </a:rPr>
              <a:t>Section de script </a:t>
            </a:r>
          </a:p>
          <a:p>
            <a:endParaRPr lang="en-US" dirty="0">
              <a:solidFill>
                <a:srgbClr val="D3D0C8"/>
              </a:solidFill>
              <a:latin typeface="Consolas" panose="020B0609020204030204" pitchFamily="49" charset="0"/>
            </a:endParaRPr>
          </a:p>
          <a:p>
            <a:pPr lvl="1"/>
            <a:endParaRPr lang="fr-FR" dirty="0"/>
          </a:p>
        </p:txBody>
      </p:sp>
    </p:spTree>
    <p:extLst>
      <p:ext uri="{BB962C8B-B14F-4D97-AF65-F5344CB8AC3E}">
        <p14:creationId xmlns:p14="http://schemas.microsoft.com/office/powerpoint/2010/main" val="1187402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a:t>Bienvenue chez </a:t>
            </a:r>
            <a:r>
              <a:rPr lang="fr-FR" err="1"/>
              <a:t>Orsys</a:t>
            </a:r>
            <a:br>
              <a:rPr lang="fr-FR"/>
            </a:br>
            <a:br>
              <a:rPr lang="fr-FR"/>
            </a:br>
            <a:r>
              <a:rPr lang="fr-FR"/>
              <a:t>logistique</a:t>
            </a:r>
          </a:p>
        </p:txBody>
      </p:sp>
      <p:sp>
        <p:nvSpPr>
          <p:cNvPr id="5" name="Espace réservé du contenu 4"/>
          <p:cNvSpPr>
            <a:spLocks noGrp="1"/>
          </p:cNvSpPr>
          <p:nvPr>
            <p:ph idx="1"/>
          </p:nvPr>
        </p:nvSpPr>
        <p:spPr/>
        <p:txBody>
          <a:bodyPr/>
          <a:lstStyle/>
          <a:p>
            <a:r>
              <a:rPr lang="fr-FR" dirty="0"/>
              <a:t>Nombre de jours : </a:t>
            </a:r>
          </a:p>
          <a:p>
            <a:pPr lvl="1"/>
            <a:r>
              <a:rPr lang="fr-FR" dirty="0"/>
              <a:t>4 jours </a:t>
            </a:r>
          </a:p>
          <a:p>
            <a:pPr lvl="1"/>
            <a:endParaRPr lang="fr-FR" dirty="0"/>
          </a:p>
          <a:p>
            <a:r>
              <a:rPr lang="fr-FR" dirty="0"/>
              <a:t>Horaires </a:t>
            </a:r>
          </a:p>
          <a:p>
            <a:pPr lvl="1"/>
            <a:r>
              <a:rPr lang="fr-FR" dirty="0" err="1"/>
              <a:t>Debut</a:t>
            </a:r>
            <a:r>
              <a:rPr lang="fr-FR" dirty="0"/>
              <a:t> : 9h </a:t>
            </a:r>
          </a:p>
          <a:p>
            <a:pPr lvl="1"/>
            <a:r>
              <a:rPr lang="fr-FR" dirty="0"/>
              <a:t>Fin : 17h30 </a:t>
            </a:r>
            <a:r>
              <a:rPr lang="fr-FR" sz="1600" b="1" dirty="0" err="1">
                <a:solidFill>
                  <a:prstClr val="black"/>
                </a:solidFill>
              </a:rPr>
              <a:t>approx</a:t>
            </a:r>
            <a:r>
              <a:rPr lang="fr-FR" sz="1600" b="1" dirty="0">
                <a:solidFill>
                  <a:prstClr val="black"/>
                </a:solidFill>
              </a:rPr>
              <a:t>.</a:t>
            </a:r>
            <a:endParaRPr lang="fr-FR" dirty="0"/>
          </a:p>
          <a:p>
            <a:endParaRPr lang="fr-FR" dirty="0"/>
          </a:p>
          <a:p>
            <a:r>
              <a:rPr lang="fr-FR" dirty="0"/>
              <a:t>Pause </a:t>
            </a:r>
          </a:p>
          <a:p>
            <a:pPr lvl="1"/>
            <a:r>
              <a:rPr lang="fr-FR" dirty="0"/>
              <a:t>10h30 </a:t>
            </a:r>
            <a:r>
              <a:rPr lang="fr-FR" sz="1600" b="1" dirty="0" err="1"/>
              <a:t>approx</a:t>
            </a:r>
            <a:r>
              <a:rPr lang="fr-FR" sz="1600" b="1" dirty="0"/>
              <a:t>. </a:t>
            </a:r>
            <a:r>
              <a:rPr lang="fr-FR" dirty="0"/>
              <a:t>Matin</a:t>
            </a:r>
          </a:p>
          <a:p>
            <a:pPr lvl="1"/>
            <a:r>
              <a:rPr lang="fr-FR" dirty="0"/>
              <a:t>12h30 </a:t>
            </a:r>
            <a:r>
              <a:rPr lang="fr-FR" sz="1600" b="1" dirty="0" err="1">
                <a:solidFill>
                  <a:prstClr val="black"/>
                </a:solidFill>
              </a:rPr>
              <a:t>approx</a:t>
            </a:r>
            <a:r>
              <a:rPr lang="fr-FR" sz="1600" b="1" dirty="0">
                <a:solidFill>
                  <a:prstClr val="black"/>
                </a:solidFill>
              </a:rPr>
              <a:t>. </a:t>
            </a:r>
            <a:r>
              <a:rPr lang="fr-FR" dirty="0"/>
              <a:t>Midi</a:t>
            </a:r>
          </a:p>
          <a:p>
            <a:pPr lvl="1"/>
            <a:r>
              <a:rPr lang="fr-FR" dirty="0"/>
              <a:t>15h30 </a:t>
            </a:r>
            <a:r>
              <a:rPr lang="fr-FR" sz="1600" b="1" dirty="0" err="1">
                <a:solidFill>
                  <a:prstClr val="black"/>
                </a:solidFill>
              </a:rPr>
              <a:t>approx</a:t>
            </a:r>
            <a:r>
              <a:rPr lang="fr-FR" sz="1600" b="1" dirty="0">
                <a:solidFill>
                  <a:prstClr val="black"/>
                </a:solidFill>
              </a:rPr>
              <a:t>. </a:t>
            </a:r>
            <a:r>
              <a:rPr lang="fr-FR" dirty="0" err="1"/>
              <a:t>Apres-midi</a:t>
            </a:r>
            <a:endParaRPr lang="fr-FR" dirty="0"/>
          </a:p>
          <a:p>
            <a:endParaRPr lang="fr-FR" dirty="0"/>
          </a:p>
        </p:txBody>
      </p:sp>
      <p:pic>
        <p:nvPicPr>
          <p:cNvPr id="8" name="Picture 2"/>
          <p:cNvPicPr>
            <a:picLocks noChangeAspect="1" noChangeArrowheads="1"/>
          </p:cNvPicPr>
          <p:nvPr/>
        </p:nvPicPr>
        <p:blipFill>
          <a:blip r:embed="rId3"/>
          <a:srcRect/>
          <a:stretch>
            <a:fillRect/>
          </a:stretch>
        </p:blipFill>
        <p:spPr bwMode="auto">
          <a:xfrm>
            <a:off x="1" y="3602764"/>
            <a:ext cx="3571868" cy="3440962"/>
          </a:xfrm>
          <a:prstGeom prst="rect">
            <a:avLst/>
          </a:prstGeom>
          <a:noFill/>
          <a:ln w="9525">
            <a:noFill/>
            <a:miter lim="800000"/>
            <a:headEnd/>
            <a:tailEnd/>
          </a:ln>
          <a:effec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AF6DE70-D052-4E08-AA8D-3610D28FB6F3}"/>
              </a:ext>
            </a:extLst>
          </p:cNvPr>
          <p:cNvSpPr>
            <a:spLocks noGrp="1"/>
          </p:cNvSpPr>
          <p:nvPr>
            <p:ph type="title"/>
          </p:nvPr>
        </p:nvSpPr>
        <p:spPr/>
        <p:txBody>
          <a:bodyPr/>
          <a:lstStyle/>
          <a:p>
            <a:r>
              <a:rPr lang="fr-FR" dirty="0"/>
              <a:t>body</a:t>
            </a:r>
          </a:p>
        </p:txBody>
      </p:sp>
      <p:sp>
        <p:nvSpPr>
          <p:cNvPr id="3" name="Espace réservé du contenu 2">
            <a:extLst>
              <a:ext uri="{FF2B5EF4-FFF2-40B4-BE49-F238E27FC236}">
                <a16:creationId xmlns:a16="http://schemas.microsoft.com/office/drawing/2014/main" id="{A9CB56F2-8BD3-4B6B-8AA3-9C3C30365057}"/>
              </a:ext>
            </a:extLst>
          </p:cNvPr>
          <p:cNvSpPr>
            <a:spLocks noGrp="1"/>
          </p:cNvSpPr>
          <p:nvPr>
            <p:ph idx="1"/>
          </p:nvPr>
        </p:nvSpPr>
        <p:spPr/>
        <p:txBody>
          <a:bodyPr/>
          <a:lstStyle/>
          <a:p>
            <a:endParaRPr lang="fr-FR" dirty="0"/>
          </a:p>
          <a:p>
            <a:r>
              <a:rPr lang="fr-FR" dirty="0">
                <a:solidFill>
                  <a:srgbClr val="D3D0C8"/>
                </a:solidFill>
                <a:latin typeface="Consolas" panose="020B0609020204030204" pitchFamily="49" charset="0"/>
              </a:rPr>
              <a:t>&lt;</a:t>
            </a:r>
            <a:r>
              <a:rPr lang="fr-FR" dirty="0">
                <a:solidFill>
                  <a:srgbClr val="F2777A"/>
                </a:solidFill>
                <a:latin typeface="Consolas" panose="020B0609020204030204" pitchFamily="49" charset="0"/>
              </a:rPr>
              <a:t>body</a:t>
            </a:r>
            <a:r>
              <a:rPr lang="fr-FR" dirty="0">
                <a:solidFill>
                  <a:srgbClr val="D3D0C8"/>
                </a:solidFill>
                <a:latin typeface="Consolas" panose="020B0609020204030204" pitchFamily="49" charset="0"/>
              </a:rPr>
              <a:t>&gt;</a:t>
            </a:r>
            <a:r>
              <a:rPr lang="fr-FR" dirty="0"/>
              <a:t> </a:t>
            </a:r>
            <a:r>
              <a:rPr lang="fr-FR" dirty="0">
                <a:sym typeface="Wingdings" panose="05000000000000000000" pitchFamily="2" charset="2"/>
              </a:rPr>
              <a:t> Corps de la page </a:t>
            </a:r>
          </a:p>
          <a:p>
            <a:endParaRPr lang="fr-FR" dirty="0">
              <a:sym typeface="Wingdings" panose="05000000000000000000" pitchFamily="2" charset="2"/>
            </a:endParaRPr>
          </a:p>
          <a:p>
            <a:endParaRPr lang="fr-FR" dirty="0">
              <a:sym typeface="Wingdings" panose="05000000000000000000" pitchFamily="2" charset="2"/>
            </a:endParaRPr>
          </a:p>
          <a:p>
            <a:r>
              <a:rPr lang="fr-FR" dirty="0">
                <a:sym typeface="Wingdings" panose="05000000000000000000" pitchFamily="2" charset="2"/>
              </a:rPr>
              <a:t>contient toutes les balises représentant du contenu affichable</a:t>
            </a:r>
            <a:endParaRPr lang="fr-FR" dirty="0"/>
          </a:p>
        </p:txBody>
      </p:sp>
    </p:spTree>
    <p:extLst>
      <p:ext uri="{BB962C8B-B14F-4D97-AF65-F5344CB8AC3E}">
        <p14:creationId xmlns:p14="http://schemas.microsoft.com/office/powerpoint/2010/main" val="3253028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0C04930-5DB6-465D-AD5D-F99A8F646FEE}"/>
              </a:ext>
            </a:extLst>
          </p:cNvPr>
          <p:cNvSpPr>
            <a:spLocks noGrp="1"/>
          </p:cNvSpPr>
          <p:nvPr>
            <p:ph type="title"/>
          </p:nvPr>
        </p:nvSpPr>
        <p:spPr/>
        <p:txBody>
          <a:bodyPr/>
          <a:lstStyle/>
          <a:p>
            <a:r>
              <a:rPr lang="fr-FR" dirty="0"/>
              <a:t>identifier les balises</a:t>
            </a:r>
          </a:p>
        </p:txBody>
      </p:sp>
      <p:sp>
        <p:nvSpPr>
          <p:cNvPr id="3" name="Espace réservé du contenu 2">
            <a:extLst>
              <a:ext uri="{FF2B5EF4-FFF2-40B4-BE49-F238E27FC236}">
                <a16:creationId xmlns:a16="http://schemas.microsoft.com/office/drawing/2014/main" id="{AFC67129-985D-4DF3-BDDF-1E44F7BF177C}"/>
              </a:ext>
            </a:extLst>
          </p:cNvPr>
          <p:cNvSpPr>
            <a:spLocks noGrp="1"/>
          </p:cNvSpPr>
          <p:nvPr>
            <p:ph idx="1"/>
          </p:nvPr>
        </p:nvSpPr>
        <p:spPr/>
        <p:txBody>
          <a:bodyPr>
            <a:normAutofit fontScale="92500" lnSpcReduction="20000"/>
          </a:bodyPr>
          <a:lstStyle/>
          <a:p>
            <a:r>
              <a:rPr lang="fr-FR" dirty="0"/>
              <a:t>id="</a:t>
            </a:r>
            <a:r>
              <a:rPr lang="fr-FR" dirty="0" err="1"/>
              <a:t>IdentifiantUnique</a:t>
            </a:r>
            <a:r>
              <a:rPr lang="fr-FR" dirty="0"/>
              <a:t>"</a:t>
            </a:r>
          </a:p>
          <a:p>
            <a:pPr lvl="1"/>
            <a:r>
              <a:rPr lang="fr-FR" dirty="0"/>
              <a:t>Identifie coté Navigateur  </a:t>
            </a:r>
            <a:r>
              <a:rPr lang="fr-FR" dirty="0" err="1"/>
              <a:t>css</a:t>
            </a:r>
            <a:r>
              <a:rPr lang="fr-FR" dirty="0"/>
              <a:t>/</a:t>
            </a:r>
            <a:r>
              <a:rPr lang="fr-FR" dirty="0" err="1"/>
              <a:t>js</a:t>
            </a:r>
            <a:r>
              <a:rPr lang="fr-FR" dirty="0"/>
              <a:t> </a:t>
            </a:r>
            <a:r>
              <a:rPr lang="fr-FR" sz="1800" dirty="0"/>
              <a:t>(client)</a:t>
            </a:r>
            <a:endParaRPr lang="fr-FR" dirty="0"/>
          </a:p>
          <a:p>
            <a:pPr lvl="1"/>
            <a:r>
              <a:rPr lang="fr-FR" dirty="0"/>
              <a:t>Règle </a:t>
            </a:r>
            <a:r>
              <a:rPr lang="fr-FR" b="1" u="sng" dirty="0"/>
              <a:t>d'unicité globale </a:t>
            </a:r>
            <a:r>
              <a:rPr lang="fr-FR" dirty="0"/>
              <a:t>à la page </a:t>
            </a:r>
          </a:p>
          <a:p>
            <a:pPr lvl="1"/>
            <a:r>
              <a:rPr lang="fr-FR" dirty="0"/>
              <a:t>Sur toutes les balises a mettre en forme </a:t>
            </a:r>
            <a:r>
              <a:rPr lang="fr-FR" dirty="0" err="1"/>
              <a:t>css</a:t>
            </a:r>
            <a:endParaRPr lang="fr-FR" dirty="0"/>
          </a:p>
          <a:p>
            <a:endParaRPr lang="fr-FR" dirty="0"/>
          </a:p>
          <a:p>
            <a:r>
              <a:rPr lang="fr-FR" dirty="0"/>
              <a:t>Class="</a:t>
            </a:r>
            <a:r>
              <a:rPr lang="fr-FR" dirty="0" err="1"/>
              <a:t>className</a:t>
            </a:r>
            <a:r>
              <a:rPr lang="fr-FR" dirty="0"/>
              <a:t>"</a:t>
            </a:r>
          </a:p>
          <a:p>
            <a:endParaRPr lang="fr-FR" dirty="0"/>
          </a:p>
          <a:p>
            <a:r>
              <a:rPr lang="fr-FR" dirty="0" err="1"/>
              <a:t>name</a:t>
            </a:r>
            <a:r>
              <a:rPr lang="fr-FR" dirty="0"/>
              <a:t>="</a:t>
            </a:r>
            <a:r>
              <a:rPr lang="fr-FR" dirty="0" err="1"/>
              <a:t>nomUnique</a:t>
            </a:r>
            <a:r>
              <a:rPr lang="fr-FR" dirty="0"/>
              <a:t>"</a:t>
            </a:r>
          </a:p>
          <a:p>
            <a:pPr lvl="1"/>
            <a:r>
              <a:rPr lang="fr-FR" dirty="0"/>
              <a:t>Identifie les inputs coté client serveur </a:t>
            </a:r>
            <a:r>
              <a:rPr lang="fr-FR" dirty="0" err="1"/>
              <a:t>php</a:t>
            </a:r>
            <a:r>
              <a:rPr lang="fr-FR" dirty="0"/>
              <a:t>/</a:t>
            </a:r>
            <a:r>
              <a:rPr lang="fr-FR" dirty="0" err="1"/>
              <a:t>asp</a:t>
            </a:r>
            <a:endParaRPr lang="fr-FR" dirty="0"/>
          </a:p>
          <a:p>
            <a:pPr lvl="1"/>
            <a:r>
              <a:rPr lang="fr-FR" dirty="0"/>
              <a:t>présent sur les balises </a:t>
            </a:r>
          </a:p>
          <a:p>
            <a:pPr lvl="4"/>
            <a:r>
              <a:rPr lang="fr-FR" dirty="0" err="1"/>
              <a:t>form</a:t>
            </a:r>
            <a:endParaRPr lang="fr-FR" dirty="0"/>
          </a:p>
          <a:p>
            <a:pPr lvl="4"/>
            <a:r>
              <a:rPr lang="fr-FR" dirty="0"/>
              <a:t>input, </a:t>
            </a:r>
            <a:r>
              <a:rPr lang="fr-FR" dirty="0" err="1"/>
              <a:t>texterea</a:t>
            </a:r>
            <a:r>
              <a:rPr lang="fr-FR" dirty="0"/>
              <a:t>, champs de formulaire …</a:t>
            </a:r>
          </a:p>
        </p:txBody>
      </p:sp>
    </p:spTree>
    <p:extLst>
      <p:ext uri="{BB962C8B-B14F-4D97-AF65-F5344CB8AC3E}">
        <p14:creationId xmlns:p14="http://schemas.microsoft.com/office/powerpoint/2010/main" val="34798297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9D456B4-A70D-4957-88CC-34ADB5E7E2AB}"/>
              </a:ext>
            </a:extLst>
          </p:cNvPr>
          <p:cNvSpPr>
            <a:spLocks noGrp="1"/>
          </p:cNvSpPr>
          <p:nvPr>
            <p:ph type="title"/>
          </p:nvPr>
        </p:nvSpPr>
        <p:spPr/>
        <p:txBody>
          <a:bodyPr/>
          <a:lstStyle/>
          <a:p>
            <a:r>
              <a:rPr lang="fr-FR" dirty="0"/>
              <a:t>balises de structures</a:t>
            </a:r>
          </a:p>
        </p:txBody>
      </p:sp>
      <p:sp>
        <p:nvSpPr>
          <p:cNvPr id="3" name="Espace réservé du contenu 2">
            <a:extLst>
              <a:ext uri="{FF2B5EF4-FFF2-40B4-BE49-F238E27FC236}">
                <a16:creationId xmlns:a16="http://schemas.microsoft.com/office/drawing/2014/main" id="{64FF321C-3BCF-40B8-BA64-0049D2794891}"/>
              </a:ext>
            </a:extLst>
          </p:cNvPr>
          <p:cNvSpPr>
            <a:spLocks noGrp="1"/>
          </p:cNvSpPr>
          <p:nvPr>
            <p:ph idx="1"/>
          </p:nvPr>
        </p:nvSpPr>
        <p:spPr/>
        <p:txBody>
          <a:bodyPr>
            <a:normAutofit fontScale="92500"/>
          </a:bodyPr>
          <a:lstStyle/>
          <a:p>
            <a:r>
              <a:rPr lang="fr-FR" dirty="0"/>
              <a:t> </a:t>
            </a:r>
            <a:r>
              <a:rPr lang="fr-FR" dirty="0">
                <a:solidFill>
                  <a:srgbClr val="D3D0C8"/>
                </a:solidFill>
                <a:latin typeface="Consolas" panose="020B0609020204030204" pitchFamily="49" charset="0"/>
              </a:rPr>
              <a:t>&lt;</a:t>
            </a:r>
            <a:r>
              <a:rPr lang="fr-FR" dirty="0">
                <a:solidFill>
                  <a:srgbClr val="F2777A"/>
                </a:solidFill>
                <a:latin typeface="Consolas" panose="020B0609020204030204" pitchFamily="49" charset="0"/>
              </a:rPr>
              <a:t>div</a:t>
            </a:r>
            <a:r>
              <a:rPr lang="fr-FR" dirty="0">
                <a:solidFill>
                  <a:srgbClr val="D3D0C8"/>
                </a:solidFill>
                <a:latin typeface="Consolas" panose="020B0609020204030204" pitchFamily="49" charset="0"/>
              </a:rPr>
              <a:t>&gt;</a:t>
            </a:r>
          </a:p>
          <a:p>
            <a:pPr lvl="2"/>
            <a:r>
              <a:rPr lang="fr-FR" dirty="0"/>
              <a:t>un bloc prenant tout l'espace en largeur </a:t>
            </a:r>
          </a:p>
          <a:p>
            <a:pPr lvl="2"/>
            <a:r>
              <a:rPr lang="fr-FR" dirty="0"/>
              <a:t>affecte le flux d'affichage </a:t>
            </a:r>
          </a:p>
          <a:p>
            <a:pPr lvl="3"/>
            <a:r>
              <a:rPr lang="fr-FR" dirty="0"/>
              <a:t>précédant = au dessus, suivant = au dessous</a:t>
            </a:r>
          </a:p>
          <a:p>
            <a:endParaRPr lang="fr-FR" dirty="0"/>
          </a:p>
          <a:p>
            <a:r>
              <a:rPr lang="fr-FR" dirty="0"/>
              <a:t> </a:t>
            </a:r>
            <a:r>
              <a:rPr lang="fr-FR" dirty="0">
                <a:solidFill>
                  <a:srgbClr val="D3D0C8"/>
                </a:solidFill>
                <a:latin typeface="Consolas" panose="020B0609020204030204" pitchFamily="49" charset="0"/>
              </a:rPr>
              <a:t>&lt;</a:t>
            </a:r>
            <a:r>
              <a:rPr lang="fr-FR" dirty="0" err="1">
                <a:solidFill>
                  <a:srgbClr val="F2777A"/>
                </a:solidFill>
                <a:latin typeface="Consolas" panose="020B0609020204030204" pitchFamily="49" charset="0"/>
              </a:rPr>
              <a:t>span</a:t>
            </a:r>
            <a:r>
              <a:rPr lang="fr-FR" dirty="0">
                <a:solidFill>
                  <a:srgbClr val="D3D0C8"/>
                </a:solidFill>
                <a:latin typeface="Consolas" panose="020B0609020204030204" pitchFamily="49" charset="0"/>
              </a:rPr>
              <a:t>&gt;</a:t>
            </a:r>
            <a:endParaRPr lang="fr-FR" dirty="0"/>
          </a:p>
          <a:p>
            <a:pPr lvl="2"/>
            <a:r>
              <a:rPr lang="fr-FR" dirty="0"/>
              <a:t>une zone en ligne pour mettre en forme sans prendre d'espace supérieur au contenu</a:t>
            </a:r>
          </a:p>
          <a:p>
            <a:pPr lvl="2"/>
            <a:r>
              <a:rPr lang="fr-FR" dirty="0"/>
              <a:t>n'affecte pas le flux d'affichage</a:t>
            </a:r>
          </a:p>
          <a:p>
            <a:endParaRPr lang="fr-FR" dirty="0"/>
          </a:p>
        </p:txBody>
      </p:sp>
      <p:grpSp>
        <p:nvGrpSpPr>
          <p:cNvPr id="5" name="Groupe 4">
            <a:extLst>
              <a:ext uri="{FF2B5EF4-FFF2-40B4-BE49-F238E27FC236}">
                <a16:creationId xmlns:a16="http://schemas.microsoft.com/office/drawing/2014/main" id="{B3DEC99F-BB9A-4648-A620-8A620F927EA1}"/>
              </a:ext>
            </a:extLst>
          </p:cNvPr>
          <p:cNvGrpSpPr/>
          <p:nvPr/>
        </p:nvGrpSpPr>
        <p:grpSpPr>
          <a:xfrm rot="170974">
            <a:off x="5804596" y="2114600"/>
            <a:ext cx="2711811" cy="2184447"/>
            <a:chOff x="7020272" y="3933056"/>
            <a:chExt cx="1728193" cy="1296144"/>
          </a:xfrm>
        </p:grpSpPr>
        <p:sp>
          <p:nvSpPr>
            <p:cNvPr id="6" name="Rectangle à coins arrondis 7">
              <a:extLst>
                <a:ext uri="{FF2B5EF4-FFF2-40B4-BE49-F238E27FC236}">
                  <a16:creationId xmlns:a16="http://schemas.microsoft.com/office/drawing/2014/main" id="{04C8B430-468E-4195-BB58-52D1672DEFEC}"/>
                </a:ext>
              </a:extLst>
            </p:cNvPr>
            <p:cNvSpPr/>
            <p:nvPr/>
          </p:nvSpPr>
          <p:spPr>
            <a:xfrm>
              <a:off x="7020273" y="3933056"/>
              <a:ext cx="1728192"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b="1" dirty="0">
                  <a:solidFill>
                    <a:schemeClr val="bg1"/>
                  </a:solidFill>
                </a:rPr>
                <a:t>div</a:t>
              </a:r>
            </a:p>
          </p:txBody>
        </p:sp>
        <p:sp>
          <p:nvSpPr>
            <p:cNvPr id="7" name="Rectangle à coins arrondis 8">
              <a:extLst>
                <a:ext uri="{FF2B5EF4-FFF2-40B4-BE49-F238E27FC236}">
                  <a16:creationId xmlns:a16="http://schemas.microsoft.com/office/drawing/2014/main" id="{410199E7-9892-455A-BC04-0545F8018C93}"/>
                </a:ext>
              </a:extLst>
            </p:cNvPr>
            <p:cNvSpPr/>
            <p:nvPr/>
          </p:nvSpPr>
          <p:spPr>
            <a:xfrm>
              <a:off x="7020272" y="4365104"/>
              <a:ext cx="1728192" cy="8640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t" anchorCtr="0"/>
            <a:lstStyle/>
            <a:p>
              <a:pPr algn="ctr"/>
              <a:r>
                <a:rPr lang="fr-FR" sz="2400" b="1" dirty="0">
                  <a:solidFill>
                    <a:schemeClr val="bg1"/>
                  </a:solidFill>
                </a:rPr>
                <a:t>div</a:t>
              </a:r>
            </a:p>
          </p:txBody>
        </p:sp>
        <p:sp>
          <p:nvSpPr>
            <p:cNvPr id="8" name="Rectangle à coins arrondis 9">
              <a:extLst>
                <a:ext uri="{FF2B5EF4-FFF2-40B4-BE49-F238E27FC236}">
                  <a16:creationId xmlns:a16="http://schemas.microsoft.com/office/drawing/2014/main" id="{EA188F6A-8806-4089-AFCE-1CB4256D634E}"/>
                </a:ext>
              </a:extLst>
            </p:cNvPr>
            <p:cNvSpPr/>
            <p:nvPr/>
          </p:nvSpPr>
          <p:spPr>
            <a:xfrm>
              <a:off x="7380312" y="4869160"/>
              <a:ext cx="1296144" cy="288032"/>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fr-FR" sz="2000" b="1" dirty="0"/>
                <a:t>div</a:t>
              </a:r>
              <a:endParaRPr lang="fr-FR" sz="3600" b="1" dirty="0"/>
            </a:p>
          </p:txBody>
        </p:sp>
        <p:sp>
          <p:nvSpPr>
            <p:cNvPr id="9" name="Rectangle à coins arrondis 10">
              <a:extLst>
                <a:ext uri="{FF2B5EF4-FFF2-40B4-BE49-F238E27FC236}">
                  <a16:creationId xmlns:a16="http://schemas.microsoft.com/office/drawing/2014/main" id="{271A86B6-5F9E-4003-8C8F-4E18F10CBD4A}"/>
                </a:ext>
              </a:extLst>
            </p:cNvPr>
            <p:cNvSpPr/>
            <p:nvPr/>
          </p:nvSpPr>
          <p:spPr>
            <a:xfrm>
              <a:off x="7343220" y="4438831"/>
              <a:ext cx="648072" cy="288032"/>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fr-FR" sz="2000" b="1" dirty="0" err="1"/>
                <a:t>span</a:t>
              </a:r>
              <a:endParaRPr lang="fr-FR" sz="1200" b="1" dirty="0"/>
            </a:p>
          </p:txBody>
        </p:sp>
        <p:sp>
          <p:nvSpPr>
            <p:cNvPr id="10" name="Rectangle à coins arrondis 11">
              <a:extLst>
                <a:ext uri="{FF2B5EF4-FFF2-40B4-BE49-F238E27FC236}">
                  <a16:creationId xmlns:a16="http://schemas.microsoft.com/office/drawing/2014/main" id="{D146D0E8-5BCE-4723-9273-570010F0D3C2}"/>
                </a:ext>
              </a:extLst>
            </p:cNvPr>
            <p:cNvSpPr/>
            <p:nvPr/>
          </p:nvSpPr>
          <p:spPr>
            <a:xfrm>
              <a:off x="8028384" y="4437112"/>
              <a:ext cx="648072" cy="288032"/>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fr-FR" sz="2000" b="1" dirty="0" err="1"/>
                <a:t>span</a:t>
              </a:r>
              <a:endParaRPr lang="fr-FR" sz="1200" b="1" dirty="0"/>
            </a:p>
          </p:txBody>
        </p:sp>
      </p:grpSp>
    </p:spTree>
    <p:extLst>
      <p:ext uri="{BB962C8B-B14F-4D97-AF65-F5344CB8AC3E}">
        <p14:creationId xmlns:p14="http://schemas.microsoft.com/office/powerpoint/2010/main" val="5508602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71DFBF0-19BD-45A6-9901-8FE27917A726}"/>
              </a:ext>
            </a:extLst>
          </p:cNvPr>
          <p:cNvSpPr>
            <a:spLocks noGrp="1"/>
          </p:cNvSpPr>
          <p:nvPr>
            <p:ph type="title"/>
          </p:nvPr>
        </p:nvSpPr>
        <p:spPr/>
        <p:txBody>
          <a:bodyPr/>
          <a:lstStyle/>
          <a:p>
            <a:r>
              <a:rPr lang="fr-FR" dirty="0"/>
              <a:t>balises courantes</a:t>
            </a:r>
          </a:p>
        </p:txBody>
      </p:sp>
      <p:sp>
        <p:nvSpPr>
          <p:cNvPr id="3" name="Espace réservé du contenu 2">
            <a:extLst>
              <a:ext uri="{FF2B5EF4-FFF2-40B4-BE49-F238E27FC236}">
                <a16:creationId xmlns:a16="http://schemas.microsoft.com/office/drawing/2014/main" id="{862845D0-16CF-4912-A6DC-EC088E54897E}"/>
              </a:ext>
            </a:extLst>
          </p:cNvPr>
          <p:cNvSpPr>
            <a:spLocks noGrp="1"/>
          </p:cNvSpPr>
          <p:nvPr>
            <p:ph idx="1"/>
          </p:nvPr>
        </p:nvSpPr>
        <p:spPr/>
        <p:txBody>
          <a:bodyPr>
            <a:normAutofit fontScale="85000" lnSpcReduction="20000"/>
          </a:bodyPr>
          <a:lstStyle/>
          <a:p>
            <a:r>
              <a:rPr lang="fr-FR" dirty="0"/>
              <a:t>images</a:t>
            </a:r>
          </a:p>
          <a:p>
            <a:pPr lvl="2"/>
            <a:r>
              <a:rPr lang="fr-FR" dirty="0"/>
              <a:t> </a:t>
            </a:r>
            <a:r>
              <a:rPr lang="fr-FR" dirty="0">
                <a:solidFill>
                  <a:srgbClr val="D3D0C8"/>
                </a:solidFill>
                <a:latin typeface="Consolas" panose="020B0609020204030204" pitchFamily="49" charset="0"/>
              </a:rPr>
              <a:t>&lt;</a:t>
            </a:r>
            <a:r>
              <a:rPr lang="fr-FR" sz="2600" b="1" dirty="0" err="1">
                <a:solidFill>
                  <a:srgbClr val="F2777A"/>
                </a:solidFill>
                <a:latin typeface="Consolas" panose="020B0609020204030204" pitchFamily="49" charset="0"/>
              </a:rPr>
              <a:t>img</a:t>
            </a:r>
            <a:r>
              <a:rPr lang="fr-FR" dirty="0">
                <a:solidFill>
                  <a:srgbClr val="D3D0C8"/>
                </a:solidFill>
                <a:latin typeface="Consolas" panose="020B0609020204030204" pitchFamily="49" charset="0"/>
              </a:rPr>
              <a:t> </a:t>
            </a:r>
            <a:r>
              <a:rPr lang="fr-FR" sz="2600" b="1" dirty="0">
                <a:solidFill>
                  <a:srgbClr val="6699CC"/>
                </a:solidFill>
                <a:latin typeface="Consolas" panose="020B0609020204030204" pitchFamily="49" charset="0"/>
              </a:rPr>
              <a:t>src</a:t>
            </a:r>
            <a:r>
              <a:rPr lang="fr-FR" dirty="0">
                <a:solidFill>
                  <a:srgbClr val="D3D0C8"/>
                </a:solidFill>
                <a:latin typeface="Consolas" panose="020B0609020204030204" pitchFamily="49" charset="0"/>
              </a:rPr>
              <a:t>="</a:t>
            </a:r>
            <a:r>
              <a:rPr lang="fr-FR" dirty="0">
                <a:solidFill>
                  <a:srgbClr val="99CC99"/>
                </a:solidFill>
                <a:latin typeface="Consolas" panose="020B0609020204030204" pitchFamily="49" charset="0"/>
              </a:rPr>
              <a:t>img.jpg</a:t>
            </a:r>
            <a:r>
              <a:rPr lang="fr-FR" dirty="0">
                <a:solidFill>
                  <a:srgbClr val="D3D0C8"/>
                </a:solidFill>
                <a:latin typeface="Consolas" panose="020B0609020204030204" pitchFamily="49" charset="0"/>
              </a:rPr>
              <a:t>" </a:t>
            </a:r>
            <a:r>
              <a:rPr lang="fr-FR" sz="2600" b="1" dirty="0">
                <a:solidFill>
                  <a:srgbClr val="6699CC"/>
                </a:solidFill>
                <a:latin typeface="Consolas" panose="020B0609020204030204" pitchFamily="49" charset="0"/>
              </a:rPr>
              <a:t>alt</a:t>
            </a:r>
            <a:r>
              <a:rPr lang="fr-FR" dirty="0">
                <a:solidFill>
                  <a:srgbClr val="D3D0C8"/>
                </a:solidFill>
                <a:latin typeface="Consolas" panose="020B0609020204030204" pitchFamily="49" charset="0"/>
              </a:rPr>
              <a:t>="</a:t>
            </a:r>
            <a:r>
              <a:rPr lang="fr-FR" sz="2000" dirty="0">
                <a:solidFill>
                  <a:srgbClr val="99CC99"/>
                </a:solidFill>
                <a:latin typeface="Consolas" panose="020B0609020204030204" pitchFamily="49" charset="0"/>
              </a:rPr>
              <a:t>texte alternatif</a:t>
            </a:r>
            <a:r>
              <a:rPr lang="fr-FR" dirty="0">
                <a:solidFill>
                  <a:srgbClr val="D3D0C8"/>
                </a:solidFill>
                <a:latin typeface="Consolas" panose="020B0609020204030204" pitchFamily="49" charset="0"/>
              </a:rPr>
              <a:t>"/&gt;</a:t>
            </a:r>
          </a:p>
          <a:p>
            <a:pPr lvl="2"/>
            <a:endParaRPr lang="fr-FR" dirty="0"/>
          </a:p>
          <a:p>
            <a:r>
              <a:rPr lang="fr-FR" dirty="0"/>
              <a:t>liens</a:t>
            </a:r>
          </a:p>
          <a:p>
            <a:pPr lvl="2"/>
            <a:r>
              <a:rPr lang="fr-FR" dirty="0"/>
              <a:t> </a:t>
            </a:r>
            <a:r>
              <a:rPr lang="fr-FR" dirty="0">
                <a:solidFill>
                  <a:srgbClr val="D3D0C8"/>
                </a:solidFill>
                <a:latin typeface="Consolas" panose="020B0609020204030204" pitchFamily="49" charset="0"/>
              </a:rPr>
              <a:t>&lt;</a:t>
            </a:r>
            <a:r>
              <a:rPr lang="fr-FR" sz="2600" b="1" dirty="0">
                <a:solidFill>
                  <a:srgbClr val="F2777A"/>
                </a:solidFill>
                <a:latin typeface="Consolas" panose="020B0609020204030204" pitchFamily="49" charset="0"/>
              </a:rPr>
              <a:t>a</a:t>
            </a:r>
            <a:r>
              <a:rPr lang="fr-FR" dirty="0">
                <a:solidFill>
                  <a:srgbClr val="D3D0C8"/>
                </a:solidFill>
                <a:latin typeface="Consolas" panose="020B0609020204030204" pitchFamily="49" charset="0"/>
              </a:rPr>
              <a:t> </a:t>
            </a:r>
            <a:r>
              <a:rPr lang="fr-FR" sz="2600" b="1" dirty="0">
                <a:solidFill>
                  <a:srgbClr val="6699CC"/>
                </a:solidFill>
                <a:latin typeface="Consolas" panose="020B0609020204030204" pitchFamily="49" charset="0"/>
              </a:rPr>
              <a:t>href</a:t>
            </a:r>
            <a:r>
              <a:rPr lang="fr-FR" dirty="0">
                <a:solidFill>
                  <a:srgbClr val="D3D0C8"/>
                </a:solidFill>
                <a:latin typeface="Consolas" panose="020B0609020204030204" pitchFamily="49" charset="0"/>
              </a:rPr>
              <a:t>="</a:t>
            </a:r>
            <a:r>
              <a:rPr lang="fr-FR" dirty="0">
                <a:solidFill>
                  <a:srgbClr val="99CC99"/>
                </a:solidFill>
                <a:latin typeface="Consolas" panose="020B0609020204030204" pitchFamily="49" charset="0"/>
              </a:rPr>
              <a:t>http://lien.fr/</a:t>
            </a:r>
            <a:r>
              <a:rPr lang="fr-FR" dirty="0">
                <a:solidFill>
                  <a:srgbClr val="D3D0C8"/>
                </a:solidFill>
                <a:latin typeface="Consolas" panose="020B0609020204030204" pitchFamily="49" charset="0"/>
              </a:rPr>
              <a:t>"&gt;</a:t>
            </a:r>
            <a:r>
              <a:rPr lang="fr-FR" sz="2000" b="1" u="sng" dirty="0">
                <a:solidFill>
                  <a:schemeClr val="bg1">
                    <a:lumMod val="50000"/>
                  </a:schemeClr>
                </a:solidFill>
                <a:latin typeface="Consolas" panose="020B0609020204030204" pitchFamily="49" charset="0"/>
              </a:rPr>
              <a:t>zone cliquable</a:t>
            </a:r>
            <a:r>
              <a:rPr lang="fr-FR" dirty="0">
                <a:solidFill>
                  <a:srgbClr val="D3D0C8"/>
                </a:solidFill>
                <a:latin typeface="Consolas" panose="020B0609020204030204" pitchFamily="49" charset="0"/>
              </a:rPr>
              <a:t>&lt;/</a:t>
            </a:r>
            <a:r>
              <a:rPr lang="fr-FR" dirty="0">
                <a:solidFill>
                  <a:srgbClr val="F2777A"/>
                </a:solidFill>
                <a:latin typeface="Consolas" panose="020B0609020204030204" pitchFamily="49" charset="0"/>
              </a:rPr>
              <a:t>a</a:t>
            </a:r>
            <a:r>
              <a:rPr lang="fr-FR" dirty="0">
                <a:solidFill>
                  <a:srgbClr val="D3D0C8"/>
                </a:solidFill>
                <a:latin typeface="Consolas" panose="020B0609020204030204" pitchFamily="49" charset="0"/>
              </a:rPr>
              <a:t>&gt;</a:t>
            </a:r>
          </a:p>
          <a:p>
            <a:endParaRPr lang="fr-FR" dirty="0"/>
          </a:p>
          <a:p>
            <a:r>
              <a:rPr lang="fr-FR" dirty="0"/>
              <a:t>Saut de ligne</a:t>
            </a:r>
          </a:p>
          <a:p>
            <a:pPr lvl="2"/>
            <a:r>
              <a:rPr lang="fr-FR" dirty="0"/>
              <a:t> </a:t>
            </a:r>
            <a:r>
              <a:rPr lang="fr-FR" dirty="0">
                <a:solidFill>
                  <a:srgbClr val="D3D0C8"/>
                </a:solidFill>
                <a:latin typeface="Consolas" panose="020B0609020204030204" pitchFamily="49" charset="0"/>
              </a:rPr>
              <a:t>&lt;</a:t>
            </a:r>
            <a:r>
              <a:rPr lang="fr-FR" b="1" dirty="0" err="1">
                <a:solidFill>
                  <a:srgbClr val="F2777A"/>
                </a:solidFill>
                <a:latin typeface="Consolas" panose="020B0609020204030204" pitchFamily="49" charset="0"/>
              </a:rPr>
              <a:t>br</a:t>
            </a:r>
            <a:r>
              <a:rPr lang="fr-FR" dirty="0">
                <a:solidFill>
                  <a:srgbClr val="D3D0C8"/>
                </a:solidFill>
                <a:latin typeface="Consolas" panose="020B0609020204030204" pitchFamily="49" charset="0"/>
              </a:rPr>
              <a:t>/&gt;</a:t>
            </a:r>
          </a:p>
          <a:p>
            <a:endParaRPr lang="fr-FR" dirty="0">
              <a:latin typeface="Consolas" panose="020B0609020204030204" pitchFamily="49" charset="0"/>
            </a:endParaRPr>
          </a:p>
          <a:p>
            <a:r>
              <a:rPr lang="fr-FR" dirty="0">
                <a:latin typeface="Consolas" panose="020B0609020204030204" pitchFamily="49" charset="0"/>
              </a:rPr>
              <a:t>Gras, souligné, grand, petit</a:t>
            </a:r>
          </a:p>
          <a:p>
            <a:pPr lvl="2"/>
            <a:r>
              <a:rPr lang="en-US" dirty="0">
                <a:solidFill>
                  <a:srgbClr val="D3D0C8"/>
                </a:solidFill>
                <a:latin typeface="Consolas" panose="020B0609020204030204" pitchFamily="49" charset="0"/>
              </a:rPr>
              <a:t>&lt;</a:t>
            </a:r>
            <a:r>
              <a:rPr lang="en-US" b="1" dirty="0">
                <a:solidFill>
                  <a:srgbClr val="F2777A"/>
                </a:solidFill>
                <a:latin typeface="Consolas" panose="020B0609020204030204" pitchFamily="49" charset="0"/>
              </a:rPr>
              <a:t>u</a:t>
            </a:r>
            <a:r>
              <a:rPr lang="en-US" dirty="0">
                <a:solidFill>
                  <a:srgbClr val="D3D0C8"/>
                </a:solidFill>
                <a:latin typeface="Consolas" panose="020B0609020204030204" pitchFamily="49" charset="0"/>
              </a:rPr>
              <a:t>&gt;</a:t>
            </a:r>
            <a:r>
              <a:rPr lang="en-US" dirty="0" err="1">
                <a:solidFill>
                  <a:schemeClr val="bg1">
                    <a:lumMod val="50000"/>
                  </a:schemeClr>
                </a:solidFill>
                <a:latin typeface="Consolas" panose="020B0609020204030204" pitchFamily="49" charset="0"/>
              </a:rPr>
              <a:t>souligné</a:t>
            </a:r>
            <a:r>
              <a:rPr lang="en-US" dirty="0">
                <a:solidFill>
                  <a:srgbClr val="D3D0C8"/>
                </a:solidFill>
                <a:latin typeface="Consolas" panose="020B0609020204030204" pitchFamily="49" charset="0"/>
              </a:rPr>
              <a:t>&lt;/</a:t>
            </a:r>
            <a:r>
              <a:rPr lang="en-US" b="1" dirty="0">
                <a:solidFill>
                  <a:srgbClr val="F2777A"/>
                </a:solidFill>
                <a:latin typeface="Consolas" panose="020B0609020204030204" pitchFamily="49" charset="0"/>
              </a:rPr>
              <a:t>u</a:t>
            </a:r>
            <a:r>
              <a:rPr lang="en-US" dirty="0">
                <a:solidFill>
                  <a:srgbClr val="D3D0C8"/>
                </a:solidFill>
                <a:latin typeface="Consolas" panose="020B0609020204030204" pitchFamily="49" charset="0"/>
              </a:rPr>
              <a:t>&gt;</a:t>
            </a:r>
          </a:p>
          <a:p>
            <a:pPr lvl="2"/>
            <a:r>
              <a:rPr lang="en-US" dirty="0">
                <a:solidFill>
                  <a:srgbClr val="D3D0C8"/>
                </a:solidFill>
                <a:latin typeface="Consolas" panose="020B0609020204030204" pitchFamily="49" charset="0"/>
              </a:rPr>
              <a:t>&lt;</a:t>
            </a:r>
            <a:r>
              <a:rPr lang="en-US" b="1" dirty="0">
                <a:solidFill>
                  <a:srgbClr val="F2777A"/>
                </a:solidFill>
                <a:latin typeface="Consolas" panose="020B0609020204030204" pitchFamily="49" charset="0"/>
              </a:rPr>
              <a:t>b</a:t>
            </a:r>
            <a:r>
              <a:rPr lang="en-US" dirty="0">
                <a:solidFill>
                  <a:srgbClr val="D3D0C8"/>
                </a:solidFill>
                <a:latin typeface="Consolas" panose="020B0609020204030204" pitchFamily="49" charset="0"/>
              </a:rPr>
              <a:t>&gt;</a:t>
            </a:r>
            <a:r>
              <a:rPr lang="en-US" dirty="0">
                <a:solidFill>
                  <a:schemeClr val="bg1">
                    <a:lumMod val="50000"/>
                  </a:schemeClr>
                </a:solidFill>
                <a:latin typeface="Consolas" panose="020B0609020204030204" pitchFamily="49" charset="0"/>
              </a:rPr>
              <a:t>bold</a:t>
            </a:r>
            <a:r>
              <a:rPr lang="en-US" dirty="0">
                <a:solidFill>
                  <a:srgbClr val="D3D0C8"/>
                </a:solidFill>
                <a:latin typeface="Consolas" panose="020B0609020204030204" pitchFamily="49" charset="0"/>
              </a:rPr>
              <a:t>&lt;/</a:t>
            </a:r>
            <a:r>
              <a:rPr lang="en-US" b="1" dirty="0">
                <a:solidFill>
                  <a:srgbClr val="F2777A"/>
                </a:solidFill>
                <a:latin typeface="Consolas" panose="020B0609020204030204" pitchFamily="49" charset="0"/>
              </a:rPr>
              <a:t>b</a:t>
            </a:r>
            <a:r>
              <a:rPr lang="en-US" dirty="0">
                <a:solidFill>
                  <a:srgbClr val="D3D0C8"/>
                </a:solidFill>
                <a:latin typeface="Consolas" panose="020B0609020204030204" pitchFamily="49" charset="0"/>
              </a:rPr>
              <a:t>&gt;</a:t>
            </a:r>
          </a:p>
          <a:p>
            <a:pPr lvl="2"/>
            <a:r>
              <a:rPr lang="en-US" dirty="0">
                <a:solidFill>
                  <a:srgbClr val="D3D0C8"/>
                </a:solidFill>
                <a:latin typeface="Consolas" panose="020B0609020204030204" pitchFamily="49" charset="0"/>
              </a:rPr>
              <a:t>&lt;</a:t>
            </a:r>
            <a:r>
              <a:rPr lang="en-US" b="1" dirty="0">
                <a:solidFill>
                  <a:srgbClr val="F2777A"/>
                </a:solidFill>
                <a:latin typeface="Consolas" panose="020B0609020204030204" pitchFamily="49" charset="0"/>
              </a:rPr>
              <a:t>big</a:t>
            </a:r>
            <a:r>
              <a:rPr lang="en-US" dirty="0">
                <a:solidFill>
                  <a:srgbClr val="D3D0C8"/>
                </a:solidFill>
                <a:latin typeface="Consolas" panose="020B0609020204030204" pitchFamily="49" charset="0"/>
              </a:rPr>
              <a:t>&gt;</a:t>
            </a:r>
            <a:r>
              <a:rPr lang="en-US" dirty="0">
                <a:solidFill>
                  <a:schemeClr val="bg1">
                    <a:lumMod val="50000"/>
                  </a:schemeClr>
                </a:solidFill>
                <a:latin typeface="Consolas" panose="020B0609020204030204" pitchFamily="49" charset="0"/>
              </a:rPr>
              <a:t>grand</a:t>
            </a:r>
            <a:r>
              <a:rPr lang="en-US" dirty="0">
                <a:solidFill>
                  <a:srgbClr val="D3D0C8"/>
                </a:solidFill>
                <a:latin typeface="Consolas" panose="020B0609020204030204" pitchFamily="49" charset="0"/>
              </a:rPr>
              <a:t>&lt;/</a:t>
            </a:r>
            <a:r>
              <a:rPr lang="en-US" b="1" dirty="0">
                <a:solidFill>
                  <a:srgbClr val="F2777A"/>
                </a:solidFill>
                <a:latin typeface="Consolas" panose="020B0609020204030204" pitchFamily="49" charset="0"/>
              </a:rPr>
              <a:t>big</a:t>
            </a:r>
            <a:r>
              <a:rPr lang="en-US" dirty="0">
                <a:solidFill>
                  <a:srgbClr val="D3D0C8"/>
                </a:solidFill>
                <a:latin typeface="Consolas" panose="020B0609020204030204" pitchFamily="49" charset="0"/>
              </a:rPr>
              <a:t>&gt;</a:t>
            </a:r>
          </a:p>
          <a:p>
            <a:pPr lvl="2"/>
            <a:r>
              <a:rPr lang="en-US" dirty="0">
                <a:solidFill>
                  <a:srgbClr val="D3D0C8"/>
                </a:solidFill>
                <a:latin typeface="Consolas" panose="020B0609020204030204" pitchFamily="49" charset="0"/>
              </a:rPr>
              <a:t>&lt;</a:t>
            </a:r>
            <a:r>
              <a:rPr lang="en-US" b="1" dirty="0">
                <a:solidFill>
                  <a:srgbClr val="F2777A"/>
                </a:solidFill>
                <a:latin typeface="Consolas" panose="020B0609020204030204" pitchFamily="49" charset="0"/>
              </a:rPr>
              <a:t>small</a:t>
            </a:r>
            <a:r>
              <a:rPr lang="en-US" dirty="0">
                <a:solidFill>
                  <a:srgbClr val="D3D0C8"/>
                </a:solidFill>
                <a:latin typeface="Consolas" panose="020B0609020204030204" pitchFamily="49" charset="0"/>
              </a:rPr>
              <a:t>&gt;</a:t>
            </a:r>
            <a:r>
              <a:rPr lang="en-US" dirty="0">
                <a:solidFill>
                  <a:schemeClr val="bg1">
                    <a:lumMod val="50000"/>
                  </a:schemeClr>
                </a:solidFill>
                <a:latin typeface="Consolas" panose="020B0609020204030204" pitchFamily="49" charset="0"/>
              </a:rPr>
              <a:t>petit</a:t>
            </a:r>
            <a:r>
              <a:rPr lang="en-US" dirty="0">
                <a:solidFill>
                  <a:srgbClr val="D3D0C8"/>
                </a:solidFill>
                <a:latin typeface="Consolas" panose="020B0609020204030204" pitchFamily="49" charset="0"/>
              </a:rPr>
              <a:t>&lt;/</a:t>
            </a:r>
            <a:r>
              <a:rPr lang="en-US" b="1" dirty="0">
                <a:solidFill>
                  <a:srgbClr val="F2777A"/>
                </a:solidFill>
                <a:latin typeface="Consolas" panose="020B0609020204030204" pitchFamily="49" charset="0"/>
              </a:rPr>
              <a:t>small</a:t>
            </a:r>
            <a:r>
              <a:rPr lang="en-US" dirty="0">
                <a:solidFill>
                  <a:srgbClr val="D3D0C8"/>
                </a:solidFill>
                <a:latin typeface="Consolas" panose="020B0609020204030204" pitchFamily="49" charset="0"/>
              </a:rPr>
              <a:t>&gt;</a:t>
            </a:r>
          </a:p>
          <a:p>
            <a:pPr lvl="2"/>
            <a:endParaRPr lang="fr-FR" dirty="0">
              <a:latin typeface="Consolas" panose="020B0609020204030204" pitchFamily="49" charset="0"/>
            </a:endParaRPr>
          </a:p>
          <a:p>
            <a:pPr lvl="2"/>
            <a:endParaRPr lang="fr-FR" dirty="0"/>
          </a:p>
          <a:p>
            <a:endParaRPr lang="fr-FR" dirty="0"/>
          </a:p>
        </p:txBody>
      </p:sp>
    </p:spTree>
    <p:extLst>
      <p:ext uri="{BB962C8B-B14F-4D97-AF65-F5344CB8AC3E}">
        <p14:creationId xmlns:p14="http://schemas.microsoft.com/office/powerpoint/2010/main" val="17395393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AE7F51BD-69F4-430D-90FB-7C822ACC9143}"/>
              </a:ext>
            </a:extLst>
          </p:cNvPr>
          <p:cNvSpPr>
            <a:spLocks noGrp="1"/>
          </p:cNvSpPr>
          <p:nvPr>
            <p:ph type="title"/>
          </p:nvPr>
        </p:nvSpPr>
        <p:spPr/>
        <p:txBody>
          <a:bodyPr/>
          <a:lstStyle/>
          <a:p>
            <a:r>
              <a:rPr lang="fr-FR" dirty="0"/>
              <a:t>Les listes</a:t>
            </a:r>
          </a:p>
        </p:txBody>
      </p:sp>
      <p:sp>
        <p:nvSpPr>
          <p:cNvPr id="6" name="Espace réservé du contenu 5">
            <a:extLst>
              <a:ext uri="{FF2B5EF4-FFF2-40B4-BE49-F238E27FC236}">
                <a16:creationId xmlns:a16="http://schemas.microsoft.com/office/drawing/2014/main" id="{23389176-AB67-4C6A-8AF6-DFF596194D42}"/>
              </a:ext>
            </a:extLst>
          </p:cNvPr>
          <p:cNvSpPr>
            <a:spLocks noGrp="1"/>
          </p:cNvSpPr>
          <p:nvPr>
            <p:ph idx="1"/>
          </p:nvPr>
        </p:nvSpPr>
        <p:spPr/>
        <p:txBody>
          <a:bodyPr/>
          <a:lstStyle/>
          <a:p>
            <a:r>
              <a:rPr lang="fr-FR" dirty="0"/>
              <a:t>Les listes sont </a:t>
            </a:r>
            <a:r>
              <a:rPr lang="fr-FR" dirty="0" err="1"/>
              <a:t>imbricables</a:t>
            </a:r>
            <a:endParaRPr lang="fr-FR" dirty="0"/>
          </a:p>
          <a:p>
            <a:r>
              <a:rPr lang="fr-FR" dirty="0"/>
              <a:t>Liste simple sans puce</a:t>
            </a:r>
          </a:p>
          <a:p>
            <a:pPr lvl="1"/>
            <a:r>
              <a:rPr lang="fr-FR" dirty="0">
                <a:latin typeface="Consolas" panose="020B0609020204030204" pitchFamily="49" charset="0"/>
              </a:rPr>
              <a:t> </a:t>
            </a:r>
            <a:r>
              <a:rPr lang="fr-FR" dirty="0">
                <a:solidFill>
                  <a:srgbClr val="D3D0C8"/>
                </a:solidFill>
                <a:latin typeface="Consolas" panose="020B0609020204030204" pitchFamily="49" charset="0"/>
              </a:rPr>
              <a:t>&lt;</a:t>
            </a:r>
            <a:r>
              <a:rPr lang="fr-FR" b="1" dirty="0">
                <a:solidFill>
                  <a:srgbClr val="F2777A"/>
                </a:solidFill>
                <a:latin typeface="Consolas" panose="020B0609020204030204" pitchFamily="49" charset="0"/>
              </a:rPr>
              <a:t>dl</a:t>
            </a:r>
            <a:r>
              <a:rPr lang="fr-FR" sz="2400" dirty="0">
                <a:solidFill>
                  <a:srgbClr val="D3D0C8"/>
                </a:solidFill>
                <a:latin typeface="Consolas" panose="020B0609020204030204" pitchFamily="49" charset="0"/>
              </a:rPr>
              <a:t>&gt;</a:t>
            </a:r>
            <a:r>
              <a:rPr lang="fr-FR" sz="2400" b="1" i="1" dirty="0">
                <a:solidFill>
                  <a:srgbClr val="C00000"/>
                </a:solidFill>
              </a:rPr>
              <a:t> </a:t>
            </a:r>
            <a:r>
              <a:rPr lang="fr-FR" dirty="0"/>
              <a:t>		</a:t>
            </a:r>
            <a:r>
              <a:rPr lang="fr-FR" dirty="0">
                <a:sym typeface="Wingdings" panose="05000000000000000000" pitchFamily="2" charset="2"/>
              </a:rPr>
              <a:t>	définition de liste</a:t>
            </a:r>
            <a:endParaRPr lang="fr-FR" dirty="0"/>
          </a:p>
          <a:p>
            <a:pPr lvl="2"/>
            <a:r>
              <a:rPr lang="fr-FR" dirty="0">
                <a:latin typeface="Consolas" panose="020B0609020204030204" pitchFamily="49" charset="0"/>
              </a:rPr>
              <a:t> </a:t>
            </a:r>
            <a:r>
              <a:rPr lang="fr-FR" dirty="0">
                <a:solidFill>
                  <a:srgbClr val="D3D0C8"/>
                </a:solidFill>
                <a:latin typeface="Consolas" panose="020B0609020204030204" pitchFamily="49" charset="0"/>
              </a:rPr>
              <a:t>&lt;</a:t>
            </a:r>
            <a:r>
              <a:rPr lang="fr-FR" b="1" dirty="0">
                <a:solidFill>
                  <a:srgbClr val="F2777A"/>
                </a:solidFill>
                <a:latin typeface="Consolas" panose="020B0609020204030204" pitchFamily="49" charset="0"/>
              </a:rPr>
              <a:t>li</a:t>
            </a:r>
            <a:r>
              <a:rPr lang="fr-FR" sz="2000" dirty="0">
                <a:solidFill>
                  <a:srgbClr val="D3D0C8"/>
                </a:solidFill>
                <a:latin typeface="Consolas" panose="020B0609020204030204" pitchFamily="49" charset="0"/>
              </a:rPr>
              <a:t>&gt;</a:t>
            </a:r>
            <a:r>
              <a:rPr lang="fr-FR" sz="2000" b="1" i="1" dirty="0">
                <a:solidFill>
                  <a:srgbClr val="C00000"/>
                </a:solidFill>
              </a:rPr>
              <a:t> </a:t>
            </a:r>
            <a:r>
              <a:rPr lang="fr-FR" dirty="0"/>
              <a:t>	</a:t>
            </a:r>
            <a:r>
              <a:rPr lang="fr-FR" dirty="0">
                <a:sym typeface="Wingdings" panose="05000000000000000000" pitchFamily="2" charset="2"/>
              </a:rPr>
              <a:t>	un item de liste </a:t>
            </a:r>
            <a:endParaRPr lang="fr-FR" dirty="0"/>
          </a:p>
          <a:p>
            <a:r>
              <a:rPr lang="fr-FR" dirty="0"/>
              <a:t>Listes de puces simples</a:t>
            </a:r>
          </a:p>
          <a:p>
            <a:pPr lvl="1"/>
            <a:r>
              <a:rPr lang="fr-FR" dirty="0">
                <a:latin typeface="Consolas" panose="020B0609020204030204" pitchFamily="49" charset="0"/>
              </a:rPr>
              <a:t> </a:t>
            </a:r>
            <a:r>
              <a:rPr lang="fr-FR" dirty="0">
                <a:solidFill>
                  <a:srgbClr val="D3D0C8"/>
                </a:solidFill>
                <a:latin typeface="Consolas" panose="020B0609020204030204" pitchFamily="49" charset="0"/>
              </a:rPr>
              <a:t>&lt;</a:t>
            </a:r>
            <a:r>
              <a:rPr lang="fr-FR" b="1" dirty="0" err="1">
                <a:solidFill>
                  <a:srgbClr val="F2777A"/>
                </a:solidFill>
                <a:latin typeface="Consolas" panose="020B0609020204030204" pitchFamily="49" charset="0"/>
              </a:rPr>
              <a:t>ul</a:t>
            </a:r>
            <a:r>
              <a:rPr lang="fr-FR" sz="2400" dirty="0">
                <a:solidFill>
                  <a:srgbClr val="D3D0C8"/>
                </a:solidFill>
                <a:latin typeface="Consolas" panose="020B0609020204030204" pitchFamily="49" charset="0"/>
              </a:rPr>
              <a:t>&gt;</a:t>
            </a:r>
            <a:r>
              <a:rPr lang="fr-FR" sz="2400" b="1" i="1" dirty="0">
                <a:solidFill>
                  <a:srgbClr val="C00000"/>
                </a:solidFill>
              </a:rPr>
              <a:t> 	</a:t>
            </a:r>
            <a:r>
              <a:rPr lang="fr-FR" dirty="0"/>
              <a:t>	</a:t>
            </a:r>
            <a:r>
              <a:rPr lang="fr-FR" dirty="0">
                <a:sym typeface="Wingdings" panose="05000000000000000000" pitchFamily="2" charset="2"/>
              </a:rPr>
              <a:t>	Définition de liste à puces</a:t>
            </a:r>
            <a:endParaRPr lang="fr-FR" dirty="0"/>
          </a:p>
          <a:p>
            <a:pPr lvl="2"/>
            <a:r>
              <a:rPr lang="fr-FR" dirty="0"/>
              <a:t> </a:t>
            </a:r>
            <a:r>
              <a:rPr lang="fr-FR" dirty="0">
                <a:solidFill>
                  <a:srgbClr val="D3D0C8"/>
                </a:solidFill>
                <a:latin typeface="Consolas" panose="020B0609020204030204" pitchFamily="49" charset="0"/>
              </a:rPr>
              <a:t>&lt;</a:t>
            </a:r>
            <a:r>
              <a:rPr lang="fr-FR" b="1" dirty="0">
                <a:solidFill>
                  <a:srgbClr val="F2777A"/>
                </a:solidFill>
                <a:latin typeface="Consolas" panose="020B0609020204030204" pitchFamily="49" charset="0"/>
              </a:rPr>
              <a:t>li</a:t>
            </a:r>
            <a:r>
              <a:rPr lang="fr-FR" sz="2000" dirty="0">
                <a:solidFill>
                  <a:srgbClr val="D3D0C8"/>
                </a:solidFill>
                <a:latin typeface="Consolas" panose="020B0609020204030204" pitchFamily="49" charset="0"/>
              </a:rPr>
              <a:t>&gt;</a:t>
            </a:r>
            <a:r>
              <a:rPr lang="fr-FR" sz="2000" b="1" i="1" dirty="0">
                <a:solidFill>
                  <a:srgbClr val="C00000"/>
                </a:solidFill>
              </a:rPr>
              <a:t> </a:t>
            </a:r>
            <a:r>
              <a:rPr lang="fr-FR" dirty="0"/>
              <a:t>	</a:t>
            </a:r>
            <a:r>
              <a:rPr lang="fr-FR" dirty="0">
                <a:sym typeface="Wingdings" panose="05000000000000000000" pitchFamily="2" charset="2"/>
              </a:rPr>
              <a:t>	Un item de liste </a:t>
            </a:r>
            <a:endParaRPr lang="fr-FR" dirty="0"/>
          </a:p>
          <a:p>
            <a:r>
              <a:rPr lang="fr-FR" dirty="0"/>
              <a:t>Liste de puces numérotées</a:t>
            </a:r>
          </a:p>
          <a:p>
            <a:pPr lvl="1"/>
            <a:r>
              <a:rPr lang="fr-FR" dirty="0"/>
              <a:t> </a:t>
            </a:r>
            <a:r>
              <a:rPr lang="fr-FR" dirty="0">
                <a:solidFill>
                  <a:srgbClr val="D3D0C8"/>
                </a:solidFill>
                <a:latin typeface="Consolas" panose="020B0609020204030204" pitchFamily="49" charset="0"/>
              </a:rPr>
              <a:t>&lt;</a:t>
            </a:r>
            <a:r>
              <a:rPr lang="fr-FR" b="1" dirty="0" err="1">
                <a:solidFill>
                  <a:srgbClr val="F2777A"/>
                </a:solidFill>
                <a:latin typeface="Consolas" panose="020B0609020204030204" pitchFamily="49" charset="0"/>
              </a:rPr>
              <a:t>ol</a:t>
            </a:r>
            <a:r>
              <a:rPr lang="fr-FR" sz="2400" dirty="0">
                <a:solidFill>
                  <a:srgbClr val="D3D0C8"/>
                </a:solidFill>
                <a:latin typeface="Consolas" panose="020B0609020204030204" pitchFamily="49" charset="0"/>
              </a:rPr>
              <a:t>&gt;</a:t>
            </a:r>
            <a:r>
              <a:rPr lang="fr-FR" sz="2400" b="1" i="1" dirty="0">
                <a:solidFill>
                  <a:srgbClr val="C00000"/>
                </a:solidFill>
              </a:rPr>
              <a:t> </a:t>
            </a:r>
            <a:r>
              <a:rPr lang="fr-FR" dirty="0"/>
              <a:t>		</a:t>
            </a:r>
            <a:r>
              <a:rPr lang="fr-FR" dirty="0">
                <a:sym typeface="Wingdings" panose="05000000000000000000" pitchFamily="2" charset="2"/>
              </a:rPr>
              <a:t>	définition de liste numérotées</a:t>
            </a:r>
            <a:endParaRPr lang="fr-FR" dirty="0"/>
          </a:p>
          <a:p>
            <a:pPr lvl="2"/>
            <a:r>
              <a:rPr lang="fr-FR" dirty="0"/>
              <a:t> </a:t>
            </a:r>
            <a:r>
              <a:rPr lang="fr-FR" dirty="0">
                <a:solidFill>
                  <a:srgbClr val="D3D0C8"/>
                </a:solidFill>
                <a:latin typeface="Consolas" panose="020B0609020204030204" pitchFamily="49" charset="0"/>
              </a:rPr>
              <a:t>&lt;</a:t>
            </a:r>
            <a:r>
              <a:rPr lang="fr-FR" b="1" dirty="0">
                <a:solidFill>
                  <a:srgbClr val="F2777A"/>
                </a:solidFill>
                <a:latin typeface="Consolas" panose="020B0609020204030204" pitchFamily="49" charset="0"/>
              </a:rPr>
              <a:t>li</a:t>
            </a:r>
            <a:r>
              <a:rPr lang="fr-FR" sz="2000" dirty="0">
                <a:solidFill>
                  <a:srgbClr val="D3D0C8"/>
                </a:solidFill>
                <a:latin typeface="Consolas" panose="020B0609020204030204" pitchFamily="49" charset="0"/>
              </a:rPr>
              <a:t>&gt;</a:t>
            </a:r>
            <a:r>
              <a:rPr lang="fr-FR" sz="2000" b="1" i="1" dirty="0">
                <a:solidFill>
                  <a:srgbClr val="C00000"/>
                </a:solidFill>
              </a:rPr>
              <a:t> </a:t>
            </a:r>
            <a:r>
              <a:rPr lang="fr-FR" dirty="0"/>
              <a:t>	</a:t>
            </a:r>
            <a:r>
              <a:rPr lang="fr-FR" dirty="0">
                <a:sym typeface="Wingdings" panose="05000000000000000000" pitchFamily="2" charset="2"/>
              </a:rPr>
              <a:t>	Un item de liste</a:t>
            </a:r>
            <a:endParaRPr lang="fr-FR" dirty="0"/>
          </a:p>
          <a:p>
            <a:endParaRPr lang="fr-FR" dirty="0"/>
          </a:p>
          <a:p>
            <a:pPr lvl="1"/>
            <a:endParaRPr lang="fr-FR" dirty="0"/>
          </a:p>
        </p:txBody>
      </p:sp>
    </p:spTree>
    <p:extLst>
      <p:ext uri="{BB962C8B-B14F-4D97-AF65-F5344CB8AC3E}">
        <p14:creationId xmlns:p14="http://schemas.microsoft.com/office/powerpoint/2010/main" val="17233055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a:t>Tableaux</a:t>
            </a:r>
          </a:p>
        </p:txBody>
      </p:sp>
      <p:sp>
        <p:nvSpPr>
          <p:cNvPr id="3" name="Espace réservé du contenu 2"/>
          <p:cNvSpPr>
            <a:spLocks noGrp="1"/>
          </p:cNvSpPr>
          <p:nvPr>
            <p:ph idx="1"/>
          </p:nvPr>
        </p:nvSpPr>
        <p:spPr/>
        <p:txBody>
          <a:bodyPr>
            <a:noAutofit/>
          </a:bodyPr>
          <a:lstStyle/>
          <a:p>
            <a:r>
              <a:rPr lang="fr-FR" sz="1600" dirty="0"/>
              <a:t>Les tableaux : </a:t>
            </a:r>
            <a:r>
              <a:rPr lang="fr-FR" sz="1600" dirty="0">
                <a:solidFill>
                  <a:srgbClr val="D3D0C8"/>
                </a:solidFill>
                <a:latin typeface="Consolas" panose="020B0609020204030204" pitchFamily="49" charset="0"/>
              </a:rPr>
              <a:t>&lt;</a:t>
            </a:r>
            <a:r>
              <a:rPr lang="fr-FR" sz="1600" dirty="0">
                <a:solidFill>
                  <a:srgbClr val="F2777A"/>
                </a:solidFill>
                <a:latin typeface="Consolas" panose="020B0609020204030204" pitchFamily="49" charset="0"/>
              </a:rPr>
              <a:t>table</a:t>
            </a:r>
            <a:r>
              <a:rPr lang="fr-FR" sz="1600" dirty="0">
                <a:solidFill>
                  <a:srgbClr val="D3D0C8"/>
                </a:solidFill>
                <a:latin typeface="Consolas" panose="020B0609020204030204" pitchFamily="49" charset="0"/>
              </a:rPr>
              <a:t>&gt;</a:t>
            </a:r>
            <a:endParaRPr lang="fr-FR" sz="1600" dirty="0"/>
          </a:p>
          <a:p>
            <a:pPr lvl="1"/>
            <a:r>
              <a:rPr lang="fr-FR" sz="1400" dirty="0"/>
              <a:t>structure</a:t>
            </a:r>
          </a:p>
          <a:p>
            <a:pPr lvl="2"/>
            <a:r>
              <a:rPr lang="fr-FR" sz="1200" dirty="0"/>
              <a:t> </a:t>
            </a:r>
            <a:r>
              <a:rPr lang="fr-FR" sz="1400" dirty="0">
                <a:solidFill>
                  <a:srgbClr val="D3D0C8"/>
                </a:solidFill>
                <a:latin typeface="Consolas" panose="020B0609020204030204" pitchFamily="49" charset="0"/>
              </a:rPr>
              <a:t>&lt;</a:t>
            </a:r>
            <a:r>
              <a:rPr lang="fr-FR" sz="1400" dirty="0" err="1">
                <a:solidFill>
                  <a:srgbClr val="F2777A"/>
                </a:solidFill>
                <a:latin typeface="Consolas" panose="020B0609020204030204" pitchFamily="49" charset="0"/>
              </a:rPr>
              <a:t>thead</a:t>
            </a:r>
            <a:r>
              <a:rPr lang="fr-FR" sz="1400" dirty="0">
                <a:solidFill>
                  <a:srgbClr val="D3D0C8"/>
                </a:solidFill>
                <a:latin typeface="Consolas" panose="020B0609020204030204" pitchFamily="49" charset="0"/>
              </a:rPr>
              <a:t>&gt;</a:t>
            </a:r>
            <a:r>
              <a:rPr lang="fr-FR" sz="1400" dirty="0">
                <a:latin typeface="Consolas" panose="020B0609020204030204" pitchFamily="49" charset="0"/>
              </a:rPr>
              <a:t>&amp;</a:t>
            </a:r>
            <a:r>
              <a:rPr lang="fr-FR" sz="1400" dirty="0">
                <a:solidFill>
                  <a:srgbClr val="D3D0C8"/>
                </a:solidFill>
                <a:latin typeface="Consolas" panose="020B0609020204030204" pitchFamily="49" charset="0"/>
              </a:rPr>
              <a:t>&lt;</a:t>
            </a:r>
            <a:r>
              <a:rPr lang="fr-FR" sz="1400" dirty="0" err="1">
                <a:solidFill>
                  <a:srgbClr val="F2777A"/>
                </a:solidFill>
                <a:latin typeface="Consolas" panose="020B0609020204030204" pitchFamily="49" charset="0"/>
              </a:rPr>
              <a:t>tfooter</a:t>
            </a:r>
            <a:r>
              <a:rPr lang="fr-FR" sz="1400" dirty="0">
                <a:solidFill>
                  <a:srgbClr val="D3D0C8"/>
                </a:solidFill>
                <a:latin typeface="Consolas" panose="020B0609020204030204" pitchFamily="49" charset="0"/>
              </a:rPr>
              <a:t>&gt;</a:t>
            </a:r>
            <a:r>
              <a:rPr lang="fr-FR" sz="1400" dirty="0"/>
              <a:t>  sert à définir des sections de balises explicitement pour l'en tête et le pied de page</a:t>
            </a:r>
          </a:p>
          <a:p>
            <a:pPr lvl="2"/>
            <a:r>
              <a:rPr lang="fr-FR" sz="1400" b="1" i="1" dirty="0"/>
              <a:t> </a:t>
            </a:r>
            <a:r>
              <a:rPr lang="fr-FR" sz="1400" dirty="0">
                <a:solidFill>
                  <a:srgbClr val="D3D0C8"/>
                </a:solidFill>
                <a:latin typeface="Consolas" panose="020B0609020204030204" pitchFamily="49" charset="0"/>
              </a:rPr>
              <a:t>&lt;</a:t>
            </a:r>
            <a:r>
              <a:rPr lang="fr-FR" sz="1400" dirty="0" err="1">
                <a:solidFill>
                  <a:srgbClr val="F2777A"/>
                </a:solidFill>
                <a:latin typeface="Consolas" panose="020B0609020204030204" pitchFamily="49" charset="0"/>
              </a:rPr>
              <a:t>tboody</a:t>
            </a:r>
            <a:r>
              <a:rPr lang="fr-FR" sz="1400" dirty="0">
                <a:solidFill>
                  <a:srgbClr val="D3D0C8"/>
                </a:solidFill>
                <a:latin typeface="Consolas" panose="020B0609020204030204" pitchFamily="49" charset="0"/>
              </a:rPr>
              <a:t>&gt;</a:t>
            </a:r>
            <a:r>
              <a:rPr lang="fr-FR" sz="1400" dirty="0"/>
              <a:t>sert à définir le corps du tableaux si </a:t>
            </a:r>
            <a:r>
              <a:rPr lang="fr-FR" sz="1400" i="1" dirty="0" err="1"/>
              <a:t>tbody</a:t>
            </a:r>
            <a:r>
              <a:rPr lang="fr-FR" sz="1400" i="1" dirty="0"/>
              <a:t> et/ou </a:t>
            </a:r>
            <a:r>
              <a:rPr lang="fr-FR" sz="1400" i="1" dirty="0" err="1"/>
              <a:t>tfooter</a:t>
            </a:r>
            <a:r>
              <a:rPr lang="fr-FR" sz="1400" i="1" dirty="0"/>
              <a:t> est définit</a:t>
            </a:r>
          </a:p>
          <a:p>
            <a:pPr lvl="1"/>
            <a:endParaRPr lang="fr-FR" sz="1400" dirty="0"/>
          </a:p>
          <a:p>
            <a:pPr lvl="1"/>
            <a:r>
              <a:rPr lang="fr-FR" sz="1400" dirty="0"/>
              <a:t>Création de lignes</a:t>
            </a:r>
          </a:p>
          <a:p>
            <a:pPr marL="1158875" lvl="4"/>
            <a:r>
              <a:rPr lang="fr-FR" sz="1200" dirty="0">
                <a:latin typeface="Consolas" panose="020B0609020204030204" pitchFamily="49" charset="0"/>
              </a:rPr>
              <a:t> </a:t>
            </a:r>
            <a:r>
              <a:rPr lang="fr-FR" sz="1200" dirty="0">
                <a:solidFill>
                  <a:srgbClr val="D3D0C8"/>
                </a:solidFill>
                <a:latin typeface="Consolas" panose="020B0609020204030204" pitchFamily="49" charset="0"/>
              </a:rPr>
              <a:t>&lt;</a:t>
            </a:r>
            <a:r>
              <a:rPr lang="fr-FR" sz="1400" b="1" dirty="0">
                <a:solidFill>
                  <a:srgbClr val="F2777A"/>
                </a:solidFill>
                <a:latin typeface="Consolas" panose="020B0609020204030204" pitchFamily="49" charset="0"/>
              </a:rPr>
              <a:t>tr</a:t>
            </a:r>
            <a:r>
              <a:rPr lang="fr-FR" sz="1200" dirty="0">
                <a:solidFill>
                  <a:srgbClr val="D3D0C8"/>
                </a:solidFill>
                <a:latin typeface="Consolas" panose="020B0609020204030204" pitchFamily="49" charset="0"/>
              </a:rPr>
              <a:t>&gt;</a:t>
            </a:r>
            <a:r>
              <a:rPr lang="fr-FR" sz="1200" b="1" i="1" dirty="0">
                <a:solidFill>
                  <a:srgbClr val="C00000"/>
                </a:solidFill>
              </a:rPr>
              <a:t> (Table-</a:t>
            </a:r>
            <a:r>
              <a:rPr lang="fr-FR" sz="1200" b="1" i="1" dirty="0" err="1">
                <a:solidFill>
                  <a:srgbClr val="C00000"/>
                </a:solidFill>
              </a:rPr>
              <a:t>row</a:t>
            </a:r>
            <a:r>
              <a:rPr lang="fr-FR" sz="1200" b="1" i="1" dirty="0">
                <a:solidFill>
                  <a:srgbClr val="C00000"/>
                </a:solidFill>
              </a:rPr>
              <a:t>)</a:t>
            </a:r>
            <a:r>
              <a:rPr lang="fr-FR" sz="1200" dirty="0"/>
              <a:t> : définit une ligne</a:t>
            </a:r>
          </a:p>
          <a:p>
            <a:pPr marL="1158875" lvl="8"/>
            <a:r>
              <a:rPr lang="fr-FR" sz="1200" dirty="0">
                <a:solidFill>
                  <a:prstClr val="black"/>
                </a:solidFill>
              </a:rPr>
              <a:t>On y insère un ou des </a:t>
            </a:r>
            <a:r>
              <a:rPr lang="fr-FR" sz="1200" b="1" dirty="0">
                <a:solidFill>
                  <a:prstClr val="black"/>
                </a:solidFill>
              </a:rPr>
              <a:t>cellules (td ou th)</a:t>
            </a:r>
            <a:endParaRPr lang="fr-FR" sz="1200" b="1" dirty="0"/>
          </a:p>
          <a:p>
            <a:pPr marL="1158875" lvl="4"/>
            <a:endParaRPr lang="fr-FR" sz="1200" b="1" i="1" dirty="0">
              <a:solidFill>
                <a:srgbClr val="C00000"/>
              </a:solidFill>
            </a:endParaRPr>
          </a:p>
          <a:p>
            <a:pPr marL="1706563" lvl="4"/>
            <a:r>
              <a:rPr lang="fr-FR" sz="1200" b="1" i="1" dirty="0"/>
              <a:t> </a:t>
            </a:r>
            <a:r>
              <a:rPr lang="fr-FR" sz="1200" dirty="0">
                <a:solidFill>
                  <a:srgbClr val="D3D0C8"/>
                </a:solidFill>
                <a:latin typeface="Consolas" panose="020B0609020204030204" pitchFamily="49" charset="0"/>
              </a:rPr>
              <a:t>&lt;</a:t>
            </a:r>
            <a:r>
              <a:rPr lang="fr-FR" sz="1400" b="1" dirty="0">
                <a:solidFill>
                  <a:srgbClr val="F2777A"/>
                </a:solidFill>
                <a:latin typeface="Consolas" panose="020B0609020204030204" pitchFamily="49" charset="0"/>
              </a:rPr>
              <a:t>td</a:t>
            </a:r>
            <a:r>
              <a:rPr lang="fr-FR" sz="1200" dirty="0">
                <a:solidFill>
                  <a:srgbClr val="D3D0C8"/>
                </a:solidFill>
                <a:latin typeface="Consolas" panose="020B0609020204030204" pitchFamily="49" charset="0"/>
              </a:rPr>
              <a:t>&gt;</a:t>
            </a:r>
            <a:r>
              <a:rPr lang="fr-FR" sz="1200" b="1" i="1" dirty="0">
                <a:solidFill>
                  <a:srgbClr val="C00000"/>
                </a:solidFill>
              </a:rPr>
              <a:t> (Table-data-</a:t>
            </a:r>
            <a:r>
              <a:rPr lang="fr-FR" sz="1200" b="1" i="1" dirty="0" err="1">
                <a:solidFill>
                  <a:srgbClr val="C00000"/>
                </a:solidFill>
              </a:rPr>
              <a:t>cell</a:t>
            </a:r>
            <a:r>
              <a:rPr lang="fr-FR" sz="1200" b="1" i="1" dirty="0">
                <a:solidFill>
                  <a:srgbClr val="C00000"/>
                </a:solidFill>
              </a:rPr>
              <a:t>)</a:t>
            </a:r>
            <a:r>
              <a:rPr lang="fr-FR" sz="1200" dirty="0"/>
              <a:t> : définit une cellule du données</a:t>
            </a:r>
          </a:p>
          <a:p>
            <a:pPr marL="1706563" lvl="8"/>
            <a:r>
              <a:rPr lang="fr-FR" sz="1200" dirty="0"/>
              <a:t>On y insère un </a:t>
            </a:r>
            <a:r>
              <a:rPr lang="fr-FR" sz="1200" b="1" dirty="0"/>
              <a:t>du contenu html</a:t>
            </a:r>
          </a:p>
          <a:p>
            <a:pPr marL="1706563" lvl="8"/>
            <a:endParaRPr lang="fr-FR" sz="1200" b="1" dirty="0"/>
          </a:p>
          <a:p>
            <a:pPr marL="1706563" lvl="4"/>
            <a:r>
              <a:rPr lang="fr-FR" sz="1200" b="1" i="1" dirty="0"/>
              <a:t> </a:t>
            </a:r>
            <a:r>
              <a:rPr lang="fr-FR" sz="1200" dirty="0">
                <a:solidFill>
                  <a:srgbClr val="D3D0C8"/>
                </a:solidFill>
                <a:latin typeface="Consolas" panose="020B0609020204030204" pitchFamily="49" charset="0"/>
              </a:rPr>
              <a:t>&lt;</a:t>
            </a:r>
            <a:r>
              <a:rPr lang="fr-FR" sz="1400" b="1" dirty="0">
                <a:solidFill>
                  <a:srgbClr val="F2777A"/>
                </a:solidFill>
                <a:latin typeface="Consolas" panose="020B0609020204030204" pitchFamily="49" charset="0"/>
              </a:rPr>
              <a:t>th</a:t>
            </a:r>
            <a:r>
              <a:rPr lang="fr-FR" sz="1200" dirty="0">
                <a:solidFill>
                  <a:srgbClr val="D3D0C8"/>
                </a:solidFill>
                <a:latin typeface="Consolas" panose="020B0609020204030204" pitchFamily="49" charset="0"/>
              </a:rPr>
              <a:t>&gt;</a:t>
            </a:r>
            <a:r>
              <a:rPr lang="fr-FR" sz="1200" b="1" i="1" dirty="0">
                <a:solidFill>
                  <a:srgbClr val="C00000"/>
                </a:solidFill>
              </a:rPr>
              <a:t> (Table-header-</a:t>
            </a:r>
            <a:r>
              <a:rPr lang="fr-FR" sz="1200" b="1" i="1" dirty="0" err="1">
                <a:solidFill>
                  <a:srgbClr val="C00000"/>
                </a:solidFill>
              </a:rPr>
              <a:t>cell</a:t>
            </a:r>
            <a:r>
              <a:rPr lang="fr-FR" sz="1200" b="1" i="1" dirty="0">
                <a:solidFill>
                  <a:srgbClr val="C00000"/>
                </a:solidFill>
              </a:rPr>
              <a:t>)</a:t>
            </a:r>
            <a:r>
              <a:rPr lang="fr-FR" sz="1200" dirty="0"/>
              <a:t> : définit une cellule du typée en tête </a:t>
            </a:r>
          </a:p>
          <a:p>
            <a:pPr marL="1706563" lvl="8"/>
            <a:r>
              <a:rPr lang="fr-FR" sz="1200" dirty="0"/>
              <a:t>On y insère un </a:t>
            </a:r>
            <a:r>
              <a:rPr lang="fr-FR" sz="1200" b="1" dirty="0"/>
              <a:t>du contenu html</a:t>
            </a:r>
          </a:p>
          <a:p>
            <a:pPr marL="1706563" lvl="8"/>
            <a:r>
              <a:rPr lang="fr-FR" sz="1200" b="1" dirty="0"/>
              <a:t>cellule déjà gras et centrée</a:t>
            </a:r>
          </a:p>
          <a:p>
            <a:pPr marL="2149475" lvl="7"/>
            <a:endParaRPr lang="fr-FR" sz="1100" b="1" dirty="0"/>
          </a:p>
        </p:txBody>
      </p:sp>
      <p:sp>
        <p:nvSpPr>
          <p:cNvPr id="4" name="Rectangle 13"/>
          <p:cNvSpPr>
            <a:spLocks noGrp="1" noChangeArrowheads="1"/>
          </p:cNvSpPr>
          <p:nvPr>
            <p:ph type="sldNum" sz="quarter" idx="12"/>
          </p:nvPr>
        </p:nvSpPr>
        <p:spPr>
          <a:xfrm>
            <a:off x="7884368" y="6444578"/>
            <a:ext cx="589746" cy="270570"/>
          </a:xfrm>
          <a:noFill/>
        </p:spPr>
        <p:txBody>
          <a:bodyPr>
            <a:normAutofit lnSpcReduction="10000"/>
          </a:bodyPr>
          <a:lstStyle/>
          <a:p>
            <a:fld id="{D0E731D8-F5EB-4F9B-86C1-C3C0F6B5B5FB}" type="slidenum">
              <a:rPr lang="fr-FR" smtClean="0"/>
              <a:pPr/>
              <a:t>45</a:t>
            </a:fld>
            <a:endParaRPr lang="fr-FR" dirty="0"/>
          </a:p>
        </p:txBody>
      </p:sp>
      <p:grpSp>
        <p:nvGrpSpPr>
          <p:cNvPr id="22" name="Groupe 21"/>
          <p:cNvGrpSpPr/>
          <p:nvPr/>
        </p:nvGrpSpPr>
        <p:grpSpPr>
          <a:xfrm rot="158379">
            <a:off x="5632825" y="1798781"/>
            <a:ext cx="2928958" cy="3636404"/>
            <a:chOff x="4247964" y="1376772"/>
            <a:chExt cx="3996444" cy="3636404"/>
          </a:xfrm>
        </p:grpSpPr>
        <p:sp>
          <p:nvSpPr>
            <p:cNvPr id="23" name="Rectangle 22"/>
            <p:cNvSpPr/>
            <p:nvPr/>
          </p:nvSpPr>
          <p:spPr>
            <a:xfrm>
              <a:off x="4247964" y="1376772"/>
              <a:ext cx="3996444" cy="3636404"/>
            </a:xfrm>
            <a:prstGeom prst="rect">
              <a:avLst/>
            </a:prstGeom>
            <a:solidFill>
              <a:srgbClr val="5D7E9D"/>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t" anchorCtr="0"/>
            <a:lstStyle/>
            <a:p>
              <a:pPr algn="ctr"/>
              <a:r>
                <a:rPr lang="fr-FR" sz="2400" b="1" dirty="0">
                  <a:solidFill>
                    <a:srgbClr val="FFFDDD"/>
                  </a:solidFill>
                </a:rPr>
                <a:t>&lt;table&gt;</a:t>
              </a:r>
            </a:p>
          </p:txBody>
        </p:sp>
        <p:sp>
          <p:nvSpPr>
            <p:cNvPr id="24" name="Rectangle 23"/>
            <p:cNvSpPr/>
            <p:nvPr/>
          </p:nvSpPr>
          <p:spPr>
            <a:xfrm>
              <a:off x="4899531" y="1630772"/>
              <a:ext cx="3128853" cy="3166379"/>
            </a:xfrm>
            <a:prstGeom prst="rect">
              <a:avLst/>
            </a:prstGeom>
          </p:spPr>
          <p:style>
            <a:lnRef idx="1">
              <a:schemeClr val="accent6"/>
            </a:lnRef>
            <a:fillRef idx="2">
              <a:schemeClr val="accent6"/>
            </a:fillRef>
            <a:effectRef idx="1">
              <a:schemeClr val="accent6"/>
            </a:effectRef>
            <a:fontRef idx="minor">
              <a:schemeClr val="dk1"/>
            </a:fontRef>
          </p:style>
          <p:txBody>
            <a:bodyPr rtlCol="0" anchor="t" anchorCtr="0"/>
            <a:lstStyle/>
            <a:p>
              <a:pPr algn="ctr"/>
              <a:r>
                <a:rPr lang="fr-FR" b="1" dirty="0"/>
                <a:t>&lt;</a:t>
              </a:r>
              <a:r>
                <a:rPr lang="fr-FR" b="1" dirty="0" err="1"/>
                <a:t>thead</a:t>
              </a:r>
              <a:r>
                <a:rPr lang="fr-FR" b="1" dirty="0"/>
                <a:t>&gt;</a:t>
              </a:r>
              <a:r>
                <a:rPr lang="fr-FR" dirty="0"/>
                <a:t>, </a:t>
              </a:r>
            </a:p>
            <a:p>
              <a:pPr algn="ctr"/>
              <a:r>
                <a:rPr lang="fr-FR" b="1" dirty="0"/>
                <a:t>&lt;</a:t>
              </a:r>
              <a:r>
                <a:rPr lang="fr-FR" b="1" dirty="0" err="1"/>
                <a:t>tbody</a:t>
              </a:r>
              <a:r>
                <a:rPr lang="fr-FR" b="1" dirty="0"/>
                <a:t>&gt;,</a:t>
              </a:r>
              <a:endParaRPr lang="fr-FR" dirty="0"/>
            </a:p>
            <a:p>
              <a:pPr algn="ctr"/>
              <a:r>
                <a:rPr lang="fr-FR" b="1" dirty="0"/>
                <a:t>&lt;</a:t>
              </a:r>
              <a:r>
                <a:rPr lang="fr-FR" b="1" dirty="0" err="1"/>
                <a:t>tfooter</a:t>
              </a:r>
              <a:r>
                <a:rPr lang="fr-FR" b="1" dirty="0"/>
                <a:t>&gt;</a:t>
              </a:r>
              <a:r>
                <a:rPr lang="fr-FR" dirty="0"/>
                <a:t> </a:t>
              </a:r>
            </a:p>
          </p:txBody>
        </p:sp>
        <p:grpSp>
          <p:nvGrpSpPr>
            <p:cNvPr id="25" name="Groupe 16"/>
            <p:cNvGrpSpPr/>
            <p:nvPr/>
          </p:nvGrpSpPr>
          <p:grpSpPr>
            <a:xfrm>
              <a:off x="4992330" y="2572515"/>
              <a:ext cx="2828651" cy="2152628"/>
              <a:chOff x="5172350" y="2320487"/>
              <a:chExt cx="2828651" cy="2152628"/>
            </a:xfrm>
          </p:grpSpPr>
          <p:sp>
            <p:nvSpPr>
              <p:cNvPr id="27" name="Rectangle 26"/>
              <p:cNvSpPr/>
              <p:nvPr/>
            </p:nvSpPr>
            <p:spPr>
              <a:xfrm>
                <a:off x="5172350" y="2320487"/>
                <a:ext cx="2828651" cy="2152628"/>
              </a:xfrm>
              <a:prstGeom prst="rect">
                <a:avLst/>
              </a:prstGeom>
              <a:solidFill>
                <a:srgbClr val="F2FDF7"/>
              </a:solidFill>
            </p:spPr>
            <p:style>
              <a:lnRef idx="1">
                <a:schemeClr val="accent6"/>
              </a:lnRef>
              <a:fillRef idx="2">
                <a:schemeClr val="accent6"/>
              </a:fillRef>
              <a:effectRef idx="1">
                <a:schemeClr val="accent6"/>
              </a:effectRef>
              <a:fontRef idx="minor">
                <a:schemeClr val="dk1"/>
              </a:fontRef>
            </p:style>
            <p:txBody>
              <a:bodyPr rtlCol="0" anchor="t" anchorCtr="0"/>
              <a:lstStyle/>
              <a:p>
                <a:pPr algn="ctr"/>
                <a:r>
                  <a:rPr lang="fr-FR" sz="2400" b="1" dirty="0"/>
                  <a:t>&lt;tr&gt;</a:t>
                </a:r>
                <a:endParaRPr lang="fr-FR" sz="2400" dirty="0"/>
              </a:p>
            </p:txBody>
          </p:sp>
          <p:sp>
            <p:nvSpPr>
              <p:cNvPr id="28" name="Rectangle 27"/>
              <p:cNvSpPr/>
              <p:nvPr/>
            </p:nvSpPr>
            <p:spPr>
              <a:xfrm>
                <a:off x="5465003" y="2748762"/>
                <a:ext cx="2383361" cy="1472328"/>
              </a:xfrm>
              <a:prstGeom prst="rect">
                <a:avLst/>
              </a:prstGeom>
            </p:spPr>
            <p:style>
              <a:lnRef idx="1">
                <a:schemeClr val="accent3"/>
              </a:lnRef>
              <a:fillRef idx="2">
                <a:schemeClr val="accent3"/>
              </a:fillRef>
              <a:effectRef idx="1">
                <a:schemeClr val="accent3"/>
              </a:effectRef>
              <a:fontRef idx="minor">
                <a:schemeClr val="dk1"/>
              </a:fontRef>
            </p:style>
            <p:txBody>
              <a:bodyPr vert="vert270" rtlCol="0" anchor="t" anchorCtr="0"/>
              <a:lstStyle/>
              <a:p>
                <a:pPr algn="ctr"/>
                <a:r>
                  <a:rPr lang="fr-FR" sz="2000" b="1" dirty="0"/>
                  <a:t>&lt;td&gt; ou &lt;th&gt;</a:t>
                </a:r>
              </a:p>
            </p:txBody>
          </p:sp>
          <p:sp>
            <p:nvSpPr>
              <p:cNvPr id="29" name="Rectangle 28"/>
              <p:cNvSpPr/>
              <p:nvPr/>
            </p:nvSpPr>
            <p:spPr>
              <a:xfrm>
                <a:off x="6264188" y="2957923"/>
                <a:ext cx="1404155" cy="1155153"/>
              </a:xfrm>
              <a:prstGeom prst="rect">
                <a:avLst/>
              </a:prstGeom>
              <a:solidFill>
                <a:srgbClr val="FFFDDD"/>
              </a:solidFill>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lang="fr-FR" dirty="0"/>
                  <a:t>contenu de cellule</a:t>
                </a:r>
              </a:p>
            </p:txBody>
          </p:sp>
        </p:grpSp>
      </p:grpSp>
    </p:spTree>
    <p:extLst>
      <p:ext uri="{BB962C8B-B14F-4D97-AF65-F5344CB8AC3E}">
        <p14:creationId xmlns:p14="http://schemas.microsoft.com/office/powerpoint/2010/main" val="19621485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Tableaux</a:t>
            </a:r>
            <a:endParaRPr lang="fr-FR" dirty="0"/>
          </a:p>
        </p:txBody>
      </p:sp>
      <p:sp>
        <p:nvSpPr>
          <p:cNvPr id="3" name="Espace réservé du contenu 2"/>
          <p:cNvSpPr>
            <a:spLocks noGrp="1"/>
          </p:cNvSpPr>
          <p:nvPr>
            <p:ph idx="1"/>
          </p:nvPr>
        </p:nvSpPr>
        <p:spPr/>
        <p:txBody>
          <a:bodyPr>
            <a:normAutofit fontScale="77500" lnSpcReduction="20000"/>
          </a:bodyPr>
          <a:lstStyle/>
          <a:p>
            <a:r>
              <a:rPr lang="fr-FR" dirty="0"/>
              <a:t>Les tableaux :</a:t>
            </a:r>
          </a:p>
          <a:p>
            <a:r>
              <a:rPr lang="fr-FR" dirty="0"/>
              <a:t>Le comportement des cellules de tableaux est configurable pour les fusion de cellules en ligne ou en colonnes avec les attributs suivants sur les </a:t>
            </a:r>
            <a:r>
              <a:rPr lang="fr-FR" sz="2600" dirty="0">
                <a:solidFill>
                  <a:srgbClr val="D3D0C8"/>
                </a:solidFill>
                <a:latin typeface="Consolas" panose="020B0609020204030204" pitchFamily="49" charset="0"/>
              </a:rPr>
              <a:t>&lt;</a:t>
            </a:r>
            <a:r>
              <a:rPr lang="fr-FR" sz="2600" b="1" dirty="0">
                <a:solidFill>
                  <a:srgbClr val="F2777A"/>
                </a:solidFill>
                <a:latin typeface="Consolas" panose="020B0609020204030204" pitchFamily="49" charset="0"/>
              </a:rPr>
              <a:t>td</a:t>
            </a:r>
            <a:r>
              <a:rPr lang="fr-FR" sz="2100" dirty="0">
                <a:solidFill>
                  <a:srgbClr val="D3D0C8"/>
                </a:solidFill>
                <a:latin typeface="Consolas" panose="020B0609020204030204" pitchFamily="49" charset="0"/>
              </a:rPr>
              <a:t>&gt;</a:t>
            </a:r>
            <a:r>
              <a:rPr lang="fr-FR" sz="2100" b="1" i="1" dirty="0">
                <a:solidFill>
                  <a:srgbClr val="C00000"/>
                </a:solidFill>
              </a:rPr>
              <a:t>  &amp;</a:t>
            </a:r>
            <a:r>
              <a:rPr lang="fr-FR" sz="2100" b="1" i="1" dirty="0"/>
              <a:t> </a:t>
            </a:r>
            <a:r>
              <a:rPr lang="fr-FR" sz="2100" dirty="0">
                <a:solidFill>
                  <a:srgbClr val="D3D0C8"/>
                </a:solidFill>
                <a:latin typeface="Consolas" panose="020B0609020204030204" pitchFamily="49" charset="0"/>
              </a:rPr>
              <a:t>&lt;</a:t>
            </a:r>
            <a:r>
              <a:rPr lang="fr-FR" sz="2600" b="1" dirty="0">
                <a:solidFill>
                  <a:srgbClr val="F2777A"/>
                </a:solidFill>
                <a:latin typeface="Consolas" panose="020B0609020204030204" pitchFamily="49" charset="0"/>
              </a:rPr>
              <a:t>th</a:t>
            </a:r>
            <a:r>
              <a:rPr lang="fr-FR" sz="2100" dirty="0">
                <a:solidFill>
                  <a:srgbClr val="D3D0C8"/>
                </a:solidFill>
                <a:latin typeface="Consolas" panose="020B0609020204030204" pitchFamily="49" charset="0"/>
              </a:rPr>
              <a:t>&gt;</a:t>
            </a:r>
            <a:r>
              <a:rPr lang="fr-FR" sz="2100" b="1" i="1" dirty="0">
                <a:solidFill>
                  <a:srgbClr val="C00000"/>
                </a:solidFill>
              </a:rPr>
              <a:t> </a:t>
            </a:r>
            <a:endParaRPr lang="fr-FR" sz="5700" dirty="0"/>
          </a:p>
          <a:p>
            <a:pPr lvl="2"/>
            <a:r>
              <a:rPr lang="en-US" dirty="0" err="1">
                <a:solidFill>
                  <a:srgbClr val="6699CC"/>
                </a:solidFill>
                <a:latin typeface="Consolas" panose="020B0609020204030204" pitchFamily="49" charset="0"/>
              </a:rPr>
              <a:t>colspan</a:t>
            </a:r>
            <a:r>
              <a:rPr lang="fr-FR" b="1" i="1" dirty="0">
                <a:solidFill>
                  <a:srgbClr val="C00000"/>
                </a:solidFill>
              </a:rPr>
              <a:t>="</a:t>
            </a:r>
            <a:r>
              <a:rPr lang="fr-FR" b="1" i="1" dirty="0" err="1">
                <a:solidFill>
                  <a:srgbClr val="C00000"/>
                </a:solidFill>
              </a:rPr>
              <a:t>nbCol</a:t>
            </a:r>
            <a:r>
              <a:rPr lang="fr-FR" b="1" i="1" dirty="0">
                <a:solidFill>
                  <a:srgbClr val="C00000"/>
                </a:solidFill>
              </a:rPr>
              <a:t>"</a:t>
            </a:r>
            <a:r>
              <a:rPr lang="fr-FR" dirty="0"/>
              <a:t>  sert à définir le nombre de colonnes pour étendre de la cellule horizontalement</a:t>
            </a:r>
          </a:p>
          <a:p>
            <a:pPr marL="1341438" lvl="8"/>
            <a:endParaRPr lang="fr-FR" dirty="0"/>
          </a:p>
          <a:p>
            <a:pPr marL="1341438" lvl="8"/>
            <a:r>
              <a:rPr lang="fr-FR" dirty="0"/>
              <a:t>On y insère un chiffre</a:t>
            </a:r>
          </a:p>
          <a:p>
            <a:pPr lvl="8"/>
            <a:endParaRPr lang="fr-FR" dirty="0"/>
          </a:p>
          <a:p>
            <a:pPr lvl="5"/>
            <a:endParaRPr lang="fr-FR" dirty="0"/>
          </a:p>
          <a:p>
            <a:pPr lvl="2"/>
            <a:r>
              <a:rPr lang="en-US" dirty="0" err="1">
                <a:solidFill>
                  <a:srgbClr val="6699CC"/>
                </a:solidFill>
                <a:latin typeface="Consolas" panose="020B0609020204030204" pitchFamily="49" charset="0"/>
              </a:rPr>
              <a:t>colspn</a:t>
            </a:r>
            <a:r>
              <a:rPr lang="fr-FR" b="1" i="1" dirty="0">
                <a:solidFill>
                  <a:srgbClr val="C00000"/>
                </a:solidFill>
              </a:rPr>
              <a:t>="</a:t>
            </a:r>
            <a:r>
              <a:rPr lang="fr-FR" b="1" i="1" dirty="0" err="1">
                <a:solidFill>
                  <a:srgbClr val="C00000"/>
                </a:solidFill>
              </a:rPr>
              <a:t>nbCol</a:t>
            </a:r>
            <a:r>
              <a:rPr lang="fr-FR" b="1" i="1" dirty="0">
                <a:solidFill>
                  <a:srgbClr val="C00000"/>
                </a:solidFill>
              </a:rPr>
              <a:t>"</a:t>
            </a:r>
            <a:r>
              <a:rPr lang="fr-FR" dirty="0"/>
              <a:t> sert à définir le nombre de colonnes pour étendre de la cellule verticalement</a:t>
            </a:r>
          </a:p>
          <a:p>
            <a:pPr marL="1341438" lvl="8"/>
            <a:endParaRPr lang="fr-FR" dirty="0"/>
          </a:p>
          <a:p>
            <a:pPr marL="1341438" lvl="8"/>
            <a:r>
              <a:rPr lang="fr-FR" dirty="0"/>
              <a:t>On y insère un chiffre</a:t>
            </a:r>
          </a:p>
        </p:txBody>
      </p:sp>
      <p:sp>
        <p:nvSpPr>
          <p:cNvPr id="4" name="Rectangle 13"/>
          <p:cNvSpPr>
            <a:spLocks noGrp="1" noChangeArrowheads="1"/>
          </p:cNvSpPr>
          <p:nvPr>
            <p:ph type="sldNum" sz="quarter" idx="12"/>
          </p:nvPr>
        </p:nvSpPr>
        <p:spPr/>
        <p:txBody>
          <a:bodyPr/>
          <a:lstStyle/>
          <a:p>
            <a:fld id="{D0E731D8-F5EB-4F9B-86C1-C3C0F6B5B5FB}" type="slidenum">
              <a:rPr lang="fr-FR" smtClean="0"/>
              <a:pPr/>
              <a:t>46</a:t>
            </a:fld>
            <a:endParaRPr lang="fr-FR"/>
          </a:p>
        </p:txBody>
      </p:sp>
      <p:graphicFrame>
        <p:nvGraphicFramePr>
          <p:cNvPr id="13" name="Tableau 12"/>
          <p:cNvGraphicFramePr>
            <a:graphicFrameLocks noGrp="1"/>
          </p:cNvGraphicFramePr>
          <p:nvPr/>
        </p:nvGraphicFramePr>
        <p:xfrm>
          <a:off x="5857884" y="2071678"/>
          <a:ext cx="2643206" cy="1491648"/>
        </p:xfrm>
        <a:graphic>
          <a:graphicData uri="http://schemas.openxmlformats.org/drawingml/2006/table">
            <a:tbl>
              <a:tblPr firstRow="1" bandRow="1">
                <a:tableStyleId>{8799B23B-EC83-4686-B30A-512413B5E67A}</a:tableStyleId>
              </a:tblPr>
              <a:tblGrid>
                <a:gridCol w="2154155">
                  <a:extLst>
                    <a:ext uri="{9D8B030D-6E8A-4147-A177-3AD203B41FA5}">
                      <a16:colId xmlns:a16="http://schemas.microsoft.com/office/drawing/2014/main" val="20000"/>
                    </a:ext>
                  </a:extLst>
                </a:gridCol>
                <a:gridCol w="489051">
                  <a:extLst>
                    <a:ext uri="{9D8B030D-6E8A-4147-A177-3AD203B41FA5}">
                      <a16:colId xmlns:a16="http://schemas.microsoft.com/office/drawing/2014/main" val="20001"/>
                    </a:ext>
                  </a:extLst>
                </a:gridCol>
              </a:tblGrid>
              <a:tr h="497216">
                <a:tc gridSpan="2">
                  <a:txBody>
                    <a:bodyPr/>
                    <a:lstStyle/>
                    <a:p>
                      <a:pPr algn="ctr"/>
                      <a:r>
                        <a:rPr lang="fr-FR" dirty="0">
                          <a:latin typeface="Permanent Marker" pitchFamily="2" charset="0"/>
                          <a:ea typeface="Permanent Marker" pitchFamily="2" charset="0"/>
                        </a:rPr>
                        <a:t>colonnes</a:t>
                      </a:r>
                      <a:r>
                        <a:rPr lang="fr-FR" baseline="0" dirty="0">
                          <a:latin typeface="Permanent Marker" pitchFamily="2" charset="0"/>
                          <a:ea typeface="Permanent Marker" pitchFamily="2" charset="0"/>
                        </a:rPr>
                        <a:t> fusionnées</a:t>
                      </a:r>
                      <a:endParaRPr lang="fr-FR" dirty="0">
                        <a:latin typeface="Permanent Marker" pitchFamily="2" charset="0"/>
                        <a:ea typeface="Permanent Marker" pitchFamily="2" charset="0"/>
                      </a:endParaRPr>
                    </a:p>
                  </a:txBody>
                  <a:tcPr/>
                </a:tc>
                <a:tc hMerge="1">
                  <a:txBody>
                    <a:bodyPr/>
                    <a:lstStyle/>
                    <a:p>
                      <a:endParaRPr lang="fr-FR" dirty="0"/>
                    </a:p>
                  </a:txBody>
                  <a:tcPr/>
                </a:tc>
                <a:extLst>
                  <a:ext uri="{0D108BD9-81ED-4DB2-BD59-A6C34878D82A}">
                    <a16:rowId xmlns:a16="http://schemas.microsoft.com/office/drawing/2014/main" val="10000"/>
                  </a:ext>
                </a:extLst>
              </a:tr>
              <a:tr h="497216">
                <a:tc rowSpan="2">
                  <a:txBody>
                    <a:bodyPr/>
                    <a:lstStyle/>
                    <a:p>
                      <a:pPr algn="ctr"/>
                      <a:r>
                        <a:rPr lang="fr-FR" dirty="0">
                          <a:latin typeface="Permanent Marker" pitchFamily="2" charset="0"/>
                          <a:ea typeface="Permanent Marker" pitchFamily="2" charset="0"/>
                        </a:rPr>
                        <a:t>Lignes fusionnées</a:t>
                      </a:r>
                    </a:p>
                  </a:txBody>
                  <a:tcPr anchor="ctr"/>
                </a:tc>
                <a:tc>
                  <a:txBody>
                    <a:bodyPr/>
                    <a:lstStyle/>
                    <a:p>
                      <a:endParaRPr lang="fr-FR" dirty="0">
                        <a:latin typeface="Permanent Marker" pitchFamily="2" charset="0"/>
                        <a:ea typeface="Permanent Marker" pitchFamily="2" charset="0"/>
                      </a:endParaRPr>
                    </a:p>
                  </a:txBody>
                  <a:tcPr/>
                </a:tc>
                <a:extLst>
                  <a:ext uri="{0D108BD9-81ED-4DB2-BD59-A6C34878D82A}">
                    <a16:rowId xmlns:a16="http://schemas.microsoft.com/office/drawing/2014/main" val="10001"/>
                  </a:ext>
                </a:extLst>
              </a:tr>
              <a:tr h="497216">
                <a:tc vMerge="1">
                  <a:txBody>
                    <a:bodyPr/>
                    <a:lstStyle/>
                    <a:p>
                      <a:endParaRPr lang="fr-FR" dirty="0"/>
                    </a:p>
                  </a:txBody>
                  <a:tcPr/>
                </a:tc>
                <a:tc>
                  <a:txBody>
                    <a:bodyPr/>
                    <a:lstStyle/>
                    <a:p>
                      <a:endParaRPr lang="fr-FR" dirty="0">
                        <a:latin typeface="Permanent Marker" pitchFamily="2" charset="0"/>
                        <a:ea typeface="Permanent Marker" pitchFamily="2" charset="0"/>
                      </a:endParaRPr>
                    </a:p>
                  </a:txBody>
                  <a:tcPr/>
                </a:tc>
                <a:extLst>
                  <a:ext uri="{0D108BD9-81ED-4DB2-BD59-A6C34878D82A}">
                    <a16:rowId xmlns:a16="http://schemas.microsoft.com/office/drawing/2014/main" val="10002"/>
                  </a:ext>
                </a:extLst>
              </a:tr>
            </a:tbl>
          </a:graphicData>
        </a:graphic>
      </p:graphicFrame>
      <p:cxnSp>
        <p:nvCxnSpPr>
          <p:cNvPr id="22" name="Connecteur droit avec flèche 21"/>
          <p:cNvCxnSpPr>
            <a:cxnSpLocks/>
          </p:cNvCxnSpPr>
          <p:nvPr/>
        </p:nvCxnSpPr>
        <p:spPr>
          <a:xfrm flipV="1">
            <a:off x="4355976" y="2531750"/>
            <a:ext cx="1359032" cy="655814"/>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25" name="Connecteur droit avec flèche 24"/>
          <p:cNvCxnSpPr>
            <a:cxnSpLocks/>
          </p:cNvCxnSpPr>
          <p:nvPr/>
        </p:nvCxnSpPr>
        <p:spPr>
          <a:xfrm flipV="1">
            <a:off x="5036347" y="3563326"/>
            <a:ext cx="1035851" cy="1207776"/>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8611581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401F5F-8EB9-4C52-9FE0-DA1573B9F70F}"/>
              </a:ext>
            </a:extLst>
          </p:cNvPr>
          <p:cNvSpPr>
            <a:spLocks noGrp="1"/>
          </p:cNvSpPr>
          <p:nvPr>
            <p:ph type="title"/>
          </p:nvPr>
        </p:nvSpPr>
        <p:spPr/>
        <p:txBody>
          <a:bodyPr/>
          <a:lstStyle/>
          <a:p>
            <a:r>
              <a:rPr lang="fr-FR" dirty="0"/>
              <a:t>Les formulaires</a:t>
            </a:r>
          </a:p>
        </p:txBody>
      </p:sp>
      <p:sp>
        <p:nvSpPr>
          <p:cNvPr id="6" name="Espace réservé du texte 5">
            <a:extLst>
              <a:ext uri="{FF2B5EF4-FFF2-40B4-BE49-F238E27FC236}">
                <a16:creationId xmlns:a16="http://schemas.microsoft.com/office/drawing/2014/main" id="{6F43232D-FD5E-4D20-A909-0EDC08B66AA7}"/>
              </a:ext>
            </a:extLst>
          </p:cNvPr>
          <p:cNvSpPr>
            <a:spLocks noGrp="1"/>
          </p:cNvSpPr>
          <p:nvPr>
            <p:ph type="body" idx="1"/>
          </p:nvPr>
        </p:nvSpPr>
        <p:spPr/>
        <p:txBody>
          <a:bodyPr/>
          <a:lstStyle/>
          <a:p>
            <a:r>
              <a:rPr lang="fr-FR" dirty="0"/>
              <a:t>Structure des formulaires</a:t>
            </a:r>
          </a:p>
        </p:txBody>
      </p:sp>
      <p:sp>
        <p:nvSpPr>
          <p:cNvPr id="7" name="Espace réservé du contenu 6">
            <a:extLst>
              <a:ext uri="{FF2B5EF4-FFF2-40B4-BE49-F238E27FC236}">
                <a16:creationId xmlns:a16="http://schemas.microsoft.com/office/drawing/2014/main" id="{34D54925-EE8B-49C0-AFF8-AE6869256B45}"/>
              </a:ext>
            </a:extLst>
          </p:cNvPr>
          <p:cNvSpPr>
            <a:spLocks noGrp="1"/>
          </p:cNvSpPr>
          <p:nvPr>
            <p:ph sz="half" idx="2"/>
          </p:nvPr>
        </p:nvSpPr>
        <p:spPr>
          <a:xfrm>
            <a:off x="214282" y="1785926"/>
            <a:ext cx="5365830" cy="4643470"/>
          </a:xfrm>
        </p:spPr>
        <p:txBody>
          <a:bodyPr>
            <a:normAutofit fontScale="92500" lnSpcReduction="20000"/>
          </a:bodyPr>
          <a:lstStyle/>
          <a:p>
            <a:r>
              <a:rPr lang="fr-FR" dirty="0">
                <a:latin typeface="Consolas" panose="020B0609020204030204" pitchFamily="49" charset="0"/>
                <a:cs typeface="Consolas" panose="020B0609020204030204" pitchFamily="49" charset="0"/>
              </a:rPr>
              <a:t>La balise </a:t>
            </a:r>
            <a:r>
              <a:rPr lang="fr-FR" dirty="0">
                <a:solidFill>
                  <a:schemeClr val="bg1">
                    <a:lumMod val="50000"/>
                  </a:schemeClr>
                </a:solidFill>
                <a:latin typeface="Consolas" panose="020B0609020204030204" pitchFamily="49" charset="0"/>
                <a:cs typeface="Consolas" panose="020B0609020204030204" pitchFamily="49" charset="0"/>
              </a:rPr>
              <a:t>&lt;</a:t>
            </a:r>
            <a:r>
              <a:rPr lang="fr-FR" dirty="0" err="1">
                <a:solidFill>
                  <a:srgbClr val="F2777A"/>
                </a:solidFill>
                <a:latin typeface="Consolas" panose="020B0609020204030204" pitchFamily="49" charset="0"/>
                <a:cs typeface="Consolas" panose="020B0609020204030204" pitchFamily="49" charset="0"/>
              </a:rPr>
              <a:t>form</a:t>
            </a:r>
            <a:r>
              <a:rPr lang="fr-FR" dirty="0">
                <a:solidFill>
                  <a:schemeClr val="bg1">
                    <a:lumMod val="50000"/>
                  </a:schemeClr>
                </a:solidFill>
                <a:latin typeface="Consolas" panose="020B0609020204030204" pitchFamily="49" charset="0"/>
                <a:cs typeface="Consolas" panose="020B0609020204030204" pitchFamily="49" charset="0"/>
              </a:rPr>
              <a:t>&gt;</a:t>
            </a:r>
            <a:r>
              <a:rPr lang="fr-FR" dirty="0">
                <a:latin typeface="Consolas" panose="020B0609020204030204" pitchFamily="49" charset="0"/>
                <a:cs typeface="Consolas" panose="020B0609020204030204" pitchFamily="49" charset="0"/>
              </a:rPr>
              <a:t> englobe tous les champs du formulaire</a:t>
            </a:r>
          </a:p>
          <a:p>
            <a:endParaRPr lang="fr-FR" dirty="0">
              <a:latin typeface="Consolas" panose="020B0609020204030204" pitchFamily="49" charset="0"/>
              <a:cs typeface="Consolas" panose="020B0609020204030204" pitchFamily="49" charset="0"/>
            </a:endParaRPr>
          </a:p>
          <a:p>
            <a:r>
              <a:rPr lang="fr-FR" dirty="0">
                <a:latin typeface="Consolas" panose="020B0609020204030204" pitchFamily="49" charset="0"/>
                <a:cs typeface="Consolas" panose="020B0609020204030204" pitchFamily="49" charset="0"/>
              </a:rPr>
              <a:t>L'attribut action </a:t>
            </a:r>
          </a:p>
          <a:p>
            <a:pPr lvl="2"/>
            <a:r>
              <a:rPr lang="fr-FR" dirty="0">
                <a:latin typeface="Consolas" panose="020B0609020204030204" pitchFamily="49" charset="0"/>
                <a:cs typeface="Consolas" panose="020B0609020204030204" pitchFamily="49" charset="0"/>
              </a:rPr>
              <a:t>url de la page serveur qui réceptionne le formulaire</a:t>
            </a:r>
          </a:p>
          <a:p>
            <a:pPr lvl="2"/>
            <a:endParaRPr lang="fr-FR" dirty="0">
              <a:latin typeface="Consolas" panose="020B0609020204030204" pitchFamily="49" charset="0"/>
              <a:cs typeface="Consolas" panose="020B0609020204030204" pitchFamily="49" charset="0"/>
            </a:endParaRPr>
          </a:p>
          <a:p>
            <a:r>
              <a:rPr lang="fr-FR" dirty="0">
                <a:latin typeface="Consolas" panose="020B0609020204030204" pitchFamily="49" charset="0"/>
                <a:cs typeface="Consolas" panose="020B0609020204030204" pitchFamily="49" charset="0"/>
              </a:rPr>
              <a:t>L'attribut </a:t>
            </a:r>
            <a:r>
              <a:rPr lang="fr-FR" dirty="0" err="1">
                <a:latin typeface="Consolas" panose="020B0609020204030204" pitchFamily="49" charset="0"/>
                <a:cs typeface="Consolas" panose="020B0609020204030204" pitchFamily="49" charset="0"/>
              </a:rPr>
              <a:t>method</a:t>
            </a:r>
            <a:r>
              <a:rPr lang="fr-FR" dirty="0">
                <a:latin typeface="Consolas" panose="020B0609020204030204" pitchFamily="49" charset="0"/>
                <a:cs typeface="Consolas" panose="020B0609020204030204" pitchFamily="49" charset="0"/>
              </a:rPr>
              <a:t> </a:t>
            </a:r>
          </a:p>
          <a:p>
            <a:pPr lvl="2"/>
            <a:endParaRPr lang="fr-FR" b="1" i="1" u="sng" dirty="0">
              <a:latin typeface="Consolas" panose="020B0609020204030204" pitchFamily="49" charset="0"/>
              <a:cs typeface="Consolas" panose="020B0609020204030204" pitchFamily="49" charset="0"/>
            </a:endParaRPr>
          </a:p>
          <a:p>
            <a:pPr lvl="2"/>
            <a:r>
              <a:rPr lang="fr-FR" b="1" i="1" u="sng" dirty="0">
                <a:latin typeface="Consolas" panose="020B0609020204030204" pitchFamily="49" charset="0"/>
                <a:cs typeface="Consolas" panose="020B0609020204030204" pitchFamily="49" charset="0"/>
              </a:rPr>
              <a:t>GET</a:t>
            </a:r>
            <a:r>
              <a:rPr lang="fr-FR" dirty="0">
                <a:latin typeface="Consolas" panose="020B0609020204030204" pitchFamily="49" charset="0"/>
                <a:cs typeface="Consolas" panose="020B0609020204030204" pitchFamily="49" charset="0"/>
              </a:rPr>
              <a:t> : envoie le contenu du formulaire condensé dans l'adresse url précédé par </a:t>
            </a:r>
            <a:r>
              <a:rPr lang="fr-FR" sz="2000" b="1" dirty="0">
                <a:latin typeface="Consolas" panose="020B0609020204030204" pitchFamily="49" charset="0"/>
                <a:cs typeface="Consolas" panose="020B0609020204030204" pitchFamily="49" charset="0"/>
              </a:rPr>
              <a:t>?</a:t>
            </a:r>
            <a:r>
              <a:rPr lang="fr-FR" dirty="0">
                <a:latin typeface="Consolas" panose="020B0609020204030204" pitchFamily="49" charset="0"/>
                <a:cs typeface="Consolas" panose="020B0609020204030204" pitchFamily="49" charset="0"/>
              </a:rPr>
              <a:t> et séparés par </a:t>
            </a:r>
            <a:r>
              <a:rPr lang="fr-FR" sz="2000" b="1" dirty="0">
                <a:latin typeface="Consolas" panose="020B0609020204030204" pitchFamily="49" charset="0"/>
                <a:cs typeface="Consolas" panose="020B0609020204030204" pitchFamily="49" charset="0"/>
              </a:rPr>
              <a:t>&amp;</a:t>
            </a:r>
            <a:endParaRPr lang="fr-FR" b="1" dirty="0">
              <a:latin typeface="Consolas" panose="020B0609020204030204" pitchFamily="49" charset="0"/>
              <a:cs typeface="Consolas" panose="020B0609020204030204" pitchFamily="49" charset="0"/>
            </a:endParaRPr>
          </a:p>
          <a:p>
            <a:pPr lvl="3"/>
            <a:r>
              <a:rPr lang="fr-FR" dirty="0">
                <a:latin typeface="Consolas" panose="020B0609020204030204" pitchFamily="49" charset="0"/>
                <a:cs typeface="Consolas" panose="020B0609020204030204" pitchFamily="49" charset="0"/>
              </a:rPr>
              <a:t>a.php</a:t>
            </a:r>
            <a:r>
              <a:rPr lang="fr-FR" sz="1800" b="1" dirty="0">
                <a:latin typeface="Consolas" panose="020B0609020204030204" pitchFamily="49" charset="0"/>
                <a:cs typeface="Consolas" panose="020B0609020204030204" pitchFamily="49" charset="0"/>
              </a:rPr>
              <a:t>?</a:t>
            </a:r>
            <a:r>
              <a:rPr lang="fr-FR" dirty="0">
                <a:latin typeface="Consolas" panose="020B0609020204030204" pitchFamily="49" charset="0"/>
                <a:cs typeface="Consolas" panose="020B0609020204030204" pitchFamily="49" charset="0"/>
              </a:rPr>
              <a:t>champ1=value&amp;champ2=val</a:t>
            </a:r>
          </a:p>
          <a:p>
            <a:pPr lvl="3"/>
            <a:endParaRPr lang="fr-FR" dirty="0">
              <a:latin typeface="Consolas" panose="020B0609020204030204" pitchFamily="49" charset="0"/>
              <a:cs typeface="Consolas" panose="020B0609020204030204" pitchFamily="49" charset="0"/>
            </a:endParaRPr>
          </a:p>
          <a:p>
            <a:pPr lvl="2"/>
            <a:r>
              <a:rPr lang="fr-FR" b="1" i="1" u="sng" dirty="0">
                <a:latin typeface="Consolas" panose="020B0609020204030204" pitchFamily="49" charset="0"/>
                <a:cs typeface="Consolas" panose="020B0609020204030204" pitchFamily="49" charset="0"/>
              </a:rPr>
              <a:t>POST</a:t>
            </a:r>
            <a:r>
              <a:rPr lang="fr-FR" dirty="0">
                <a:latin typeface="Consolas" panose="020B0609020204030204" pitchFamily="49" charset="0"/>
                <a:cs typeface="Consolas" panose="020B0609020204030204" pitchFamily="49" charset="0"/>
              </a:rPr>
              <a:t> : envoie dans le contenu du paquet http</a:t>
            </a:r>
          </a:p>
        </p:txBody>
      </p:sp>
      <p:sp>
        <p:nvSpPr>
          <p:cNvPr id="5" name="Rectangle : coins arrondis 4">
            <a:extLst>
              <a:ext uri="{FF2B5EF4-FFF2-40B4-BE49-F238E27FC236}">
                <a16:creationId xmlns:a16="http://schemas.microsoft.com/office/drawing/2014/main" id="{4C37F0F2-C162-4B2E-9D50-7859F4258D49}"/>
              </a:ext>
            </a:extLst>
          </p:cNvPr>
          <p:cNvSpPr/>
          <p:nvPr/>
        </p:nvSpPr>
        <p:spPr>
          <a:xfrm>
            <a:off x="5796136" y="1844824"/>
            <a:ext cx="3024336" cy="42484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r>
              <a:rPr lang="fr-FR" b="1" dirty="0"/>
              <a:t>&lt;</a:t>
            </a:r>
            <a:r>
              <a:rPr lang="fr-FR" b="1" dirty="0" err="1"/>
              <a:t>form</a:t>
            </a:r>
            <a:r>
              <a:rPr lang="fr-FR" dirty="0"/>
              <a:t> action="</a:t>
            </a:r>
            <a:r>
              <a:rPr lang="fr-FR" dirty="0" err="1"/>
              <a:t>a.php</a:t>
            </a:r>
            <a:r>
              <a:rPr lang="fr-FR" dirty="0"/>
              <a:t>" </a:t>
            </a:r>
            <a:r>
              <a:rPr lang="fr-FR" dirty="0" err="1"/>
              <a:t>method</a:t>
            </a:r>
            <a:r>
              <a:rPr lang="fr-FR" dirty="0"/>
              <a:t>="GET|POST"&gt;</a:t>
            </a:r>
          </a:p>
        </p:txBody>
      </p:sp>
      <p:sp>
        <p:nvSpPr>
          <p:cNvPr id="8" name="Rectangle : coins arrondis 7">
            <a:extLst>
              <a:ext uri="{FF2B5EF4-FFF2-40B4-BE49-F238E27FC236}">
                <a16:creationId xmlns:a16="http://schemas.microsoft.com/office/drawing/2014/main" id="{A99FC2D7-69D6-4B39-93F0-7C3F64BAF8BD}"/>
              </a:ext>
            </a:extLst>
          </p:cNvPr>
          <p:cNvSpPr/>
          <p:nvPr/>
        </p:nvSpPr>
        <p:spPr>
          <a:xfrm>
            <a:off x="5945421" y="2708920"/>
            <a:ext cx="2803043" cy="432048"/>
          </a:xfrm>
          <a:prstGeom prst="roundRect">
            <a:avLst/>
          </a:prstGeom>
        </p:spPr>
        <p:style>
          <a:lnRef idx="3">
            <a:schemeClr val="lt1"/>
          </a:lnRef>
          <a:fillRef idx="1">
            <a:schemeClr val="accent6"/>
          </a:fillRef>
          <a:effectRef idx="1">
            <a:schemeClr val="accent6"/>
          </a:effectRef>
          <a:fontRef idx="minor">
            <a:schemeClr val="lt1"/>
          </a:fontRef>
        </p:style>
        <p:txBody>
          <a:bodyPr lIns="0" rIns="0" rtlCol="0" anchor="ctr"/>
          <a:lstStyle/>
          <a:p>
            <a:pPr algn="ctr"/>
            <a:r>
              <a:rPr lang="fr-FR" dirty="0"/>
              <a:t>&lt;Input </a:t>
            </a:r>
            <a:r>
              <a:rPr lang="fr-FR" dirty="0" err="1"/>
              <a:t>name</a:t>
            </a:r>
            <a:r>
              <a:rPr lang="fr-FR" dirty="0"/>
              <a:t>='' type=''/&gt;</a:t>
            </a:r>
          </a:p>
        </p:txBody>
      </p:sp>
      <p:sp>
        <p:nvSpPr>
          <p:cNvPr id="10" name="Rectangle : coins arrondis 9">
            <a:extLst>
              <a:ext uri="{FF2B5EF4-FFF2-40B4-BE49-F238E27FC236}">
                <a16:creationId xmlns:a16="http://schemas.microsoft.com/office/drawing/2014/main" id="{91BF2975-98FD-4A78-B1CC-A4E03F86A9CF}"/>
              </a:ext>
            </a:extLst>
          </p:cNvPr>
          <p:cNvSpPr/>
          <p:nvPr/>
        </p:nvSpPr>
        <p:spPr>
          <a:xfrm>
            <a:off x="5945421" y="3284984"/>
            <a:ext cx="2803043" cy="720080"/>
          </a:xfrm>
          <a:prstGeom prst="roundRect">
            <a:avLst/>
          </a:prstGeom>
        </p:spPr>
        <p:style>
          <a:lnRef idx="3">
            <a:schemeClr val="lt1"/>
          </a:lnRef>
          <a:fillRef idx="1">
            <a:schemeClr val="accent6"/>
          </a:fillRef>
          <a:effectRef idx="1">
            <a:schemeClr val="accent6"/>
          </a:effectRef>
          <a:fontRef idx="minor">
            <a:schemeClr val="lt1"/>
          </a:fontRef>
        </p:style>
        <p:txBody>
          <a:bodyPr lIns="0" rIns="0" rtlCol="0" anchor="ctr"/>
          <a:lstStyle/>
          <a:p>
            <a:pPr algn="ctr"/>
            <a:r>
              <a:rPr lang="fr-FR" dirty="0"/>
              <a:t>&lt;</a:t>
            </a:r>
            <a:r>
              <a:rPr lang="fr-FR" dirty="0" err="1"/>
              <a:t>textarea</a:t>
            </a:r>
            <a:r>
              <a:rPr lang="fr-FR" dirty="0"/>
              <a:t> </a:t>
            </a:r>
            <a:r>
              <a:rPr lang="fr-FR" dirty="0" err="1"/>
              <a:t>name</a:t>
            </a:r>
            <a:r>
              <a:rPr lang="fr-FR" dirty="0"/>
              <a:t>=''&gt;</a:t>
            </a:r>
          </a:p>
          <a:p>
            <a:pPr algn="ctr"/>
            <a:r>
              <a:rPr lang="fr-FR" dirty="0"/>
              <a:t>&lt;/</a:t>
            </a:r>
            <a:r>
              <a:rPr lang="fr-FR" dirty="0" err="1"/>
              <a:t>textarea</a:t>
            </a:r>
            <a:r>
              <a:rPr lang="fr-FR" dirty="0"/>
              <a:t>&gt;</a:t>
            </a:r>
          </a:p>
        </p:txBody>
      </p:sp>
      <p:sp>
        <p:nvSpPr>
          <p:cNvPr id="11" name="Rectangle : coins arrondis 10">
            <a:extLst>
              <a:ext uri="{FF2B5EF4-FFF2-40B4-BE49-F238E27FC236}">
                <a16:creationId xmlns:a16="http://schemas.microsoft.com/office/drawing/2014/main" id="{DD93F763-D682-4247-8A59-E44F697538EF}"/>
              </a:ext>
            </a:extLst>
          </p:cNvPr>
          <p:cNvSpPr/>
          <p:nvPr/>
        </p:nvSpPr>
        <p:spPr>
          <a:xfrm>
            <a:off x="5945421" y="5013176"/>
            <a:ext cx="2803043" cy="432048"/>
          </a:xfrm>
          <a:prstGeom prst="roundRect">
            <a:avLst/>
          </a:prstGeom>
        </p:spPr>
        <p:style>
          <a:lnRef idx="3">
            <a:schemeClr val="lt1"/>
          </a:lnRef>
          <a:fillRef idx="1">
            <a:schemeClr val="accent5"/>
          </a:fillRef>
          <a:effectRef idx="1">
            <a:schemeClr val="accent5"/>
          </a:effectRef>
          <a:fontRef idx="minor">
            <a:schemeClr val="lt1"/>
          </a:fontRef>
        </p:style>
        <p:txBody>
          <a:bodyPr lIns="0" rIns="0" rtlCol="0" anchor="ctr"/>
          <a:lstStyle/>
          <a:p>
            <a:pPr algn="ctr"/>
            <a:r>
              <a:rPr lang="fr-FR" dirty="0"/>
              <a:t>&lt;Input type='</a:t>
            </a:r>
            <a:r>
              <a:rPr lang="fr-FR" dirty="0" err="1"/>
              <a:t>submit</a:t>
            </a:r>
            <a:r>
              <a:rPr lang="fr-FR" dirty="0"/>
              <a:t>'/&gt;</a:t>
            </a:r>
          </a:p>
        </p:txBody>
      </p:sp>
      <p:sp>
        <p:nvSpPr>
          <p:cNvPr id="12" name="Rectangle : coins arrondis 11">
            <a:extLst>
              <a:ext uri="{FF2B5EF4-FFF2-40B4-BE49-F238E27FC236}">
                <a16:creationId xmlns:a16="http://schemas.microsoft.com/office/drawing/2014/main" id="{2E845AE0-F676-4151-B4E1-BC2CB89A7B76}"/>
              </a:ext>
            </a:extLst>
          </p:cNvPr>
          <p:cNvSpPr/>
          <p:nvPr/>
        </p:nvSpPr>
        <p:spPr>
          <a:xfrm>
            <a:off x="5945421" y="4437112"/>
            <a:ext cx="2803043" cy="432048"/>
          </a:xfrm>
          <a:prstGeom prst="roundRect">
            <a:avLst/>
          </a:prstGeom>
        </p:spPr>
        <p:style>
          <a:lnRef idx="3">
            <a:schemeClr val="lt1"/>
          </a:lnRef>
          <a:fillRef idx="1">
            <a:schemeClr val="accent2"/>
          </a:fillRef>
          <a:effectRef idx="1">
            <a:schemeClr val="accent2"/>
          </a:effectRef>
          <a:fontRef idx="minor">
            <a:schemeClr val="lt1"/>
          </a:fontRef>
        </p:style>
        <p:txBody>
          <a:bodyPr lIns="0" rIns="0" rtlCol="0" anchor="ctr"/>
          <a:lstStyle/>
          <a:p>
            <a:pPr algn="ctr"/>
            <a:r>
              <a:rPr lang="fr-FR" dirty="0"/>
              <a:t>&lt;Input  type='reset'/&gt;</a:t>
            </a:r>
          </a:p>
        </p:txBody>
      </p:sp>
      <p:sp>
        <p:nvSpPr>
          <p:cNvPr id="13" name="Rectangle : coins arrondis 12">
            <a:extLst>
              <a:ext uri="{FF2B5EF4-FFF2-40B4-BE49-F238E27FC236}">
                <a16:creationId xmlns:a16="http://schemas.microsoft.com/office/drawing/2014/main" id="{ED2849E3-1E91-40CB-B8EF-A6C283C28024}"/>
              </a:ext>
            </a:extLst>
          </p:cNvPr>
          <p:cNvSpPr/>
          <p:nvPr/>
        </p:nvSpPr>
        <p:spPr>
          <a:xfrm>
            <a:off x="6084168" y="5661248"/>
            <a:ext cx="2448272" cy="288032"/>
          </a:xfrm>
          <a:prstGeom prst="round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b="1" dirty="0">
                <a:solidFill>
                  <a:schemeClr val="bg1"/>
                </a:solidFill>
              </a:rPr>
              <a:t>&lt;/</a:t>
            </a:r>
            <a:r>
              <a:rPr lang="fr-FR" b="1" dirty="0" err="1">
                <a:solidFill>
                  <a:schemeClr val="bg1"/>
                </a:solidFill>
              </a:rPr>
              <a:t>form</a:t>
            </a:r>
            <a:r>
              <a:rPr lang="fr-FR" b="1" dirty="0">
                <a:solidFill>
                  <a:schemeClr val="bg1"/>
                </a:solidFill>
              </a:rPr>
              <a:t>&gt;</a:t>
            </a:r>
          </a:p>
        </p:txBody>
      </p:sp>
    </p:spTree>
    <p:extLst>
      <p:ext uri="{BB962C8B-B14F-4D97-AF65-F5344CB8AC3E}">
        <p14:creationId xmlns:p14="http://schemas.microsoft.com/office/powerpoint/2010/main" val="91449177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401F5F-8EB9-4C52-9FE0-DA1573B9F70F}"/>
              </a:ext>
            </a:extLst>
          </p:cNvPr>
          <p:cNvSpPr>
            <a:spLocks noGrp="1"/>
          </p:cNvSpPr>
          <p:nvPr>
            <p:ph type="title"/>
          </p:nvPr>
        </p:nvSpPr>
        <p:spPr/>
        <p:txBody>
          <a:bodyPr/>
          <a:lstStyle/>
          <a:p>
            <a:r>
              <a:rPr lang="fr-FR" dirty="0"/>
              <a:t>Les formulaires</a:t>
            </a:r>
          </a:p>
        </p:txBody>
      </p:sp>
      <p:sp>
        <p:nvSpPr>
          <p:cNvPr id="6" name="Espace réservé du texte 5">
            <a:extLst>
              <a:ext uri="{FF2B5EF4-FFF2-40B4-BE49-F238E27FC236}">
                <a16:creationId xmlns:a16="http://schemas.microsoft.com/office/drawing/2014/main" id="{6F43232D-FD5E-4D20-A909-0EDC08B66AA7}"/>
              </a:ext>
            </a:extLst>
          </p:cNvPr>
          <p:cNvSpPr>
            <a:spLocks noGrp="1"/>
          </p:cNvSpPr>
          <p:nvPr>
            <p:ph type="body" idx="1"/>
          </p:nvPr>
        </p:nvSpPr>
        <p:spPr/>
        <p:txBody>
          <a:bodyPr/>
          <a:lstStyle/>
          <a:p>
            <a:r>
              <a:rPr lang="fr-FR" dirty="0"/>
              <a:t>Structure des formulaires</a:t>
            </a:r>
          </a:p>
        </p:txBody>
      </p:sp>
      <p:sp>
        <p:nvSpPr>
          <p:cNvPr id="7" name="Espace réservé du contenu 6">
            <a:extLst>
              <a:ext uri="{FF2B5EF4-FFF2-40B4-BE49-F238E27FC236}">
                <a16:creationId xmlns:a16="http://schemas.microsoft.com/office/drawing/2014/main" id="{34D54925-EE8B-49C0-AFF8-AE6869256B45}"/>
              </a:ext>
            </a:extLst>
          </p:cNvPr>
          <p:cNvSpPr>
            <a:spLocks noGrp="1"/>
          </p:cNvSpPr>
          <p:nvPr>
            <p:ph sz="half" idx="2"/>
          </p:nvPr>
        </p:nvSpPr>
        <p:spPr>
          <a:xfrm>
            <a:off x="214282" y="1785926"/>
            <a:ext cx="5365830" cy="4643470"/>
          </a:xfrm>
        </p:spPr>
        <p:txBody>
          <a:bodyPr>
            <a:normAutofit lnSpcReduction="10000"/>
          </a:bodyPr>
          <a:lstStyle/>
          <a:p>
            <a:r>
              <a:rPr lang="fr-FR" dirty="0">
                <a:latin typeface="Consolas" panose="020B0609020204030204" pitchFamily="49" charset="0"/>
                <a:cs typeface="Consolas" panose="020B0609020204030204" pitchFamily="49" charset="0"/>
              </a:rPr>
              <a:t>Différents types d'input </a:t>
            </a:r>
          </a:p>
          <a:p>
            <a:pPr lvl="1"/>
            <a:r>
              <a:rPr lang="en-US" b="1" u="sng" dirty="0">
                <a:latin typeface="Consolas" panose="020B0609020204030204" pitchFamily="49" charset="0"/>
                <a:cs typeface="Consolas" panose="020B0609020204030204" pitchFamily="49" charset="0"/>
              </a:rPr>
              <a:t>html 4.01 </a:t>
            </a:r>
            <a:r>
              <a:rPr lang="en-US" dirty="0">
                <a:latin typeface="Consolas" panose="020B0609020204030204" pitchFamily="49" charset="0"/>
                <a:cs typeface="Consolas" panose="020B0609020204030204" pitchFamily="49" charset="0"/>
              </a:rPr>
              <a:t>: text, checkbox, file, radio, hidden, password, </a:t>
            </a:r>
            <a:r>
              <a:rPr lang="en-US" sz="1700" i="1" dirty="0" err="1">
                <a:latin typeface="Consolas" panose="020B0609020204030204" pitchFamily="49" charset="0"/>
                <a:cs typeface="Consolas" panose="020B0609020204030204" pitchFamily="49" charset="0"/>
              </a:rPr>
              <a:t>textarea</a:t>
            </a:r>
            <a:r>
              <a:rPr lang="en-US" sz="1700" i="1" dirty="0">
                <a:latin typeface="Consolas" panose="020B0609020204030204" pitchFamily="49" charset="0"/>
                <a:cs typeface="Consolas" panose="020B0609020204030204" pitchFamily="49" charset="0"/>
              </a:rPr>
              <a:t>*</a:t>
            </a:r>
          </a:p>
          <a:p>
            <a:pPr lvl="1"/>
            <a:endParaRPr lang="en-US" b="1" u="sng" dirty="0">
              <a:latin typeface="Consolas" panose="020B0609020204030204" pitchFamily="49" charset="0"/>
              <a:cs typeface="Consolas" panose="020B0609020204030204" pitchFamily="49" charset="0"/>
            </a:endParaRPr>
          </a:p>
          <a:p>
            <a:pPr lvl="1"/>
            <a:r>
              <a:rPr lang="en-US" b="1" u="sng" dirty="0">
                <a:latin typeface="Consolas" panose="020B0609020204030204" pitchFamily="49" charset="0"/>
                <a:cs typeface="Consolas" panose="020B0609020204030204" pitchFamily="49" charset="0"/>
              </a:rPr>
              <a:t>html 5 </a:t>
            </a:r>
            <a:r>
              <a:rPr lang="en-US" dirty="0">
                <a:latin typeface="Consolas" panose="020B0609020204030204" pitchFamily="49" charset="0"/>
                <a:cs typeface="Consolas" panose="020B0609020204030204" pitchFamily="49" charset="0"/>
              </a:rPr>
              <a:t>: number, range, search, </a:t>
            </a:r>
            <a:r>
              <a:rPr lang="en-US" dirty="0" err="1">
                <a:latin typeface="Consolas" panose="020B0609020204030204" pitchFamily="49" charset="0"/>
                <a:cs typeface="Consolas" panose="020B0609020204030204" pitchFamily="49" charset="0"/>
              </a:rPr>
              <a:t>tel</a:t>
            </a:r>
            <a:r>
              <a:rPr lang="en-US" dirty="0">
                <a:latin typeface="Consolas" panose="020B0609020204030204" pitchFamily="49" charset="0"/>
                <a:cs typeface="Consolas" panose="020B0609020204030204" pitchFamily="49" charset="0"/>
              </a:rPr>
              <a:t>, mail, </a:t>
            </a:r>
            <a:r>
              <a:rPr lang="en-US" dirty="0" err="1">
                <a:latin typeface="Consolas" panose="020B0609020204030204" pitchFamily="49" charset="0"/>
                <a:cs typeface="Consolas" panose="020B0609020204030204" pitchFamily="49" charset="0"/>
              </a:rPr>
              <a:t>url</a:t>
            </a:r>
            <a:r>
              <a:rPr lang="en-US" dirty="0">
                <a:latin typeface="Consolas" panose="020B0609020204030204" pitchFamily="49" charset="0"/>
                <a:cs typeface="Consolas" panose="020B0609020204030204" pitchFamily="49" charset="0"/>
              </a:rPr>
              <a:t>, week, color, month, image, date, datetime</a:t>
            </a:r>
          </a:p>
          <a:p>
            <a:pPr lvl="1"/>
            <a:endParaRPr lang="fr-FR" dirty="0">
              <a:latin typeface="Consolas" panose="020B0609020204030204" pitchFamily="49" charset="0"/>
              <a:cs typeface="Consolas" panose="020B0609020204030204" pitchFamily="49" charset="0"/>
            </a:endParaRPr>
          </a:p>
          <a:p>
            <a:r>
              <a:rPr lang="fr-FR" dirty="0">
                <a:latin typeface="Consolas" panose="020B0609020204030204" pitchFamily="49" charset="0"/>
                <a:cs typeface="Consolas" panose="020B0609020204030204" pitchFamily="49" charset="0"/>
              </a:rPr>
              <a:t>2 input spéciaux :</a:t>
            </a:r>
          </a:p>
          <a:p>
            <a:pPr lvl="1"/>
            <a:r>
              <a:rPr lang="fr-FR" dirty="0">
                <a:latin typeface="Consolas" panose="020B0609020204030204" pitchFamily="49" charset="0"/>
                <a:cs typeface="Consolas" panose="020B0609020204030204" pitchFamily="49" charset="0"/>
              </a:rPr>
              <a:t>reset </a:t>
            </a:r>
            <a:r>
              <a:rPr lang="fr-FR" dirty="0">
                <a:latin typeface="Consolas" panose="020B0609020204030204" pitchFamily="49" charset="0"/>
                <a:cs typeface="Consolas" panose="020B0609020204030204" pitchFamily="49" charset="0"/>
                <a:sym typeface="Wingdings" panose="05000000000000000000" pitchFamily="2" charset="2"/>
              </a:rPr>
              <a:t> remet tous les champs a la valeur présent dans value=""</a:t>
            </a:r>
            <a:endParaRPr lang="fr-FR" dirty="0">
              <a:latin typeface="Consolas" panose="020B0609020204030204" pitchFamily="49" charset="0"/>
              <a:cs typeface="Consolas" panose="020B0609020204030204" pitchFamily="49" charset="0"/>
            </a:endParaRPr>
          </a:p>
          <a:p>
            <a:pPr lvl="1"/>
            <a:r>
              <a:rPr lang="fr-FR" dirty="0" err="1">
                <a:latin typeface="Consolas" panose="020B0609020204030204" pitchFamily="49" charset="0"/>
                <a:cs typeface="Consolas" panose="020B0609020204030204" pitchFamily="49" charset="0"/>
              </a:rPr>
              <a:t>submit</a:t>
            </a:r>
            <a:endParaRPr lang="fr-FR" dirty="0">
              <a:latin typeface="Consolas" panose="020B0609020204030204" pitchFamily="49" charset="0"/>
              <a:cs typeface="Consolas" panose="020B0609020204030204" pitchFamily="49" charset="0"/>
            </a:endParaRPr>
          </a:p>
        </p:txBody>
      </p:sp>
      <p:sp>
        <p:nvSpPr>
          <p:cNvPr id="5" name="Rectangle : coins arrondis 4">
            <a:extLst>
              <a:ext uri="{FF2B5EF4-FFF2-40B4-BE49-F238E27FC236}">
                <a16:creationId xmlns:a16="http://schemas.microsoft.com/office/drawing/2014/main" id="{4C37F0F2-C162-4B2E-9D50-7859F4258D49}"/>
              </a:ext>
            </a:extLst>
          </p:cNvPr>
          <p:cNvSpPr/>
          <p:nvPr/>
        </p:nvSpPr>
        <p:spPr>
          <a:xfrm>
            <a:off x="5796136" y="1844824"/>
            <a:ext cx="3024336" cy="42484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r>
              <a:rPr lang="fr-FR" b="1" dirty="0"/>
              <a:t>&lt;</a:t>
            </a:r>
            <a:r>
              <a:rPr lang="fr-FR" b="1" dirty="0" err="1"/>
              <a:t>form</a:t>
            </a:r>
            <a:r>
              <a:rPr lang="fr-FR" dirty="0"/>
              <a:t> action="" </a:t>
            </a:r>
            <a:r>
              <a:rPr lang="fr-FR" dirty="0" err="1"/>
              <a:t>method</a:t>
            </a:r>
            <a:r>
              <a:rPr lang="fr-FR" dirty="0"/>
              <a:t>=""&gt;</a:t>
            </a:r>
          </a:p>
        </p:txBody>
      </p:sp>
      <p:sp>
        <p:nvSpPr>
          <p:cNvPr id="8" name="Rectangle : coins arrondis 7">
            <a:extLst>
              <a:ext uri="{FF2B5EF4-FFF2-40B4-BE49-F238E27FC236}">
                <a16:creationId xmlns:a16="http://schemas.microsoft.com/office/drawing/2014/main" id="{A99FC2D7-69D6-4B39-93F0-7C3F64BAF8BD}"/>
              </a:ext>
            </a:extLst>
          </p:cNvPr>
          <p:cNvSpPr/>
          <p:nvPr/>
        </p:nvSpPr>
        <p:spPr>
          <a:xfrm>
            <a:off x="5945421" y="2708920"/>
            <a:ext cx="2803043" cy="432048"/>
          </a:xfrm>
          <a:prstGeom prst="roundRect">
            <a:avLst/>
          </a:prstGeom>
        </p:spPr>
        <p:style>
          <a:lnRef idx="3">
            <a:schemeClr val="lt1"/>
          </a:lnRef>
          <a:fillRef idx="1">
            <a:schemeClr val="accent6"/>
          </a:fillRef>
          <a:effectRef idx="1">
            <a:schemeClr val="accent6"/>
          </a:effectRef>
          <a:fontRef idx="minor">
            <a:schemeClr val="lt1"/>
          </a:fontRef>
        </p:style>
        <p:txBody>
          <a:bodyPr lIns="0" rIns="0" rtlCol="0" anchor="ctr"/>
          <a:lstStyle/>
          <a:p>
            <a:pPr algn="ctr"/>
            <a:r>
              <a:rPr lang="fr-FR" dirty="0"/>
              <a:t>&lt;Input </a:t>
            </a:r>
            <a:r>
              <a:rPr lang="fr-FR" dirty="0" err="1"/>
              <a:t>name</a:t>
            </a:r>
            <a:r>
              <a:rPr lang="fr-FR" dirty="0"/>
              <a:t>='' type=''/&gt;</a:t>
            </a:r>
          </a:p>
        </p:txBody>
      </p:sp>
      <p:sp>
        <p:nvSpPr>
          <p:cNvPr id="10" name="Rectangle : coins arrondis 9">
            <a:extLst>
              <a:ext uri="{FF2B5EF4-FFF2-40B4-BE49-F238E27FC236}">
                <a16:creationId xmlns:a16="http://schemas.microsoft.com/office/drawing/2014/main" id="{91BF2975-98FD-4A78-B1CC-A4E03F86A9CF}"/>
              </a:ext>
            </a:extLst>
          </p:cNvPr>
          <p:cNvSpPr/>
          <p:nvPr/>
        </p:nvSpPr>
        <p:spPr>
          <a:xfrm>
            <a:off x="5945421" y="3284984"/>
            <a:ext cx="2803043" cy="720080"/>
          </a:xfrm>
          <a:prstGeom prst="roundRect">
            <a:avLst/>
          </a:prstGeom>
        </p:spPr>
        <p:style>
          <a:lnRef idx="3">
            <a:schemeClr val="lt1"/>
          </a:lnRef>
          <a:fillRef idx="1">
            <a:schemeClr val="accent6"/>
          </a:fillRef>
          <a:effectRef idx="1">
            <a:schemeClr val="accent6"/>
          </a:effectRef>
          <a:fontRef idx="minor">
            <a:schemeClr val="lt1"/>
          </a:fontRef>
        </p:style>
        <p:txBody>
          <a:bodyPr lIns="0" rIns="0" rtlCol="0" anchor="ctr"/>
          <a:lstStyle/>
          <a:p>
            <a:pPr algn="ctr"/>
            <a:r>
              <a:rPr lang="fr-FR" dirty="0"/>
              <a:t>&lt;</a:t>
            </a:r>
            <a:r>
              <a:rPr lang="fr-FR" dirty="0" err="1"/>
              <a:t>textarea</a:t>
            </a:r>
            <a:r>
              <a:rPr lang="fr-FR" dirty="0"/>
              <a:t> </a:t>
            </a:r>
            <a:r>
              <a:rPr lang="fr-FR" dirty="0" err="1"/>
              <a:t>name</a:t>
            </a:r>
            <a:r>
              <a:rPr lang="fr-FR" dirty="0"/>
              <a:t>=''&gt;</a:t>
            </a:r>
          </a:p>
          <a:p>
            <a:pPr algn="ctr"/>
            <a:r>
              <a:rPr lang="fr-FR" dirty="0"/>
              <a:t>&lt;/</a:t>
            </a:r>
            <a:r>
              <a:rPr lang="fr-FR" dirty="0" err="1"/>
              <a:t>textarea</a:t>
            </a:r>
            <a:r>
              <a:rPr lang="fr-FR" dirty="0"/>
              <a:t>&gt;</a:t>
            </a:r>
          </a:p>
        </p:txBody>
      </p:sp>
      <p:sp>
        <p:nvSpPr>
          <p:cNvPr id="11" name="Rectangle : coins arrondis 10">
            <a:extLst>
              <a:ext uri="{FF2B5EF4-FFF2-40B4-BE49-F238E27FC236}">
                <a16:creationId xmlns:a16="http://schemas.microsoft.com/office/drawing/2014/main" id="{DD93F763-D682-4247-8A59-E44F697538EF}"/>
              </a:ext>
            </a:extLst>
          </p:cNvPr>
          <p:cNvSpPr/>
          <p:nvPr/>
        </p:nvSpPr>
        <p:spPr>
          <a:xfrm>
            <a:off x="5945421" y="5013176"/>
            <a:ext cx="2803043" cy="432048"/>
          </a:xfrm>
          <a:prstGeom prst="roundRect">
            <a:avLst/>
          </a:prstGeom>
        </p:spPr>
        <p:style>
          <a:lnRef idx="3">
            <a:schemeClr val="lt1"/>
          </a:lnRef>
          <a:fillRef idx="1">
            <a:schemeClr val="accent5"/>
          </a:fillRef>
          <a:effectRef idx="1">
            <a:schemeClr val="accent5"/>
          </a:effectRef>
          <a:fontRef idx="minor">
            <a:schemeClr val="lt1"/>
          </a:fontRef>
        </p:style>
        <p:txBody>
          <a:bodyPr lIns="0" rIns="0" rtlCol="0" anchor="ctr"/>
          <a:lstStyle/>
          <a:p>
            <a:pPr algn="ctr"/>
            <a:r>
              <a:rPr lang="fr-FR" dirty="0"/>
              <a:t>&lt;Input type='</a:t>
            </a:r>
            <a:r>
              <a:rPr lang="fr-FR" dirty="0" err="1"/>
              <a:t>submit</a:t>
            </a:r>
            <a:r>
              <a:rPr lang="fr-FR" dirty="0"/>
              <a:t>'/&gt;</a:t>
            </a:r>
          </a:p>
        </p:txBody>
      </p:sp>
      <p:sp>
        <p:nvSpPr>
          <p:cNvPr id="12" name="Rectangle : coins arrondis 11">
            <a:extLst>
              <a:ext uri="{FF2B5EF4-FFF2-40B4-BE49-F238E27FC236}">
                <a16:creationId xmlns:a16="http://schemas.microsoft.com/office/drawing/2014/main" id="{2E845AE0-F676-4151-B4E1-BC2CB89A7B76}"/>
              </a:ext>
            </a:extLst>
          </p:cNvPr>
          <p:cNvSpPr/>
          <p:nvPr/>
        </p:nvSpPr>
        <p:spPr>
          <a:xfrm>
            <a:off x="5945421" y="4437112"/>
            <a:ext cx="2803043" cy="432048"/>
          </a:xfrm>
          <a:prstGeom prst="roundRect">
            <a:avLst/>
          </a:prstGeom>
        </p:spPr>
        <p:style>
          <a:lnRef idx="3">
            <a:schemeClr val="lt1"/>
          </a:lnRef>
          <a:fillRef idx="1">
            <a:schemeClr val="accent2"/>
          </a:fillRef>
          <a:effectRef idx="1">
            <a:schemeClr val="accent2"/>
          </a:effectRef>
          <a:fontRef idx="minor">
            <a:schemeClr val="lt1"/>
          </a:fontRef>
        </p:style>
        <p:txBody>
          <a:bodyPr lIns="0" rIns="0" rtlCol="0" anchor="ctr"/>
          <a:lstStyle/>
          <a:p>
            <a:pPr algn="ctr"/>
            <a:r>
              <a:rPr lang="fr-FR" dirty="0"/>
              <a:t>&lt;Input  type='reset'/&gt;</a:t>
            </a:r>
          </a:p>
        </p:txBody>
      </p:sp>
      <p:sp>
        <p:nvSpPr>
          <p:cNvPr id="13" name="Rectangle : coins arrondis 12">
            <a:extLst>
              <a:ext uri="{FF2B5EF4-FFF2-40B4-BE49-F238E27FC236}">
                <a16:creationId xmlns:a16="http://schemas.microsoft.com/office/drawing/2014/main" id="{ED2849E3-1E91-40CB-B8EF-A6C283C28024}"/>
              </a:ext>
            </a:extLst>
          </p:cNvPr>
          <p:cNvSpPr/>
          <p:nvPr/>
        </p:nvSpPr>
        <p:spPr>
          <a:xfrm>
            <a:off x="6084168" y="5661248"/>
            <a:ext cx="2448272" cy="288032"/>
          </a:xfrm>
          <a:prstGeom prst="round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b="1" dirty="0">
                <a:solidFill>
                  <a:schemeClr val="bg1"/>
                </a:solidFill>
              </a:rPr>
              <a:t>&lt;/</a:t>
            </a:r>
            <a:r>
              <a:rPr lang="fr-FR" b="1" dirty="0" err="1">
                <a:solidFill>
                  <a:schemeClr val="bg1"/>
                </a:solidFill>
              </a:rPr>
              <a:t>form</a:t>
            </a:r>
            <a:r>
              <a:rPr lang="fr-FR" b="1" dirty="0">
                <a:solidFill>
                  <a:schemeClr val="bg1"/>
                </a:solidFill>
              </a:rPr>
              <a:t>&gt;</a:t>
            </a:r>
          </a:p>
        </p:txBody>
      </p:sp>
    </p:spTree>
    <p:extLst>
      <p:ext uri="{BB962C8B-B14F-4D97-AF65-F5344CB8AC3E}">
        <p14:creationId xmlns:p14="http://schemas.microsoft.com/office/powerpoint/2010/main" val="161138838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Conclusion</a:t>
            </a:r>
          </a:p>
        </p:txBody>
      </p:sp>
      <p:sp>
        <p:nvSpPr>
          <p:cNvPr id="3" name="Espace réservé du contenu 2"/>
          <p:cNvSpPr>
            <a:spLocks noGrp="1"/>
          </p:cNvSpPr>
          <p:nvPr>
            <p:ph idx="1"/>
          </p:nvPr>
        </p:nvSpPr>
        <p:spPr/>
        <p:txBody>
          <a:bodyPr/>
          <a:lstStyle/>
          <a:p>
            <a:r>
              <a:rPr lang="fr-FR" dirty="0"/>
              <a:t>Dans cette partie vous avez découvert :</a:t>
            </a:r>
          </a:p>
          <a:p>
            <a:pPr lvl="2"/>
            <a:endParaRPr lang="fr-FR" dirty="0"/>
          </a:p>
          <a:p>
            <a:pPr lvl="2"/>
            <a:endParaRPr lang="fr-FR" dirty="0"/>
          </a:p>
          <a:p>
            <a:pPr lvl="2"/>
            <a:r>
              <a:rPr lang="fr-FR" dirty="0"/>
              <a:t>La structure d'un fichier HTML</a:t>
            </a:r>
          </a:p>
          <a:p>
            <a:pPr lvl="2"/>
            <a:endParaRPr lang="fr-FR" dirty="0"/>
          </a:p>
          <a:p>
            <a:pPr lvl="2"/>
            <a:endParaRPr lang="fr-FR" dirty="0"/>
          </a:p>
          <a:p>
            <a:pPr lvl="2"/>
            <a:r>
              <a:rPr lang="fr-FR" dirty="0"/>
              <a:t>Différentes balises de structures du HTML</a:t>
            </a:r>
          </a:p>
        </p:txBody>
      </p:sp>
    </p:spTree>
    <p:extLst>
      <p:ext uri="{BB962C8B-B14F-4D97-AF65-F5344CB8AC3E}">
        <p14:creationId xmlns:p14="http://schemas.microsoft.com/office/powerpoint/2010/main" val="3112768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title"/>
          </p:nvPr>
        </p:nvSpPr>
        <p:spPr/>
        <p:txBody>
          <a:bodyPr/>
          <a:lstStyle/>
          <a:p>
            <a:r>
              <a:rPr lang="fr-FR" dirty="0"/>
              <a:t>Introduction</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marL="514350" indent="-514350">
              <a:buFont typeface="+mj-lt"/>
              <a:buAutoNum type="arabicPeriod" startAt="2"/>
            </a:pPr>
            <a:r>
              <a:rPr lang="fr-FR" dirty="0"/>
              <a:t>CSS</a:t>
            </a:r>
          </a:p>
        </p:txBody>
      </p:sp>
      <p:sp>
        <p:nvSpPr>
          <p:cNvPr id="5" name="Espace réservé du texte 2"/>
          <p:cNvSpPr>
            <a:spLocks noGrp="1"/>
          </p:cNvSpPr>
          <p:nvPr>
            <p:ph type="body" idx="1"/>
          </p:nvPr>
        </p:nvSpPr>
        <p:spPr>
          <a:xfrm>
            <a:off x="722313" y="1000108"/>
            <a:ext cx="7772400" cy="3406793"/>
          </a:xfrm>
        </p:spPr>
        <p:txBody>
          <a:bodyPr>
            <a:normAutofit/>
          </a:bodyPr>
          <a:lstStyle/>
          <a:p>
            <a:pPr marL="400050" indent="-400050">
              <a:buFont typeface="Wingdings" pitchFamily="2" charset="2"/>
              <a:buChar char="q"/>
            </a:pPr>
            <a:r>
              <a:rPr lang="fr-FR" sz="1400" dirty="0"/>
              <a:t>Introduction          </a:t>
            </a:r>
          </a:p>
          <a:p>
            <a:pPr marL="400050" indent="-400050">
              <a:buFont typeface="Wingdings" pitchFamily="2" charset="2"/>
              <a:buChar char="q"/>
            </a:pPr>
            <a:r>
              <a:rPr lang="fr-FR" sz="1400" dirty="0"/>
              <a:t>Syntaxe	</a:t>
            </a:r>
          </a:p>
          <a:p>
            <a:pPr marL="400050" indent="-400050">
              <a:buFont typeface="Wingdings" pitchFamily="2" charset="2"/>
              <a:buChar char="q"/>
            </a:pPr>
            <a:r>
              <a:rPr lang="fr-FR" sz="1400" dirty="0"/>
              <a:t>Liaison  </a:t>
            </a:r>
            <a:r>
              <a:rPr lang="fr-FR" sz="1400" dirty="0" err="1"/>
              <a:t>xml</a:t>
            </a:r>
            <a:r>
              <a:rPr lang="fr-FR" sz="1400" dirty="0"/>
              <a:t>	</a:t>
            </a:r>
          </a:p>
          <a:p>
            <a:pPr marL="400050" indent="-400050">
              <a:buFont typeface="Wingdings" pitchFamily="2" charset="2"/>
              <a:buChar char="q"/>
            </a:pPr>
            <a:r>
              <a:rPr lang="fr-FR" sz="1400" dirty="0"/>
              <a:t> Disposition</a:t>
            </a:r>
          </a:p>
          <a:p>
            <a:pPr marL="400050" indent="-400050">
              <a:buFont typeface="Wingdings" pitchFamily="2" charset="2"/>
              <a:buChar char="q"/>
            </a:pPr>
            <a:r>
              <a:rPr lang="fr-FR" sz="1400" dirty="0"/>
              <a:t>Sélecteur</a:t>
            </a:r>
            <a:endParaRPr lang="fr-FR" sz="1400" i="1" dirty="0"/>
          </a:p>
          <a:p>
            <a:pPr marL="400050" indent="-400050">
              <a:buFont typeface="Wingdings" pitchFamily="2" charset="2"/>
              <a:buChar char="q"/>
            </a:pPr>
            <a:r>
              <a:rPr lang="fr-FR" sz="1400" dirty="0"/>
              <a:t>Héritage</a:t>
            </a:r>
            <a:endParaRPr lang="fr-FR" sz="1400" i="1" dirty="0"/>
          </a:p>
          <a:p>
            <a:pPr marL="400050" indent="-400050">
              <a:buFont typeface="Wingdings" pitchFamily="2" charset="2"/>
              <a:buChar char="q"/>
            </a:pPr>
            <a:r>
              <a:rPr lang="fr-FR" sz="1400" i="1" dirty="0"/>
              <a:t>Types de propriétés</a:t>
            </a:r>
          </a:p>
          <a:p>
            <a:pPr marL="400050" indent="-400050">
              <a:buFont typeface="Wingdings" pitchFamily="2" charset="2"/>
              <a:buChar char="q"/>
            </a:pPr>
            <a:r>
              <a:rPr lang="fr-FR" sz="1400" dirty="0"/>
              <a:t> Propriétés	</a:t>
            </a:r>
            <a:endParaRPr lang="fr-FR" sz="1400" i="1" dirty="0"/>
          </a:p>
          <a:p>
            <a:pPr marL="1040130" lvl="1" indent="-400050">
              <a:buClr>
                <a:schemeClr val="tx1"/>
              </a:buClr>
              <a:buFont typeface="Wingdings" pitchFamily="2" charset="2"/>
              <a:buChar char="q"/>
            </a:pPr>
            <a:r>
              <a:rPr lang="fr-FR" sz="1400" i="1" dirty="0"/>
              <a:t>Disposition</a:t>
            </a:r>
          </a:p>
          <a:p>
            <a:pPr marL="1040130" lvl="1" indent="-400050">
              <a:buClr>
                <a:schemeClr val="tx1"/>
              </a:buClr>
              <a:buFont typeface="Wingdings" pitchFamily="2" charset="2"/>
              <a:buChar char="q"/>
            </a:pPr>
            <a:r>
              <a:rPr lang="fr-FR" sz="1400" i="1" dirty="0"/>
              <a:t>Unités</a:t>
            </a:r>
          </a:p>
          <a:p>
            <a:pPr marL="1040130" lvl="1" indent="-400050">
              <a:buClr>
                <a:schemeClr val="tx1"/>
              </a:buClr>
              <a:buFont typeface="Wingdings" pitchFamily="2" charset="2"/>
              <a:buChar char="q"/>
            </a:pPr>
            <a:r>
              <a:rPr lang="fr-FR" sz="1400" i="1" dirty="0"/>
              <a:t>Couleurs</a:t>
            </a:r>
          </a:p>
          <a:p>
            <a:pPr marL="1040130" lvl="1" indent="-400050">
              <a:buClr>
                <a:schemeClr val="tx1"/>
              </a:buClr>
              <a:buFont typeface="Wingdings" pitchFamily="2" charset="2"/>
              <a:buChar char="q"/>
            </a:pPr>
            <a:r>
              <a:rPr lang="fr-FR" sz="1400" i="1" dirty="0"/>
              <a:t>Texte</a:t>
            </a:r>
          </a:p>
          <a:p>
            <a:pPr marL="400050" indent="-400050">
              <a:buFont typeface="Wingdings" pitchFamily="2" charset="2"/>
              <a:buChar char="q"/>
            </a:pPr>
            <a:r>
              <a:rPr lang="fr-FR" sz="1400" dirty="0"/>
              <a:t> Limites CSS</a:t>
            </a:r>
            <a:endParaRPr lang="fr-FR" sz="1400" i="1" dirty="0"/>
          </a:p>
          <a:p>
            <a:pPr marL="400050" indent="-400050"/>
            <a:endParaRPr lang="fr-FR" sz="1400" i="1" dirty="0"/>
          </a:p>
        </p:txBody>
      </p:sp>
      <p:sp>
        <p:nvSpPr>
          <p:cNvPr id="7" name="Espace réservé du numéro de diapositive 6"/>
          <p:cNvSpPr>
            <a:spLocks noGrp="1"/>
          </p:cNvSpPr>
          <p:nvPr>
            <p:ph type="sldNum" sz="quarter" idx="12"/>
          </p:nvPr>
        </p:nvSpPr>
        <p:spPr/>
        <p:txBody>
          <a:bodyPr/>
          <a:lstStyle/>
          <a:p>
            <a:fld id="{5A33B5BC-E3F1-4ABE-A1A6-D2608D40EC2E}" type="slidenum">
              <a:rPr lang="fr-FR" smtClean="0"/>
              <a:pPr/>
              <a:t>50</a:t>
            </a:fld>
            <a:endParaRPr lang="fr-FR"/>
          </a:p>
        </p:txBody>
      </p:sp>
      <p:sp>
        <p:nvSpPr>
          <p:cNvPr id="6" name="Espace réservé du texte 2"/>
          <p:cNvSpPr txBox="1">
            <a:spLocks/>
          </p:cNvSpPr>
          <p:nvPr/>
        </p:nvSpPr>
        <p:spPr>
          <a:xfrm>
            <a:off x="5724128" y="5013176"/>
            <a:ext cx="3024336" cy="1371600"/>
          </a:xfrm>
          <a:prstGeom prst="rect">
            <a:avLst/>
          </a:prstGeom>
        </p:spPr>
        <p:txBody>
          <a:bodyPr vert="horz" anchor="t">
            <a:normAutofit/>
          </a:bodyPr>
          <a:lstStyle/>
          <a:p>
            <a:pPr marL="400050" marR="0" lvl="0" indent="-400050" algn="l" defTabSz="914400" rtl="0" eaLnBrk="1" fontAlgn="auto" latinLnBrk="0" hangingPunct="1">
              <a:lnSpc>
                <a:spcPct val="100000"/>
              </a:lnSpc>
              <a:spcBef>
                <a:spcPts val="600"/>
              </a:spcBef>
              <a:spcAft>
                <a:spcPts val="0"/>
              </a:spcAft>
              <a:buClr>
                <a:schemeClr val="accent1"/>
              </a:buClr>
              <a:buSzPct val="70000"/>
              <a:buFont typeface="Wingdings"/>
              <a:buAutoNum type="romanUcParenR"/>
              <a:tabLst/>
              <a:defRPr/>
            </a:pPr>
            <a:endParaRPr kumimoji="0" lang="fr-FR" sz="1800" b="1" i="0" u="none" strike="noStrike" kern="1200" cap="none" spc="0" normalizeH="0" baseline="0" noProof="0" dirty="0">
              <a:ln>
                <a:noFill/>
              </a:ln>
              <a:solidFill>
                <a:schemeClr val="tx2"/>
              </a:solidFill>
              <a:effectLst/>
              <a:uLnTx/>
              <a:uFillTx/>
              <a:latin typeface="+mn-lt"/>
              <a:ea typeface="+mn-ea"/>
              <a:cs typeface="+mn-cs"/>
            </a:endParaRPr>
          </a:p>
        </p:txBody>
      </p:sp>
      <p:pic>
        <p:nvPicPr>
          <p:cNvPr id="8" name="Espace réservé pour une image  5" descr="10.png">
            <a:extLst>
              <a:ext uri="{FF2B5EF4-FFF2-40B4-BE49-F238E27FC236}">
                <a16:creationId xmlns:a16="http://schemas.microsoft.com/office/drawing/2014/main" id="{31D6E14C-95C3-4AC6-94AD-35408FEC4BEB}"/>
              </a:ext>
            </a:extLst>
          </p:cNvPr>
          <p:cNvPicPr>
            <a:picLocks noChangeAspect="1"/>
          </p:cNvPicPr>
          <p:nvPr/>
        </p:nvPicPr>
        <p:blipFill>
          <a:blip r:embed="rId3"/>
          <a:srcRect t="5566" b="5566"/>
          <a:stretch>
            <a:fillRect/>
          </a:stretch>
        </p:blipFill>
        <p:spPr>
          <a:xfrm>
            <a:off x="4924020" y="884049"/>
            <a:ext cx="2168260" cy="2775372"/>
          </a:xfrm>
          <a:prstGeom prst="rect">
            <a:avLst/>
          </a:prstGeom>
        </p:spPr>
      </p:pic>
      <p:pic>
        <p:nvPicPr>
          <p:cNvPr id="141314" name="Picture 2" descr="RÃ©sultat de recherche d'images pour &quot;logo css4&quot;">
            <a:extLst>
              <a:ext uri="{FF2B5EF4-FFF2-40B4-BE49-F238E27FC236}">
                <a16:creationId xmlns:a16="http://schemas.microsoft.com/office/drawing/2014/main" id="{9CBBB500-B3C4-49B2-97A2-F8FCF4E4B5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9664" y="1291481"/>
            <a:ext cx="1714500" cy="2162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72307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5" name="AutoShape 2"/>
          <p:cNvSpPr>
            <a:spLocks noGrp="1" noChangeArrowheads="1"/>
          </p:cNvSpPr>
          <p:nvPr>
            <p:ph type="title"/>
          </p:nvPr>
        </p:nvSpPr>
        <p:spPr/>
        <p:txBody>
          <a:bodyPr>
            <a:normAutofit/>
          </a:bodyPr>
          <a:lstStyle/>
          <a:p>
            <a:pPr eaLnBrk="1" hangingPunct="1"/>
            <a:r>
              <a:rPr lang="fr-FR" dirty="0" err="1"/>
              <a:t>Css</a:t>
            </a:r>
            <a:r>
              <a:rPr lang="fr-FR" dirty="0"/>
              <a:t> Introduction</a:t>
            </a:r>
          </a:p>
        </p:txBody>
      </p:sp>
      <p:sp>
        <p:nvSpPr>
          <p:cNvPr id="131076" name="Rectangle 3"/>
          <p:cNvSpPr>
            <a:spLocks noGrp="1" noChangeArrowheads="1"/>
          </p:cNvSpPr>
          <p:nvPr>
            <p:ph idx="1"/>
          </p:nvPr>
        </p:nvSpPr>
        <p:spPr/>
        <p:txBody>
          <a:bodyPr>
            <a:normAutofit fontScale="70000" lnSpcReduction="20000"/>
          </a:bodyPr>
          <a:lstStyle/>
          <a:p>
            <a:pPr eaLnBrk="1" hangingPunct="1"/>
            <a:r>
              <a:rPr lang="fr-FR" dirty="0">
                <a:ea typeface="MS Mincho" pitchFamily="49" charset="-128"/>
              </a:rPr>
              <a:t>Qu’est-ce qu’un CSS</a:t>
            </a:r>
          </a:p>
          <a:p>
            <a:pPr lvl="1" eaLnBrk="1" hangingPunct="1"/>
            <a:r>
              <a:rPr lang="fr-FR" dirty="0">
                <a:ea typeface="MS Mincho" pitchFamily="49" charset="-128"/>
              </a:rPr>
              <a:t> CSS (feuilles de style en cascade) langage de présentation applicable en cascade ! (c'est la technologie de mise en page utilisée initialement par XML)</a:t>
            </a:r>
          </a:p>
          <a:p>
            <a:pPr lvl="1" eaLnBrk="1" hangingPunct="1"/>
            <a:r>
              <a:rPr lang="fr-FR" dirty="0">
                <a:ea typeface="MS Mincho" pitchFamily="49" charset="-128"/>
              </a:rPr>
              <a:t> Principe de séparation du contenu et de la mise en forme (plus accessible, pratique et rapide)</a:t>
            </a:r>
          </a:p>
          <a:p>
            <a:pPr lvl="1" eaLnBrk="1" hangingPunct="1"/>
            <a:r>
              <a:rPr lang="fr-FR" dirty="0">
                <a:ea typeface="MS Mincho" pitchFamily="49" charset="-128"/>
              </a:rPr>
              <a:t> Les CSS externes liées (</a:t>
            </a:r>
            <a:r>
              <a:rPr lang="fr-FR" dirty="0" err="1">
                <a:ea typeface="MS Mincho" pitchFamily="49" charset="-128"/>
              </a:rPr>
              <a:t>link</a:t>
            </a:r>
            <a:r>
              <a:rPr lang="fr-FR" dirty="0">
                <a:ea typeface="MS Mincho" pitchFamily="49" charset="-128"/>
              </a:rPr>
              <a:t>), intégrées (</a:t>
            </a:r>
            <a:r>
              <a:rPr lang="fr-FR" dirty="0" err="1">
                <a:ea typeface="MS Mincho" pitchFamily="49" charset="-128"/>
              </a:rPr>
              <a:t>head</a:t>
            </a:r>
            <a:r>
              <a:rPr lang="fr-FR" dirty="0">
                <a:ea typeface="MS Mincho" pitchFamily="49" charset="-128"/>
              </a:rPr>
              <a:t>) ou </a:t>
            </a:r>
            <a:r>
              <a:rPr lang="fr-FR" dirty="0" err="1">
                <a:ea typeface="MS Mincho" pitchFamily="49" charset="-128"/>
              </a:rPr>
              <a:t>inline</a:t>
            </a:r>
            <a:r>
              <a:rPr lang="fr-FR" dirty="0">
                <a:ea typeface="MS Mincho" pitchFamily="49" charset="-128"/>
              </a:rPr>
              <a:t> ou spécifiées côté client (accessibilité des personnes handicapées)</a:t>
            </a:r>
          </a:p>
          <a:p>
            <a:pPr lvl="1" eaLnBrk="1" hangingPunct="1"/>
            <a:r>
              <a:rPr lang="fr-FR" dirty="0">
                <a:ea typeface="MS Mincho" pitchFamily="49" charset="-128"/>
              </a:rPr>
              <a:t> Syntaxe, issue de </a:t>
            </a:r>
            <a:r>
              <a:rPr lang="fr-FR" dirty="0" err="1">
                <a:ea typeface="MS Mincho" pitchFamily="49" charset="-128"/>
              </a:rPr>
              <a:t>javascript</a:t>
            </a:r>
            <a:r>
              <a:rPr lang="fr-FR" dirty="0">
                <a:ea typeface="MS Mincho" pitchFamily="49" charset="-128"/>
              </a:rPr>
              <a:t>, est simple.</a:t>
            </a:r>
          </a:p>
          <a:p>
            <a:pPr eaLnBrk="1" hangingPunct="1"/>
            <a:endParaRPr lang="fr-FR" dirty="0">
              <a:ea typeface="MS Mincho" pitchFamily="49" charset="-128"/>
            </a:endParaRPr>
          </a:p>
          <a:p>
            <a:pPr eaLnBrk="1" hangingPunct="1"/>
            <a:r>
              <a:rPr lang="fr-FR" dirty="0">
                <a:ea typeface="MS Mincho" pitchFamily="49" charset="-128"/>
              </a:rPr>
              <a:t>Utilité des CSS</a:t>
            </a:r>
          </a:p>
          <a:p>
            <a:pPr lvl="1" eaLnBrk="1" hangingPunct="1"/>
            <a:r>
              <a:rPr lang="fr-FR" dirty="0">
                <a:ea typeface="MS Mincho" pitchFamily="49" charset="-128"/>
              </a:rPr>
              <a:t> Réutilisation des mises en forme existantes facilement et rapidement, changement complet d’apparence simplement en changeant les CSS</a:t>
            </a:r>
          </a:p>
          <a:p>
            <a:pPr lvl="1" eaLnBrk="1" hangingPunct="1"/>
            <a:r>
              <a:rPr lang="fr-FR" dirty="0">
                <a:ea typeface="MS Mincho" pitchFamily="49" charset="-128"/>
              </a:rPr>
              <a:t> Donc économie de BP car le formatage n’est pas défini pour chaque élément</a:t>
            </a:r>
          </a:p>
          <a:p>
            <a:pPr lvl="1" eaLnBrk="1" hangingPunct="1"/>
            <a:r>
              <a:rPr lang="fr-FR" dirty="0">
                <a:ea typeface="MS Mincho" pitchFamily="49" charset="-128"/>
              </a:rPr>
              <a:t> Homogénéisation et cohérence de la présentation du site</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smtClean="0"/>
              <a:pPr/>
              <a:t>51</a:t>
            </a:fld>
            <a:endParaRPr lang="fr-FR"/>
          </a:p>
        </p:txBody>
      </p:sp>
    </p:spTree>
    <p:extLst>
      <p:ext uri="{BB962C8B-B14F-4D97-AF65-F5344CB8AC3E}">
        <p14:creationId xmlns:p14="http://schemas.microsoft.com/office/powerpoint/2010/main" val="9451417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9" name="AutoShape 2"/>
          <p:cNvSpPr>
            <a:spLocks noGrp="1" noChangeArrowheads="1"/>
          </p:cNvSpPr>
          <p:nvPr>
            <p:ph type="title"/>
          </p:nvPr>
        </p:nvSpPr>
        <p:spPr/>
        <p:txBody>
          <a:bodyPr>
            <a:normAutofit/>
          </a:bodyPr>
          <a:lstStyle/>
          <a:p>
            <a:pPr eaLnBrk="1" hangingPunct="1"/>
            <a:r>
              <a:rPr lang="fr-FR" dirty="0"/>
              <a:t>Syntaxe Css</a:t>
            </a:r>
          </a:p>
        </p:txBody>
      </p:sp>
      <p:sp>
        <p:nvSpPr>
          <p:cNvPr id="132100" name="Rectangle 3"/>
          <p:cNvSpPr>
            <a:spLocks noGrp="1" noChangeArrowheads="1"/>
          </p:cNvSpPr>
          <p:nvPr>
            <p:ph idx="1"/>
          </p:nvPr>
        </p:nvSpPr>
        <p:spPr/>
        <p:txBody>
          <a:bodyPr>
            <a:normAutofit fontScale="77500" lnSpcReduction="20000"/>
          </a:bodyPr>
          <a:lstStyle/>
          <a:p>
            <a:r>
              <a:rPr lang="fr-FR" dirty="0"/>
              <a:t>Syntaxe de Base</a:t>
            </a:r>
          </a:p>
          <a:p>
            <a:pPr lvl="1"/>
            <a:r>
              <a:rPr lang="fr-FR" dirty="0"/>
              <a:t> </a:t>
            </a:r>
            <a:r>
              <a:rPr lang="fr-FR" dirty="0">
                <a:ea typeface="MS Mincho" pitchFamily="49" charset="-128"/>
              </a:rPr>
              <a:t>sélecteur { propriété: valeur; }</a:t>
            </a:r>
          </a:p>
          <a:p>
            <a:pPr lvl="1"/>
            <a:endParaRPr lang="fr-FR" dirty="0">
              <a:ea typeface="MS Mincho" pitchFamily="49" charset="-128"/>
            </a:endParaRPr>
          </a:p>
          <a:p>
            <a:r>
              <a:rPr lang="fr-FR" dirty="0"/>
              <a:t>Sélecteurs multiples</a:t>
            </a:r>
          </a:p>
          <a:p>
            <a:pPr lvl="1"/>
            <a:endParaRPr lang="fr-FR" dirty="0"/>
          </a:p>
          <a:p>
            <a:pPr lvl="1"/>
            <a:endParaRPr lang="fr-FR" dirty="0"/>
          </a:p>
          <a:p>
            <a:pPr lvl="1"/>
            <a:endParaRPr lang="fr-FR" dirty="0"/>
          </a:p>
          <a:p>
            <a:pPr lvl="1"/>
            <a:endParaRPr lang="fr-FR" dirty="0"/>
          </a:p>
          <a:p>
            <a:pPr lvl="1"/>
            <a:endParaRPr lang="fr-FR" dirty="0"/>
          </a:p>
          <a:p>
            <a:r>
              <a:rPr lang="fr-FR" dirty="0"/>
              <a:t>Encapsulation des éléments</a:t>
            </a:r>
          </a:p>
          <a:p>
            <a:endParaRPr lang="fr-FR" dirty="0"/>
          </a:p>
          <a:p>
            <a:endParaRPr lang="fr-FR" dirty="0"/>
          </a:p>
          <a:p>
            <a:endParaRPr lang="fr-FR" dirty="0"/>
          </a:p>
          <a:p>
            <a:pPr>
              <a:buNone/>
            </a:pPr>
            <a:r>
              <a:rPr lang="fr-FR" dirty="0"/>
              <a:t> </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smtClean="0"/>
              <a:pPr/>
              <a:t>52</a:t>
            </a:fld>
            <a:endParaRPr lang="fr-FR"/>
          </a:p>
        </p:txBody>
      </p:sp>
      <p:sp>
        <p:nvSpPr>
          <p:cNvPr id="5" name="ZoneTexte 4"/>
          <p:cNvSpPr txBox="1"/>
          <p:nvPr/>
        </p:nvSpPr>
        <p:spPr>
          <a:xfrm>
            <a:off x="1285852" y="2643182"/>
            <a:ext cx="6851556" cy="1415772"/>
          </a:xfrm>
          <a:prstGeom prst="rect">
            <a:avLst/>
          </a:prstGeom>
        </p:spPr>
        <p:style>
          <a:lnRef idx="1">
            <a:schemeClr val="dk1"/>
          </a:lnRef>
          <a:fillRef idx="2">
            <a:schemeClr val="dk1"/>
          </a:fillRef>
          <a:effectRef idx="1">
            <a:schemeClr val="dk1"/>
          </a:effectRef>
          <a:fontRef idx="minor">
            <a:schemeClr val="dk1"/>
          </a:fontRef>
        </p:style>
        <p:txBody>
          <a:bodyPr wrap="none" rtlCol="0">
            <a:spAutoFit/>
          </a:bodyPr>
          <a:lstStyle/>
          <a:p>
            <a:pPr marL="0" lvl="1"/>
            <a:r>
              <a:rPr lang="fr-FR" sz="1200" b="1" u="sng" dirty="0"/>
              <a:t>Code </a:t>
            </a:r>
            <a:r>
              <a:rPr lang="fr-FR" sz="1200" b="1" u="sng" dirty="0" err="1"/>
              <a:t>css</a:t>
            </a:r>
            <a:r>
              <a:rPr lang="fr-FR" sz="1200" b="1" u="sng" dirty="0"/>
              <a:t> :</a:t>
            </a:r>
          </a:p>
          <a:p>
            <a:pPr marL="0" lvl="1"/>
            <a:r>
              <a:rPr lang="fr-FR" dirty="0"/>
              <a:t> h1, h2, … h6 {</a:t>
            </a:r>
            <a:br>
              <a:rPr lang="fr-FR" dirty="0"/>
            </a:br>
            <a:r>
              <a:rPr lang="fr-FR" dirty="0"/>
              <a:t>	font-</a:t>
            </a:r>
            <a:r>
              <a:rPr lang="fr-FR" dirty="0" err="1"/>
              <a:t>family</a:t>
            </a:r>
            <a:r>
              <a:rPr lang="fr-FR" dirty="0"/>
              <a:t> : "MS </a:t>
            </a:r>
            <a:r>
              <a:rPr lang="fr-FR" dirty="0" err="1"/>
              <a:t>Trebuchet</a:t>
            </a:r>
            <a:r>
              <a:rPr lang="fr-FR" dirty="0"/>
              <a:t>", </a:t>
            </a:r>
            <a:r>
              <a:rPr lang="fr-FR" dirty="0" err="1"/>
              <a:t>Verdana</a:t>
            </a:r>
            <a:r>
              <a:rPr lang="fr-FR" dirty="0"/>
              <a:t>, Arial, sans-</a:t>
            </a:r>
            <a:r>
              <a:rPr lang="fr-FR" dirty="0" err="1"/>
              <a:t>serif</a:t>
            </a:r>
            <a:r>
              <a:rPr lang="fr-FR" dirty="0"/>
              <a:t>;</a:t>
            </a:r>
            <a:br>
              <a:rPr lang="fr-FR" dirty="0"/>
            </a:br>
            <a:r>
              <a:rPr lang="fr-FR" dirty="0"/>
              <a:t>	font-</a:t>
            </a:r>
            <a:r>
              <a:rPr lang="fr-FR" dirty="0" err="1"/>
              <a:t>weight</a:t>
            </a:r>
            <a:r>
              <a:rPr lang="fr-FR" dirty="0"/>
              <a:t> : bold;</a:t>
            </a:r>
            <a:br>
              <a:rPr lang="fr-FR" dirty="0"/>
            </a:br>
            <a:r>
              <a:rPr lang="fr-FR" dirty="0"/>
              <a:t>}</a:t>
            </a:r>
          </a:p>
        </p:txBody>
      </p:sp>
      <p:sp>
        <p:nvSpPr>
          <p:cNvPr id="7" name="Rectangle 6"/>
          <p:cNvSpPr/>
          <p:nvPr/>
        </p:nvSpPr>
        <p:spPr>
          <a:xfrm>
            <a:off x="1142976" y="5072074"/>
            <a:ext cx="7056784" cy="1200329"/>
          </a:xfrm>
          <a:prstGeom prst="rect">
            <a:avLst/>
          </a:prstGeom>
        </p:spPr>
        <p:style>
          <a:lnRef idx="1">
            <a:schemeClr val="dk1"/>
          </a:lnRef>
          <a:fillRef idx="2">
            <a:schemeClr val="dk1"/>
          </a:fillRef>
          <a:effectRef idx="1">
            <a:schemeClr val="dk1"/>
          </a:effectRef>
          <a:fontRef idx="minor">
            <a:schemeClr val="dk1"/>
          </a:fontRef>
        </p:style>
        <p:txBody>
          <a:bodyPr wrap="square">
            <a:spAutoFit/>
          </a:bodyPr>
          <a:lstStyle/>
          <a:p>
            <a:pPr marL="173038" lvl="1"/>
            <a:r>
              <a:rPr lang="fr-FR" dirty="0">
                <a:sym typeface="Wingdings" pitchFamily="2" charset="2"/>
              </a:rPr>
              <a:t>     /*</a:t>
            </a:r>
            <a:r>
              <a:rPr lang="fr-FR" dirty="0">
                <a:ea typeface="MS Mincho" pitchFamily="49" charset="-128"/>
              </a:rPr>
              <a:t> s’applique aux images contenues dans un lien*/</a:t>
            </a:r>
            <a:endParaRPr lang="fr-FR" dirty="0"/>
          </a:p>
          <a:p>
            <a:pPr marL="173038" lvl="1"/>
            <a:r>
              <a:rPr lang="fr-FR" b="1" dirty="0">
                <a:ea typeface="MS Mincho" pitchFamily="49" charset="-128"/>
              </a:rPr>
              <a:t>a </a:t>
            </a:r>
            <a:r>
              <a:rPr lang="fr-FR" b="1" dirty="0" err="1">
                <a:ea typeface="MS Mincho" pitchFamily="49" charset="-128"/>
              </a:rPr>
              <a:t>img</a:t>
            </a:r>
            <a:r>
              <a:rPr lang="fr-FR" b="1" dirty="0">
                <a:ea typeface="MS Mincho" pitchFamily="49" charset="-128"/>
              </a:rPr>
              <a:t> </a:t>
            </a:r>
            <a:r>
              <a:rPr lang="fr-FR" dirty="0">
                <a:ea typeface="MS Mincho" pitchFamily="49" charset="-128"/>
              </a:rPr>
              <a:t>{ border : </a:t>
            </a:r>
            <a:r>
              <a:rPr lang="fr-FR" i="1" dirty="0">
                <a:ea typeface="MS Mincho" pitchFamily="49" charset="-128"/>
              </a:rPr>
              <a:t>none</a:t>
            </a:r>
            <a:r>
              <a:rPr lang="fr-FR" dirty="0">
                <a:ea typeface="MS Mincho" pitchFamily="49" charset="-128"/>
              </a:rPr>
              <a:t>; } </a:t>
            </a:r>
          </a:p>
          <a:p>
            <a:pPr marL="173038" lvl="1"/>
            <a:r>
              <a:rPr lang="fr-FR" dirty="0">
                <a:sym typeface="Wingdings" pitchFamily="2" charset="2"/>
              </a:rPr>
              <a:t>    /*</a:t>
            </a:r>
            <a:r>
              <a:rPr lang="fr-FR" dirty="0">
                <a:ea typeface="MS Mincho" pitchFamily="49" charset="-128"/>
              </a:rPr>
              <a:t> s’applique aux paragraphes dans les balises class </a:t>
            </a:r>
            <a:r>
              <a:rPr lang="fr-FR" dirty="0" err="1">
                <a:ea typeface="MS Mincho" pitchFamily="49" charset="-128"/>
              </a:rPr>
              <a:t>maClasse</a:t>
            </a:r>
            <a:r>
              <a:rPr lang="fr-FR" dirty="0">
                <a:ea typeface="MS Mincho" pitchFamily="49" charset="-128"/>
              </a:rPr>
              <a:t>*/</a:t>
            </a:r>
          </a:p>
          <a:p>
            <a:pPr marL="173038" lvl="1"/>
            <a:r>
              <a:rPr lang="fr-FR" b="1" dirty="0">
                <a:ea typeface="MS Mincho" pitchFamily="49" charset="-128"/>
              </a:rPr>
              <a:t>.</a:t>
            </a:r>
            <a:r>
              <a:rPr lang="fr-FR" b="1" dirty="0" err="1">
                <a:ea typeface="MS Mincho" pitchFamily="49" charset="-128"/>
              </a:rPr>
              <a:t>maClasse</a:t>
            </a:r>
            <a:r>
              <a:rPr lang="fr-FR" b="1" dirty="0">
                <a:ea typeface="MS Mincho" pitchFamily="49" charset="-128"/>
              </a:rPr>
              <a:t> p </a:t>
            </a:r>
            <a:r>
              <a:rPr lang="fr-FR" dirty="0">
                <a:ea typeface="MS Mincho" pitchFamily="49" charset="-128"/>
              </a:rPr>
              <a:t>{ </a:t>
            </a:r>
            <a:r>
              <a:rPr lang="fr-FR" dirty="0" err="1">
                <a:ea typeface="MS Mincho" pitchFamily="49" charset="-128"/>
              </a:rPr>
              <a:t>margin</a:t>
            </a:r>
            <a:r>
              <a:rPr lang="fr-FR" dirty="0">
                <a:ea typeface="MS Mincho" pitchFamily="49" charset="-128"/>
              </a:rPr>
              <a:t> : </a:t>
            </a:r>
            <a:r>
              <a:rPr lang="fr-FR" i="1" dirty="0">
                <a:ea typeface="MS Mincho" pitchFamily="49" charset="-128"/>
              </a:rPr>
              <a:t>0.5em 0;</a:t>
            </a:r>
            <a:r>
              <a:rPr lang="fr-FR" dirty="0">
                <a:ea typeface="MS Mincho" pitchFamily="49" charset="-128"/>
              </a:rPr>
              <a:t> }</a:t>
            </a:r>
            <a:endParaRPr lang="fr-FR" sz="2800" dirty="0">
              <a:ea typeface="MS Mincho" pitchFamily="49" charset="-128"/>
            </a:endParaRPr>
          </a:p>
        </p:txBody>
      </p:sp>
    </p:spTree>
    <p:extLst>
      <p:ext uri="{BB962C8B-B14F-4D97-AF65-F5344CB8AC3E}">
        <p14:creationId xmlns:p14="http://schemas.microsoft.com/office/powerpoint/2010/main" val="140096634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3" name="AutoShape 2"/>
          <p:cNvSpPr>
            <a:spLocks noGrp="1" noChangeArrowheads="1"/>
          </p:cNvSpPr>
          <p:nvPr>
            <p:ph type="title"/>
          </p:nvPr>
        </p:nvSpPr>
        <p:spPr/>
        <p:txBody>
          <a:bodyPr>
            <a:normAutofit/>
          </a:bodyPr>
          <a:lstStyle/>
          <a:p>
            <a:r>
              <a:rPr lang="fr-FR" dirty="0"/>
              <a:t>Liaisons CSS / XML</a:t>
            </a:r>
          </a:p>
        </p:txBody>
      </p:sp>
      <p:sp>
        <p:nvSpPr>
          <p:cNvPr id="138244" name="Rectangle 3"/>
          <p:cNvSpPr>
            <a:spLocks noGrp="1" noChangeArrowheads="1"/>
          </p:cNvSpPr>
          <p:nvPr>
            <p:ph idx="1"/>
          </p:nvPr>
        </p:nvSpPr>
        <p:spPr/>
        <p:txBody>
          <a:bodyPr>
            <a:normAutofit fontScale="85000" lnSpcReduction="20000"/>
          </a:bodyPr>
          <a:lstStyle/>
          <a:p>
            <a:pPr eaLnBrk="1" hangingPunct="1"/>
            <a:r>
              <a:rPr lang="fr-FR" dirty="0">
                <a:ea typeface="MS Mincho" pitchFamily="49" charset="-128"/>
              </a:rPr>
              <a:t>Formatage XML avec CSS</a:t>
            </a:r>
          </a:p>
          <a:p>
            <a:pPr lvl="1" eaLnBrk="1" hangingPunct="1"/>
            <a:r>
              <a:rPr lang="fr-FR" dirty="0">
                <a:ea typeface="MS Mincho" pitchFamily="49" charset="-128"/>
              </a:rPr>
              <a:t> On peut formater les fichiers XML avec des CSS</a:t>
            </a:r>
          </a:p>
          <a:p>
            <a:pPr lvl="1" eaLnBrk="1" hangingPunct="1"/>
            <a:r>
              <a:rPr lang="fr-FR" dirty="0">
                <a:ea typeface="MS Mincho" pitchFamily="49" charset="-128"/>
              </a:rPr>
              <a:t> On peut lier statiquement les fichiers XML au fichier CSS avec </a:t>
            </a:r>
          </a:p>
          <a:p>
            <a:pPr lvl="2" eaLnBrk="1" hangingPunct="1">
              <a:buNone/>
            </a:pPr>
            <a:endParaRPr lang="fr-FR" dirty="0">
              <a:solidFill>
                <a:srgbClr val="00B050"/>
              </a:solidFill>
              <a:ea typeface="MS Mincho" pitchFamily="49" charset="-128"/>
            </a:endParaRPr>
          </a:p>
          <a:p>
            <a:pPr lvl="2" eaLnBrk="1" hangingPunct="1">
              <a:buNone/>
            </a:pPr>
            <a:endParaRPr lang="fr-FR" dirty="0">
              <a:solidFill>
                <a:srgbClr val="00B050"/>
              </a:solidFill>
              <a:ea typeface="MS Mincho" pitchFamily="49" charset="-128"/>
            </a:endParaRPr>
          </a:p>
          <a:p>
            <a:endParaRPr lang="fr-FR" sz="1600" dirty="0">
              <a:solidFill>
                <a:srgbClr val="00B050"/>
              </a:solidFill>
              <a:ea typeface="MS Mincho" pitchFamily="49" charset="-128"/>
            </a:endParaRPr>
          </a:p>
          <a:p>
            <a:pPr lvl="1" eaLnBrk="1" hangingPunct="1"/>
            <a:r>
              <a:rPr lang="fr-FR" dirty="0">
                <a:ea typeface="MS Mincho" pitchFamily="49" charset="-128"/>
              </a:rPr>
              <a:t> Comme en html tout élément XML (balise) peut être formaté, exemple :</a:t>
            </a:r>
          </a:p>
          <a:p>
            <a:pPr lvl="1" eaLnBrk="1" hangingPunct="1"/>
            <a:endParaRPr lang="fr-FR" dirty="0">
              <a:ea typeface="MS Mincho" pitchFamily="49" charset="-128"/>
            </a:endParaRPr>
          </a:p>
          <a:p>
            <a:pPr lvl="1" eaLnBrk="1" hangingPunct="1"/>
            <a:endParaRPr lang="fr-FR" dirty="0">
              <a:ea typeface="MS Mincho" pitchFamily="49" charset="-128"/>
            </a:endParaRPr>
          </a:p>
          <a:p>
            <a:pPr lvl="1" eaLnBrk="1" hangingPunct="1"/>
            <a:endParaRPr lang="fr-FR" dirty="0">
              <a:ea typeface="MS Mincho" pitchFamily="49" charset="-128"/>
            </a:endParaRPr>
          </a:p>
          <a:p>
            <a:pPr lvl="1" eaLnBrk="1" hangingPunct="1"/>
            <a:endParaRPr lang="fr-FR" dirty="0">
              <a:ea typeface="MS Mincho" pitchFamily="49" charset="-128"/>
            </a:endParaRPr>
          </a:p>
          <a:p>
            <a:pPr lvl="1" eaLnBrk="1" hangingPunct="1"/>
            <a:endParaRPr lang="fr-FR" dirty="0">
              <a:ea typeface="MS Mincho" pitchFamily="49" charset="-128"/>
            </a:endParaRPr>
          </a:p>
          <a:p>
            <a:pPr lvl="1" eaLnBrk="1" hangingPunct="1">
              <a:buNone/>
            </a:pPr>
            <a:r>
              <a:rPr lang="fr-FR" dirty="0">
                <a:ea typeface="MS Mincho" pitchFamily="49" charset="-128"/>
              </a:rPr>
              <a:t> </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smtClean="0"/>
              <a:pPr/>
              <a:t>53</a:t>
            </a:fld>
            <a:endParaRPr lang="fr-FR"/>
          </a:p>
        </p:txBody>
      </p:sp>
      <p:sp>
        <p:nvSpPr>
          <p:cNvPr id="5" name="ZoneTexte 4"/>
          <p:cNvSpPr txBox="1"/>
          <p:nvPr/>
        </p:nvSpPr>
        <p:spPr>
          <a:xfrm>
            <a:off x="827584" y="2500306"/>
            <a:ext cx="7488832" cy="400110"/>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pPr algn="ctr"/>
            <a:r>
              <a:rPr lang="fr-FR" sz="2000" b="1" dirty="0">
                <a:solidFill>
                  <a:srgbClr val="003300"/>
                </a:solidFill>
                <a:ea typeface="MS Mincho" pitchFamily="49" charset="-128"/>
              </a:rPr>
              <a:t>&lt;?</a:t>
            </a:r>
            <a:r>
              <a:rPr lang="fr-FR" sz="2000" b="1" dirty="0" err="1">
                <a:solidFill>
                  <a:srgbClr val="003300"/>
                </a:solidFill>
                <a:ea typeface="MS Mincho" pitchFamily="49" charset="-128"/>
              </a:rPr>
              <a:t>xml</a:t>
            </a:r>
            <a:r>
              <a:rPr lang="fr-FR" sz="2000" b="1" dirty="0">
                <a:solidFill>
                  <a:srgbClr val="003300"/>
                </a:solidFill>
                <a:ea typeface="MS Mincho" pitchFamily="49" charset="-128"/>
              </a:rPr>
              <a:t>-</a:t>
            </a:r>
            <a:r>
              <a:rPr lang="fr-FR" sz="2000" b="1" dirty="0" err="1">
                <a:solidFill>
                  <a:srgbClr val="003300"/>
                </a:solidFill>
                <a:ea typeface="MS Mincho" pitchFamily="49" charset="-128"/>
              </a:rPr>
              <a:t>stylesheet</a:t>
            </a:r>
            <a:r>
              <a:rPr lang="fr-FR" sz="2000" dirty="0">
                <a:solidFill>
                  <a:srgbClr val="003300"/>
                </a:solidFill>
                <a:ea typeface="MS Mincho" pitchFamily="49" charset="-128"/>
              </a:rPr>
              <a:t> </a:t>
            </a:r>
            <a:r>
              <a:rPr lang="fr-FR" sz="2000" b="1" dirty="0" err="1">
                <a:solidFill>
                  <a:srgbClr val="003300"/>
                </a:solidFill>
                <a:ea typeface="MS Mincho" pitchFamily="49" charset="-128"/>
              </a:rPr>
              <a:t>href</a:t>
            </a:r>
            <a:r>
              <a:rPr lang="fr-FR" sz="2000" dirty="0">
                <a:solidFill>
                  <a:srgbClr val="003300"/>
                </a:solidFill>
                <a:ea typeface="MS Mincho" pitchFamily="49" charset="-128"/>
              </a:rPr>
              <a:t>="xml_css.css" </a:t>
            </a:r>
            <a:r>
              <a:rPr lang="fr-FR" sz="2000" b="1" dirty="0">
                <a:solidFill>
                  <a:srgbClr val="003300"/>
                </a:solidFill>
                <a:ea typeface="MS Mincho" pitchFamily="49" charset="-128"/>
              </a:rPr>
              <a:t>type</a:t>
            </a:r>
            <a:r>
              <a:rPr lang="fr-FR" sz="2000" dirty="0">
                <a:solidFill>
                  <a:srgbClr val="003300"/>
                </a:solidFill>
                <a:ea typeface="MS Mincho" pitchFamily="49" charset="-128"/>
              </a:rPr>
              <a:t>="</a:t>
            </a:r>
            <a:r>
              <a:rPr lang="fr-FR" sz="2000" dirty="0" err="1">
                <a:solidFill>
                  <a:srgbClr val="003300"/>
                </a:solidFill>
                <a:ea typeface="MS Mincho" pitchFamily="49" charset="-128"/>
              </a:rPr>
              <a:t>text</a:t>
            </a:r>
            <a:r>
              <a:rPr lang="fr-FR" sz="2000" dirty="0">
                <a:solidFill>
                  <a:srgbClr val="003300"/>
                </a:solidFill>
                <a:ea typeface="MS Mincho" pitchFamily="49" charset="-128"/>
              </a:rPr>
              <a:t>/</a:t>
            </a:r>
            <a:r>
              <a:rPr lang="fr-FR" sz="2000" dirty="0" err="1">
                <a:solidFill>
                  <a:srgbClr val="003300"/>
                </a:solidFill>
                <a:ea typeface="MS Mincho" pitchFamily="49" charset="-128"/>
              </a:rPr>
              <a:t>css</a:t>
            </a:r>
            <a:r>
              <a:rPr lang="fr-FR" sz="2000" dirty="0">
                <a:solidFill>
                  <a:srgbClr val="003300"/>
                </a:solidFill>
                <a:ea typeface="MS Mincho" pitchFamily="49" charset="-128"/>
              </a:rPr>
              <a:t>"</a:t>
            </a:r>
            <a:r>
              <a:rPr lang="fr-FR" sz="2000" b="1" dirty="0">
                <a:solidFill>
                  <a:srgbClr val="003300"/>
                </a:solidFill>
                <a:ea typeface="MS Mincho" pitchFamily="49" charset="-128"/>
              </a:rPr>
              <a:t>?&gt;</a:t>
            </a:r>
            <a:endParaRPr lang="fr-FR" sz="2000" b="1" dirty="0">
              <a:solidFill>
                <a:srgbClr val="003300"/>
              </a:solidFill>
            </a:endParaRPr>
          </a:p>
        </p:txBody>
      </p:sp>
      <p:sp>
        <p:nvSpPr>
          <p:cNvPr id="7" name="Rectangle 6"/>
          <p:cNvSpPr/>
          <p:nvPr/>
        </p:nvSpPr>
        <p:spPr>
          <a:xfrm>
            <a:off x="2286000" y="4000504"/>
            <a:ext cx="4572000" cy="2031325"/>
          </a:xfrm>
          <a:prstGeom prst="rect">
            <a:avLst/>
          </a:prstGeom>
        </p:spPr>
        <p:style>
          <a:lnRef idx="1">
            <a:schemeClr val="dk1"/>
          </a:lnRef>
          <a:fillRef idx="2">
            <a:schemeClr val="dk1"/>
          </a:fillRef>
          <a:effectRef idx="1">
            <a:schemeClr val="dk1"/>
          </a:effectRef>
          <a:fontRef idx="minor">
            <a:schemeClr val="dk1"/>
          </a:fontRef>
        </p:style>
        <p:txBody>
          <a:bodyPr>
            <a:spAutoFit/>
          </a:bodyPr>
          <a:lstStyle/>
          <a:p>
            <a:pPr marL="95250" lvl="2"/>
            <a:r>
              <a:rPr lang="fr-FR" sz="1200" b="1" u="sng" dirty="0">
                <a:ea typeface="MS Mincho" pitchFamily="49" charset="-128"/>
              </a:rPr>
              <a:t>Code </a:t>
            </a:r>
            <a:r>
              <a:rPr lang="fr-FR" sz="1200" b="1" u="sng" dirty="0" err="1">
                <a:ea typeface="MS Mincho" pitchFamily="49" charset="-128"/>
              </a:rPr>
              <a:t>xml</a:t>
            </a:r>
            <a:r>
              <a:rPr lang="fr-FR" sz="1200" b="1" u="sng" dirty="0">
                <a:ea typeface="MS Mincho" pitchFamily="49" charset="-128"/>
              </a:rPr>
              <a:t> :</a:t>
            </a:r>
          </a:p>
          <a:p>
            <a:pPr marL="95250" lvl="2"/>
            <a:r>
              <a:rPr lang="fr-FR" dirty="0">
                <a:ea typeface="MS Mincho" pitchFamily="49" charset="-128"/>
              </a:rPr>
              <a:t>&lt;personnes&gt;</a:t>
            </a:r>
          </a:p>
          <a:p>
            <a:pPr marL="95250" lvl="2">
              <a:buNone/>
            </a:pPr>
            <a:r>
              <a:rPr lang="fr-FR" dirty="0">
                <a:ea typeface="MS Mincho" pitchFamily="49" charset="-128"/>
              </a:rPr>
              <a:t>	&lt;personne&gt;…&lt;/personne&gt;</a:t>
            </a:r>
          </a:p>
          <a:p>
            <a:pPr marL="95250" lvl="2">
              <a:buNone/>
            </a:pPr>
            <a:r>
              <a:rPr lang="fr-FR" dirty="0">
                <a:ea typeface="MS Mincho" pitchFamily="49" charset="-128"/>
              </a:rPr>
              <a:t>   &lt;personnes&gt;</a:t>
            </a:r>
          </a:p>
          <a:p>
            <a:pPr marL="95250" lvl="2"/>
            <a:endParaRPr lang="fr-FR" sz="1200" b="1" u="sng" dirty="0">
              <a:ea typeface="MS Mincho" pitchFamily="49" charset="-128"/>
            </a:endParaRPr>
          </a:p>
          <a:p>
            <a:pPr marL="95250" lvl="2"/>
            <a:r>
              <a:rPr lang="fr-FR" sz="1200" b="1" u="sng" dirty="0">
                <a:ea typeface="MS Mincho" pitchFamily="49" charset="-128"/>
              </a:rPr>
              <a:t>Code </a:t>
            </a:r>
            <a:r>
              <a:rPr lang="fr-FR" sz="1200" b="1" u="sng" dirty="0" err="1">
                <a:ea typeface="MS Mincho" pitchFamily="49" charset="-128"/>
              </a:rPr>
              <a:t>css</a:t>
            </a:r>
            <a:r>
              <a:rPr lang="fr-FR" sz="1200" b="1" u="sng" dirty="0">
                <a:ea typeface="MS Mincho" pitchFamily="49" charset="-128"/>
              </a:rPr>
              <a:t> :</a:t>
            </a:r>
            <a:endParaRPr lang="fr-FR" sz="1200" dirty="0">
              <a:ea typeface="MS Mincho" pitchFamily="49" charset="-128"/>
            </a:endParaRPr>
          </a:p>
          <a:p>
            <a:pPr marL="95250" lvl="2"/>
            <a:r>
              <a:rPr lang="fr-FR" dirty="0">
                <a:ea typeface="MS Mincho" pitchFamily="49" charset="-128"/>
              </a:rPr>
              <a:t> personne { border: 1px black </a:t>
            </a:r>
            <a:r>
              <a:rPr lang="fr-FR" dirty="0" err="1">
                <a:ea typeface="MS Mincho" pitchFamily="49" charset="-128"/>
              </a:rPr>
              <a:t>dashed</a:t>
            </a:r>
            <a:r>
              <a:rPr lang="fr-FR" dirty="0">
                <a:ea typeface="MS Mincho" pitchFamily="49" charset="-128"/>
              </a:rPr>
              <a:t>; background-</a:t>
            </a:r>
            <a:r>
              <a:rPr lang="fr-FR" dirty="0" err="1">
                <a:ea typeface="MS Mincho" pitchFamily="49" charset="-128"/>
              </a:rPr>
              <a:t>color</a:t>
            </a:r>
            <a:r>
              <a:rPr lang="fr-FR" dirty="0">
                <a:ea typeface="MS Mincho" pitchFamily="49" charset="-128"/>
              </a:rPr>
              <a:t>: #F0F0E0}</a:t>
            </a:r>
          </a:p>
        </p:txBody>
      </p:sp>
    </p:spTree>
    <p:extLst>
      <p:ext uri="{BB962C8B-B14F-4D97-AF65-F5344CB8AC3E}">
        <p14:creationId xmlns:p14="http://schemas.microsoft.com/office/powerpoint/2010/main" val="5071969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3" name="AutoShape 1026"/>
          <p:cNvSpPr>
            <a:spLocks noGrp="1" noChangeArrowheads="1"/>
          </p:cNvSpPr>
          <p:nvPr>
            <p:ph type="title"/>
          </p:nvPr>
        </p:nvSpPr>
        <p:spPr/>
        <p:txBody>
          <a:bodyPr>
            <a:normAutofit/>
          </a:bodyPr>
          <a:lstStyle/>
          <a:p>
            <a:pPr eaLnBrk="1" hangingPunct="1"/>
            <a:r>
              <a:rPr lang="fr-FR" dirty="0"/>
              <a:t>Disposition Css</a:t>
            </a:r>
          </a:p>
        </p:txBody>
      </p:sp>
      <p:sp>
        <p:nvSpPr>
          <p:cNvPr id="133124" name="Rectangle 1027"/>
          <p:cNvSpPr>
            <a:spLocks noGrp="1" noChangeArrowheads="1"/>
          </p:cNvSpPr>
          <p:nvPr>
            <p:ph idx="1"/>
          </p:nvPr>
        </p:nvSpPr>
        <p:spPr/>
        <p:txBody>
          <a:bodyPr>
            <a:normAutofit fontScale="62500" lnSpcReduction="20000"/>
          </a:bodyPr>
          <a:lstStyle/>
          <a:p>
            <a:r>
              <a:rPr lang="fr-FR" dirty="0"/>
              <a:t>Types d’éléments</a:t>
            </a:r>
          </a:p>
          <a:p>
            <a:pPr lvl="1"/>
            <a:r>
              <a:rPr lang="fr-FR" dirty="0"/>
              <a:t> </a:t>
            </a:r>
            <a:r>
              <a:rPr lang="fr-FR" dirty="0">
                <a:ea typeface="MS Mincho" pitchFamily="49" charset="-128"/>
              </a:rPr>
              <a:t>Bloc (bloc : div, </a:t>
            </a:r>
            <a:r>
              <a:rPr lang="fr-FR" dirty="0" err="1">
                <a:ea typeface="MS Mincho" pitchFamily="49" charset="-128"/>
              </a:rPr>
              <a:t>ul</a:t>
            </a:r>
            <a:r>
              <a:rPr lang="fr-FR" dirty="0">
                <a:ea typeface="MS Mincho" pitchFamily="49" charset="-128"/>
              </a:rPr>
              <a:t>, p, h1)</a:t>
            </a:r>
          </a:p>
          <a:p>
            <a:pPr lvl="1"/>
            <a:r>
              <a:rPr lang="fr-FR" dirty="0">
                <a:ea typeface="MS Mincho" pitchFamily="49" charset="-128"/>
              </a:rPr>
              <a:t> En ligne (</a:t>
            </a:r>
            <a:r>
              <a:rPr lang="fr-FR" dirty="0" err="1">
                <a:ea typeface="MS Mincho" pitchFamily="49" charset="-128"/>
              </a:rPr>
              <a:t>inline</a:t>
            </a:r>
            <a:r>
              <a:rPr lang="fr-FR" dirty="0">
                <a:ea typeface="MS Mincho" pitchFamily="49" charset="-128"/>
              </a:rPr>
              <a:t> : </a:t>
            </a:r>
            <a:r>
              <a:rPr lang="fr-FR" dirty="0" err="1">
                <a:ea typeface="MS Mincho" pitchFamily="49" charset="-128"/>
              </a:rPr>
              <a:t>span</a:t>
            </a:r>
            <a:r>
              <a:rPr lang="fr-FR" dirty="0">
                <a:ea typeface="MS Mincho" pitchFamily="49" charset="-128"/>
              </a:rPr>
              <a:t>, a, </a:t>
            </a:r>
            <a:r>
              <a:rPr lang="fr-FR" dirty="0" err="1">
                <a:ea typeface="MS Mincho" pitchFamily="49" charset="-128"/>
              </a:rPr>
              <a:t>em</a:t>
            </a:r>
            <a:r>
              <a:rPr lang="fr-FR" dirty="0">
                <a:ea typeface="MS Mincho" pitchFamily="49" charset="-128"/>
              </a:rPr>
              <a:t>, </a:t>
            </a:r>
            <a:r>
              <a:rPr lang="fr-FR" dirty="0" err="1">
                <a:ea typeface="MS Mincho" pitchFamily="49" charset="-128"/>
              </a:rPr>
              <a:t>strong</a:t>
            </a:r>
            <a:r>
              <a:rPr lang="fr-FR" dirty="0">
                <a:ea typeface="MS Mincho" pitchFamily="49" charset="-128"/>
              </a:rPr>
              <a:t>)</a:t>
            </a:r>
          </a:p>
          <a:p>
            <a:pPr lvl="1"/>
            <a:r>
              <a:rPr lang="fr-FR" dirty="0">
                <a:ea typeface="MS Mincho" pitchFamily="49" charset="-128"/>
              </a:rPr>
              <a:t> Affichage par défaut (display)</a:t>
            </a:r>
          </a:p>
          <a:p>
            <a:pPr lvl="1"/>
            <a:endParaRPr lang="fr-FR" dirty="0"/>
          </a:p>
          <a:p>
            <a:r>
              <a:rPr lang="fr-FR" dirty="0"/>
              <a:t>Imbrication des éléments selon leur type</a:t>
            </a:r>
          </a:p>
          <a:p>
            <a:pPr lvl="1"/>
            <a:r>
              <a:rPr lang="fr-FR" dirty="0"/>
              <a:t> </a:t>
            </a:r>
            <a:r>
              <a:rPr lang="fr-FR" dirty="0">
                <a:ea typeface="MS Mincho" pitchFamily="49" charset="-128"/>
              </a:rPr>
              <a:t>Bloc peut contenir un ou plusieurs blocs et </a:t>
            </a:r>
            <a:r>
              <a:rPr lang="fr-FR" dirty="0" err="1">
                <a:ea typeface="MS Mincho" pitchFamily="49" charset="-128"/>
              </a:rPr>
              <a:t>inline</a:t>
            </a:r>
            <a:endParaRPr lang="fr-FR" dirty="0">
              <a:ea typeface="MS Mincho" pitchFamily="49" charset="-128"/>
            </a:endParaRPr>
          </a:p>
          <a:p>
            <a:pPr lvl="1"/>
            <a:endParaRPr lang="fr-FR" dirty="0">
              <a:ea typeface="MS Mincho" pitchFamily="49" charset="-128"/>
            </a:endParaRPr>
          </a:p>
          <a:p>
            <a:pPr lvl="1">
              <a:buNone/>
            </a:pPr>
            <a:br>
              <a:rPr lang="fr-FR" dirty="0">
                <a:ea typeface="MS Mincho" pitchFamily="49" charset="-128"/>
              </a:rPr>
            </a:br>
            <a:endParaRPr lang="fr-FR" dirty="0">
              <a:ea typeface="MS Mincho" pitchFamily="49" charset="-128"/>
            </a:endParaRPr>
          </a:p>
          <a:p>
            <a:pPr lvl="1"/>
            <a:endParaRPr lang="fr-FR" dirty="0">
              <a:ea typeface="MS Mincho" pitchFamily="49" charset="-128"/>
            </a:endParaRPr>
          </a:p>
          <a:p>
            <a:pPr lvl="1"/>
            <a:endParaRPr lang="fr-FR" dirty="0">
              <a:ea typeface="MS Mincho" pitchFamily="49" charset="-128"/>
            </a:endParaRPr>
          </a:p>
          <a:p>
            <a:pPr lvl="1"/>
            <a:endParaRPr lang="fr-FR" dirty="0">
              <a:ea typeface="MS Mincho" pitchFamily="49" charset="-128"/>
            </a:endParaRPr>
          </a:p>
          <a:p>
            <a:pPr lvl="1"/>
            <a:r>
              <a:rPr lang="fr-FR" dirty="0" err="1">
                <a:ea typeface="MS Mincho" pitchFamily="49" charset="-128"/>
              </a:rPr>
              <a:t>Inline</a:t>
            </a:r>
            <a:r>
              <a:rPr lang="fr-FR" dirty="0">
                <a:ea typeface="MS Mincho" pitchFamily="49" charset="-128"/>
              </a:rPr>
              <a:t> ne peut contenir QUE un ou plusieurs </a:t>
            </a:r>
            <a:r>
              <a:rPr lang="fr-FR" dirty="0" err="1">
                <a:ea typeface="MS Mincho" pitchFamily="49" charset="-128"/>
              </a:rPr>
              <a:t>inline</a:t>
            </a:r>
            <a:br>
              <a:rPr lang="fr-FR" dirty="0">
                <a:ea typeface="MS Mincho" pitchFamily="49" charset="-128"/>
              </a:rPr>
            </a:br>
            <a:endParaRPr lang="fr-FR" dirty="0">
              <a:ea typeface="MS Mincho" pitchFamily="49" charset="-128"/>
            </a:endParaRPr>
          </a:p>
          <a:p>
            <a:pPr lvl="1"/>
            <a:endParaRPr lang="fr-FR" dirty="0">
              <a:ea typeface="MS Mincho" pitchFamily="49" charset="-128"/>
            </a:endParaRPr>
          </a:p>
          <a:p>
            <a:pPr lvl="1">
              <a:buNone/>
            </a:pPr>
            <a:r>
              <a:rPr lang="fr-FR" dirty="0">
                <a:ea typeface="MS Mincho" pitchFamily="49" charset="-128"/>
              </a:rPr>
              <a:t> </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smtClean="0"/>
              <a:pPr/>
              <a:t>54</a:t>
            </a:fld>
            <a:endParaRPr lang="fr-FR"/>
          </a:p>
        </p:txBody>
      </p:sp>
      <p:sp>
        <p:nvSpPr>
          <p:cNvPr id="22" name="Espace réservé du contenu 21"/>
          <p:cNvSpPr>
            <a:spLocks noGrp="1"/>
          </p:cNvSpPr>
          <p:nvPr>
            <p:ph sz="quarter" idx="14"/>
          </p:nvPr>
        </p:nvSpPr>
        <p:spPr/>
        <p:txBody>
          <a:bodyPr/>
          <a:lstStyle/>
          <a:p>
            <a:endParaRPr lang="fr-FR" dirty="0"/>
          </a:p>
          <a:p>
            <a:r>
              <a:rPr lang="fr-FR" dirty="0"/>
              <a:t>Les </a:t>
            </a:r>
            <a:r>
              <a:rPr lang="fr-FR" dirty="0" err="1"/>
              <a:t>inline</a:t>
            </a:r>
            <a:endParaRPr lang="fr-FR" dirty="0"/>
          </a:p>
          <a:p>
            <a:endParaRPr lang="fr-FR" dirty="0"/>
          </a:p>
          <a:p>
            <a:endParaRPr lang="fr-FR" dirty="0"/>
          </a:p>
          <a:p>
            <a:pPr algn="r"/>
            <a:r>
              <a:rPr lang="fr-FR" dirty="0"/>
              <a:t>Les blocs</a:t>
            </a:r>
          </a:p>
        </p:txBody>
      </p:sp>
      <p:grpSp>
        <p:nvGrpSpPr>
          <p:cNvPr id="24" name="Groupe 23"/>
          <p:cNvGrpSpPr/>
          <p:nvPr/>
        </p:nvGrpSpPr>
        <p:grpSpPr>
          <a:xfrm rot="170974">
            <a:off x="6960604" y="3614033"/>
            <a:ext cx="1728192" cy="1296144"/>
            <a:chOff x="7020272" y="3933056"/>
            <a:chExt cx="1728192" cy="1296144"/>
          </a:xfrm>
        </p:grpSpPr>
        <p:sp>
          <p:nvSpPr>
            <p:cNvPr id="8" name="Rectangle à coins arrondis 7"/>
            <p:cNvSpPr/>
            <p:nvPr/>
          </p:nvSpPr>
          <p:spPr>
            <a:xfrm>
              <a:off x="7020272" y="3933056"/>
              <a:ext cx="1728192"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bg1"/>
                  </a:solidFill>
                </a:rPr>
                <a:t>BLOC</a:t>
              </a:r>
            </a:p>
          </p:txBody>
        </p:sp>
        <p:sp>
          <p:nvSpPr>
            <p:cNvPr id="9" name="Rectangle à coins arrondis 8"/>
            <p:cNvSpPr/>
            <p:nvPr/>
          </p:nvSpPr>
          <p:spPr>
            <a:xfrm>
              <a:off x="7020272" y="4365104"/>
              <a:ext cx="1728192" cy="8640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t" anchorCtr="0"/>
            <a:lstStyle/>
            <a:p>
              <a:pPr algn="ctr"/>
              <a:r>
                <a:rPr lang="fr-FR" sz="1200" b="1" dirty="0">
                  <a:solidFill>
                    <a:schemeClr val="bg1"/>
                  </a:solidFill>
                </a:rPr>
                <a:t>BLOC</a:t>
              </a:r>
            </a:p>
          </p:txBody>
        </p:sp>
        <p:sp>
          <p:nvSpPr>
            <p:cNvPr id="10" name="Rectangle à coins arrondis 9"/>
            <p:cNvSpPr/>
            <p:nvPr/>
          </p:nvSpPr>
          <p:spPr>
            <a:xfrm>
              <a:off x="7380312" y="4869160"/>
              <a:ext cx="1296144" cy="28803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sz="1100" b="1" dirty="0"/>
                <a:t>BLOC</a:t>
              </a:r>
              <a:endParaRPr lang="fr-FR" b="1" dirty="0"/>
            </a:p>
          </p:txBody>
        </p:sp>
        <p:sp>
          <p:nvSpPr>
            <p:cNvPr id="11" name="Rectangle à coins arrondis 10"/>
            <p:cNvSpPr/>
            <p:nvPr/>
          </p:nvSpPr>
          <p:spPr>
            <a:xfrm>
              <a:off x="7380312" y="4437112"/>
              <a:ext cx="648072" cy="28803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sz="1100" b="1" dirty="0" err="1"/>
                <a:t>inline</a:t>
              </a:r>
              <a:endParaRPr lang="fr-FR" sz="800" b="1" dirty="0"/>
            </a:p>
          </p:txBody>
        </p:sp>
        <p:sp>
          <p:nvSpPr>
            <p:cNvPr id="12" name="Rectangle à coins arrondis 11"/>
            <p:cNvSpPr/>
            <p:nvPr/>
          </p:nvSpPr>
          <p:spPr>
            <a:xfrm>
              <a:off x="8028384" y="4437112"/>
              <a:ext cx="648072" cy="28803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sz="1100" b="1" dirty="0" err="1"/>
                <a:t>inline</a:t>
              </a:r>
              <a:endParaRPr lang="fr-FR" sz="800" b="1" dirty="0"/>
            </a:p>
          </p:txBody>
        </p:sp>
      </p:grpSp>
      <p:grpSp>
        <p:nvGrpSpPr>
          <p:cNvPr id="23" name="Groupe 22"/>
          <p:cNvGrpSpPr/>
          <p:nvPr/>
        </p:nvGrpSpPr>
        <p:grpSpPr>
          <a:xfrm>
            <a:off x="5704178" y="2563764"/>
            <a:ext cx="1368152" cy="1008112"/>
            <a:chOff x="7236296" y="2060848"/>
            <a:chExt cx="1368152" cy="1008112"/>
          </a:xfrm>
        </p:grpSpPr>
        <p:sp>
          <p:nvSpPr>
            <p:cNvPr id="14" name="Rectangle à coins arrondis 13"/>
            <p:cNvSpPr/>
            <p:nvPr/>
          </p:nvSpPr>
          <p:spPr>
            <a:xfrm>
              <a:off x="7236296" y="2060848"/>
              <a:ext cx="648072" cy="28803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sz="1100" dirty="0" err="1"/>
                <a:t>inline</a:t>
              </a:r>
              <a:endParaRPr lang="fr-FR" sz="800" dirty="0"/>
            </a:p>
          </p:txBody>
        </p:sp>
        <p:sp>
          <p:nvSpPr>
            <p:cNvPr id="15" name="Rectangle à coins arrondis 14"/>
            <p:cNvSpPr/>
            <p:nvPr/>
          </p:nvSpPr>
          <p:spPr>
            <a:xfrm>
              <a:off x="7956376" y="2060848"/>
              <a:ext cx="648072" cy="28803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sz="1100" dirty="0" err="1"/>
                <a:t>inline</a:t>
              </a:r>
              <a:endParaRPr lang="fr-FR" sz="800" dirty="0"/>
            </a:p>
          </p:txBody>
        </p:sp>
        <p:sp>
          <p:nvSpPr>
            <p:cNvPr id="16" name="Rectangle à coins arrondis 15"/>
            <p:cNvSpPr/>
            <p:nvPr/>
          </p:nvSpPr>
          <p:spPr>
            <a:xfrm>
              <a:off x="7236296" y="2420888"/>
              <a:ext cx="648072" cy="28803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sz="1100" dirty="0" err="1"/>
                <a:t>inline</a:t>
              </a:r>
              <a:endParaRPr lang="fr-FR" sz="800" dirty="0"/>
            </a:p>
          </p:txBody>
        </p:sp>
        <p:sp>
          <p:nvSpPr>
            <p:cNvPr id="17" name="Rectangle à coins arrondis 16"/>
            <p:cNvSpPr/>
            <p:nvPr/>
          </p:nvSpPr>
          <p:spPr>
            <a:xfrm>
              <a:off x="7956376" y="2420888"/>
              <a:ext cx="648072" cy="28803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sz="1100" dirty="0" err="1"/>
                <a:t>inline</a:t>
              </a:r>
              <a:endParaRPr lang="fr-FR" sz="800" dirty="0"/>
            </a:p>
          </p:txBody>
        </p:sp>
        <p:sp>
          <p:nvSpPr>
            <p:cNvPr id="18" name="Rectangle à coins arrondis 17"/>
            <p:cNvSpPr/>
            <p:nvPr/>
          </p:nvSpPr>
          <p:spPr>
            <a:xfrm>
              <a:off x="7236296" y="2780928"/>
              <a:ext cx="648072" cy="28803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sz="1100" dirty="0" err="1"/>
                <a:t>inline</a:t>
              </a:r>
              <a:endParaRPr lang="fr-FR" sz="800" dirty="0"/>
            </a:p>
          </p:txBody>
        </p:sp>
        <p:sp>
          <p:nvSpPr>
            <p:cNvPr id="19" name="Rectangle à coins arrondis 18"/>
            <p:cNvSpPr/>
            <p:nvPr/>
          </p:nvSpPr>
          <p:spPr>
            <a:xfrm>
              <a:off x="7956376" y="2780928"/>
              <a:ext cx="648072" cy="28803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sz="1100" dirty="0" err="1"/>
                <a:t>inline</a:t>
              </a:r>
              <a:endParaRPr lang="fr-FR" sz="800" dirty="0"/>
            </a:p>
          </p:txBody>
        </p:sp>
      </p:grpSp>
      <p:sp>
        <p:nvSpPr>
          <p:cNvPr id="20" name="ZoneTexte 19"/>
          <p:cNvSpPr txBox="1"/>
          <p:nvPr/>
        </p:nvSpPr>
        <p:spPr>
          <a:xfrm>
            <a:off x="500034" y="3429000"/>
            <a:ext cx="4500594" cy="1200329"/>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fr-FR" dirty="0">
                <a:ea typeface="MS Mincho" pitchFamily="49" charset="-128"/>
              </a:rPr>
              <a:t>&lt;</a:t>
            </a:r>
            <a:r>
              <a:rPr lang="fr-FR" dirty="0" err="1">
                <a:ea typeface="MS Mincho" pitchFamily="49" charset="-128"/>
              </a:rPr>
              <a:t>div</a:t>
            </a:r>
            <a:r>
              <a:rPr lang="fr-FR" dirty="0">
                <a:ea typeface="MS Mincho" pitchFamily="49" charset="-128"/>
              </a:rPr>
              <a:t>&gt;</a:t>
            </a:r>
          </a:p>
          <a:p>
            <a:r>
              <a:rPr lang="fr-FR" dirty="0">
                <a:ea typeface="MS Mincho" pitchFamily="49" charset="-128"/>
              </a:rPr>
              <a:t>       &lt;p&gt;Paragraphe &lt;</a:t>
            </a:r>
            <a:r>
              <a:rPr lang="fr-FR" dirty="0" err="1">
                <a:ea typeface="MS Mincho" pitchFamily="49" charset="-128"/>
              </a:rPr>
              <a:t>em</a:t>
            </a:r>
            <a:r>
              <a:rPr lang="fr-FR" dirty="0">
                <a:ea typeface="MS Mincho" pitchFamily="49" charset="-128"/>
              </a:rPr>
              <a:t>&gt;1&lt;/</a:t>
            </a:r>
            <a:r>
              <a:rPr lang="fr-FR" dirty="0" err="1">
                <a:ea typeface="MS Mincho" pitchFamily="49" charset="-128"/>
              </a:rPr>
              <a:t>em</a:t>
            </a:r>
            <a:r>
              <a:rPr lang="fr-FR" dirty="0">
                <a:ea typeface="MS Mincho" pitchFamily="49" charset="-128"/>
              </a:rPr>
              <a:t>&gt;&lt;/p&gt;</a:t>
            </a:r>
          </a:p>
          <a:p>
            <a:r>
              <a:rPr lang="fr-FR" dirty="0">
                <a:ea typeface="MS Mincho" pitchFamily="49" charset="-128"/>
              </a:rPr>
              <a:t>       &lt;p&gt;Paragraphe 2&lt;/p&gt;</a:t>
            </a:r>
          </a:p>
          <a:p>
            <a:r>
              <a:rPr lang="fr-FR" dirty="0">
                <a:ea typeface="MS Mincho" pitchFamily="49" charset="-128"/>
              </a:rPr>
              <a:t>&lt;/</a:t>
            </a:r>
            <a:r>
              <a:rPr lang="fr-FR" dirty="0" err="1">
                <a:ea typeface="MS Mincho" pitchFamily="49" charset="-128"/>
              </a:rPr>
              <a:t>div</a:t>
            </a:r>
            <a:r>
              <a:rPr lang="fr-FR" dirty="0">
                <a:ea typeface="MS Mincho" pitchFamily="49" charset="-128"/>
              </a:rPr>
              <a:t>&gt;</a:t>
            </a:r>
            <a:endParaRPr lang="fr-FR" dirty="0"/>
          </a:p>
        </p:txBody>
      </p:sp>
      <p:sp>
        <p:nvSpPr>
          <p:cNvPr id="21" name="Rectangle 20"/>
          <p:cNvSpPr/>
          <p:nvPr/>
        </p:nvSpPr>
        <p:spPr>
          <a:xfrm>
            <a:off x="857224" y="5572140"/>
            <a:ext cx="4071934" cy="646331"/>
          </a:xfrm>
          <a:prstGeom prst="rect">
            <a:avLst/>
          </a:prstGeom>
        </p:spPr>
        <p:style>
          <a:lnRef idx="1">
            <a:schemeClr val="dk1"/>
          </a:lnRef>
          <a:fillRef idx="2">
            <a:schemeClr val="dk1"/>
          </a:fillRef>
          <a:effectRef idx="1">
            <a:schemeClr val="dk1"/>
          </a:effectRef>
          <a:fontRef idx="minor">
            <a:schemeClr val="dk1"/>
          </a:fontRef>
        </p:style>
        <p:txBody>
          <a:bodyPr wrap="square">
            <a:spAutoFit/>
          </a:bodyPr>
          <a:lstStyle/>
          <a:p>
            <a:r>
              <a:rPr lang="fr-FR" dirty="0">
                <a:ea typeface="MS Mincho" pitchFamily="49" charset="-128"/>
              </a:rPr>
              <a:t>&lt;</a:t>
            </a:r>
            <a:r>
              <a:rPr lang="fr-FR" dirty="0" err="1">
                <a:ea typeface="MS Mincho" pitchFamily="49" charset="-128"/>
              </a:rPr>
              <a:t>span</a:t>
            </a:r>
            <a:r>
              <a:rPr lang="fr-FR" dirty="0">
                <a:ea typeface="MS Mincho" pitchFamily="49" charset="-128"/>
              </a:rPr>
              <a:t>&gt;&lt;a </a:t>
            </a:r>
            <a:r>
              <a:rPr lang="fr-FR" dirty="0" err="1">
                <a:ea typeface="MS Mincho" pitchFamily="49" charset="-128"/>
              </a:rPr>
              <a:t>href</a:t>
            </a:r>
            <a:r>
              <a:rPr lang="fr-FR" dirty="0">
                <a:ea typeface="MS Mincho" pitchFamily="49" charset="-128"/>
              </a:rPr>
              <a:t>=""&gt;Cliquez &lt;</a:t>
            </a:r>
            <a:r>
              <a:rPr lang="fr-FR" dirty="0" err="1">
                <a:ea typeface="MS Mincho" pitchFamily="49" charset="-128"/>
              </a:rPr>
              <a:t>strong</a:t>
            </a:r>
            <a:r>
              <a:rPr lang="fr-FR" dirty="0">
                <a:ea typeface="MS Mincho" pitchFamily="49" charset="-128"/>
              </a:rPr>
              <a:t>&gt;ici&lt;/</a:t>
            </a:r>
            <a:r>
              <a:rPr lang="fr-FR" dirty="0" err="1">
                <a:ea typeface="MS Mincho" pitchFamily="49" charset="-128"/>
              </a:rPr>
              <a:t>strong</a:t>
            </a:r>
            <a:r>
              <a:rPr lang="fr-FR" dirty="0">
                <a:ea typeface="MS Mincho" pitchFamily="49" charset="-128"/>
              </a:rPr>
              <a:t>&gt;&lt;/a&gt;&lt;/</a:t>
            </a:r>
            <a:r>
              <a:rPr lang="fr-FR" dirty="0" err="1">
                <a:ea typeface="MS Mincho" pitchFamily="49" charset="-128"/>
              </a:rPr>
              <a:t>span</a:t>
            </a:r>
            <a:r>
              <a:rPr lang="fr-FR" dirty="0">
                <a:ea typeface="MS Mincho" pitchFamily="49" charset="-128"/>
              </a:rPr>
              <a:t>&gt;</a:t>
            </a:r>
            <a:endParaRPr lang="fr-FR" dirty="0"/>
          </a:p>
        </p:txBody>
      </p:sp>
    </p:spTree>
    <p:extLst>
      <p:ext uri="{BB962C8B-B14F-4D97-AF65-F5344CB8AC3E}">
        <p14:creationId xmlns:p14="http://schemas.microsoft.com/office/powerpoint/2010/main" val="416053422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9" name="AutoShape 2"/>
          <p:cNvSpPr>
            <a:spLocks noGrp="1" noChangeArrowheads="1"/>
          </p:cNvSpPr>
          <p:nvPr>
            <p:ph type="title"/>
          </p:nvPr>
        </p:nvSpPr>
        <p:spPr/>
        <p:txBody>
          <a:bodyPr>
            <a:normAutofit/>
          </a:bodyPr>
          <a:lstStyle/>
          <a:p>
            <a:r>
              <a:rPr lang="fr-FR" dirty="0"/>
              <a:t>Disposition Css</a:t>
            </a:r>
          </a:p>
        </p:txBody>
      </p:sp>
      <p:sp>
        <p:nvSpPr>
          <p:cNvPr id="137220" name="Rectangle 3"/>
          <p:cNvSpPr>
            <a:spLocks noGrp="1" noChangeArrowheads="1"/>
          </p:cNvSpPr>
          <p:nvPr>
            <p:ph idx="1"/>
          </p:nvPr>
        </p:nvSpPr>
        <p:spPr/>
        <p:txBody>
          <a:bodyPr>
            <a:normAutofit fontScale="62500" lnSpcReduction="20000"/>
          </a:bodyPr>
          <a:lstStyle/>
          <a:p>
            <a:r>
              <a:rPr lang="fr-FR" dirty="0"/>
              <a:t>Positionnement et notion flux</a:t>
            </a:r>
            <a:endParaRPr lang="fr-FR" sz="1800" dirty="0">
              <a:ea typeface="MS Mincho" pitchFamily="49" charset="-128"/>
            </a:endParaRPr>
          </a:p>
          <a:p>
            <a:endParaRPr lang="fr-FR" dirty="0"/>
          </a:p>
          <a:p>
            <a:r>
              <a:rPr lang="fr-FR" dirty="0"/>
              <a:t>Flux naturel (</a:t>
            </a:r>
            <a:r>
              <a:rPr lang="fr-FR" dirty="0" err="1"/>
              <a:t>margin</a:t>
            </a:r>
            <a:r>
              <a:rPr lang="fr-FR" dirty="0"/>
              <a:t>, </a:t>
            </a:r>
            <a:r>
              <a:rPr lang="fr-FR" dirty="0" err="1"/>
              <a:t>padding</a:t>
            </a:r>
            <a:r>
              <a:rPr lang="fr-FR" dirty="0"/>
              <a:t>)</a:t>
            </a:r>
          </a:p>
          <a:p>
            <a:endParaRPr lang="fr-FR" dirty="0"/>
          </a:p>
          <a:p>
            <a:r>
              <a:rPr lang="fr-FR" dirty="0"/>
              <a:t>Flottant (</a:t>
            </a:r>
            <a:r>
              <a:rPr lang="fr-FR" dirty="0" err="1"/>
              <a:t>Float</a:t>
            </a:r>
            <a:r>
              <a:rPr lang="fr-FR" dirty="0"/>
              <a:t>)</a:t>
            </a:r>
          </a:p>
          <a:p>
            <a:endParaRPr lang="fr-FR" dirty="0"/>
          </a:p>
          <a:p>
            <a:r>
              <a:rPr lang="fr-FR" dirty="0"/>
              <a:t>Position (position, z-index, rendu délicat)</a:t>
            </a:r>
          </a:p>
          <a:p>
            <a:pPr lvl="1"/>
            <a:r>
              <a:rPr lang="fr-FR" dirty="0"/>
              <a:t> </a:t>
            </a:r>
            <a:r>
              <a:rPr lang="fr-FR" dirty="0">
                <a:ea typeface="MS Mincho" pitchFamily="49" charset="-128"/>
              </a:rPr>
              <a:t>Relative (relative, dans ou hors flux), Fixe (</a:t>
            </a:r>
            <a:r>
              <a:rPr lang="fr-FR" dirty="0" err="1">
                <a:ea typeface="MS Mincho" pitchFamily="49" charset="-128"/>
              </a:rPr>
              <a:t>fixed</a:t>
            </a:r>
            <a:r>
              <a:rPr lang="fr-FR" dirty="0">
                <a:ea typeface="MS Mincho" pitchFamily="49" charset="-128"/>
              </a:rPr>
              <a:t>, hors flux), Absolu (</a:t>
            </a:r>
            <a:r>
              <a:rPr lang="fr-FR" dirty="0" err="1">
                <a:ea typeface="MS Mincho" pitchFamily="49" charset="-128"/>
              </a:rPr>
              <a:t>absolute</a:t>
            </a:r>
            <a:r>
              <a:rPr lang="fr-FR" dirty="0">
                <a:ea typeface="MS Mincho" pitchFamily="49" charset="-128"/>
              </a:rPr>
              <a:t>, hors flux)</a:t>
            </a:r>
          </a:p>
          <a:p>
            <a:pPr eaLnBrk="1" hangingPunct="1"/>
            <a:endParaRPr lang="fr-FR" dirty="0">
              <a:ea typeface="MS Mincho" pitchFamily="49" charset="-128"/>
            </a:endParaRPr>
          </a:p>
          <a:p>
            <a:pPr eaLnBrk="1" hangingPunct="1"/>
            <a:r>
              <a:rPr lang="fr-FR" dirty="0">
                <a:ea typeface="MS Mincho" pitchFamily="49" charset="-128"/>
              </a:rPr>
              <a:t>Rôle particulier de la balise div</a:t>
            </a:r>
          </a:p>
          <a:p>
            <a:pPr lvl="1" eaLnBrk="1" hangingPunct="1"/>
            <a:r>
              <a:rPr lang="fr-FR" dirty="0">
                <a:ea typeface="MS Mincho" pitchFamily="49" charset="-128"/>
              </a:rPr>
              <a:t> Une mise en page HTML traditionnelle (table) vs CSS (div)</a:t>
            </a:r>
          </a:p>
          <a:p>
            <a:pPr lvl="1" eaLnBrk="1" hangingPunct="1"/>
            <a:r>
              <a:rPr lang="fr-FR" dirty="0">
                <a:ea typeface="MS Mincho" pitchFamily="49" charset="-128"/>
              </a:rPr>
              <a:t> Rôle de conteneur</a:t>
            </a:r>
          </a:p>
          <a:p>
            <a:pPr lvl="1" eaLnBrk="1" hangingPunct="1"/>
            <a:r>
              <a:rPr lang="fr-FR" dirty="0">
                <a:ea typeface="MS Mincho" pitchFamily="49" charset="-128"/>
              </a:rPr>
              <a:t> Positionnement </a:t>
            </a:r>
            <a:r>
              <a:rPr lang="fr-FR" dirty="0" err="1">
                <a:ea typeface="MS Mincho" pitchFamily="49" charset="-128"/>
              </a:rPr>
              <a:t>absolute</a:t>
            </a:r>
            <a:r>
              <a:rPr lang="fr-FR" dirty="0">
                <a:ea typeface="MS Mincho" pitchFamily="49" charset="-128"/>
              </a:rPr>
              <a:t> (x et y) ou relative (voir flux / flot continu, superposition et </a:t>
            </a:r>
            <a:r>
              <a:rPr lang="fr-FR" dirty="0" err="1">
                <a:ea typeface="MS Mincho" pitchFamily="49" charset="-128"/>
              </a:rPr>
              <a:t>z.index</a:t>
            </a:r>
            <a:r>
              <a:rPr lang="fr-FR" dirty="0">
                <a:ea typeface="MS Mincho" pitchFamily="49" charset="-128"/>
              </a:rPr>
              <a:t>, conteneur, </a:t>
            </a:r>
            <a:r>
              <a:rPr lang="fr-FR" dirty="0" err="1">
                <a:ea typeface="MS Mincho" pitchFamily="49" charset="-128"/>
              </a:rPr>
              <a:t>inherit</a:t>
            </a:r>
            <a:r>
              <a:rPr lang="fr-FR" dirty="0">
                <a:ea typeface="MS Mincho" pitchFamily="49" charset="-128"/>
              </a:rPr>
              <a:t>)</a:t>
            </a:r>
          </a:p>
          <a:p>
            <a:pPr lvl="1" eaLnBrk="1" hangingPunct="1"/>
            <a:r>
              <a:rPr lang="fr-FR" dirty="0">
                <a:ea typeface="MS Mincho" pitchFamily="49" charset="-128"/>
              </a:rPr>
              <a:t> Problèmes de restitution dans les navigateurs et affichage parfois « aléatoire »</a:t>
            </a:r>
            <a:endParaRPr lang="fr-FR" sz="2800" dirty="0">
              <a:ea typeface="MS Mincho" pitchFamily="49" charset="-128"/>
            </a:endParaRP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smtClean="0"/>
              <a:pPr/>
              <a:t>55</a:t>
            </a:fld>
            <a:endParaRPr lang="fr-FR"/>
          </a:p>
        </p:txBody>
      </p:sp>
    </p:spTree>
    <p:extLst>
      <p:ext uri="{BB962C8B-B14F-4D97-AF65-F5344CB8AC3E}">
        <p14:creationId xmlns:p14="http://schemas.microsoft.com/office/powerpoint/2010/main" val="182937480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7" name="AutoShape 2"/>
          <p:cNvSpPr>
            <a:spLocks noGrp="1" noChangeArrowheads="1"/>
          </p:cNvSpPr>
          <p:nvPr>
            <p:ph type="title"/>
          </p:nvPr>
        </p:nvSpPr>
        <p:spPr/>
        <p:txBody>
          <a:bodyPr>
            <a:normAutofit/>
          </a:bodyPr>
          <a:lstStyle/>
          <a:p>
            <a:pPr eaLnBrk="1" hangingPunct="1"/>
            <a:r>
              <a:rPr lang="fr-FR" dirty="0"/>
              <a:t>Sélecteur Css</a:t>
            </a:r>
          </a:p>
        </p:txBody>
      </p:sp>
      <p:sp>
        <p:nvSpPr>
          <p:cNvPr id="134148" name="Rectangle 3"/>
          <p:cNvSpPr>
            <a:spLocks noGrp="1" noChangeArrowheads="1"/>
          </p:cNvSpPr>
          <p:nvPr>
            <p:ph idx="1"/>
          </p:nvPr>
        </p:nvSpPr>
        <p:spPr>
          <a:xfrm>
            <a:off x="285720" y="1214422"/>
            <a:ext cx="8572560" cy="5286412"/>
          </a:xfrm>
        </p:spPr>
        <p:txBody>
          <a:bodyPr>
            <a:normAutofit/>
          </a:bodyPr>
          <a:lstStyle/>
          <a:p>
            <a:r>
              <a:rPr lang="fr-FR" dirty="0"/>
              <a:t>Eléments</a:t>
            </a:r>
          </a:p>
          <a:p>
            <a:pPr lvl="1"/>
            <a:endParaRPr lang="fr-FR" dirty="0"/>
          </a:p>
          <a:p>
            <a:pPr lvl="1"/>
            <a:endParaRPr lang="fr-FR" dirty="0"/>
          </a:p>
          <a:p>
            <a:r>
              <a:rPr lang="fr-FR" dirty="0"/>
              <a:t>Classe</a:t>
            </a:r>
          </a:p>
          <a:p>
            <a:pPr lvl="1"/>
            <a:endParaRPr lang="fr-FR" dirty="0">
              <a:ea typeface="MS Mincho" pitchFamily="49" charset="-128"/>
            </a:endParaRPr>
          </a:p>
          <a:p>
            <a:pPr lvl="1"/>
            <a:endParaRPr lang="fr-FR" dirty="0">
              <a:ea typeface="MS Mincho" pitchFamily="49" charset="-128"/>
            </a:endParaRPr>
          </a:p>
          <a:p>
            <a:r>
              <a:rPr lang="fr-FR" dirty="0"/>
              <a:t>Identifiant</a:t>
            </a:r>
          </a:p>
          <a:p>
            <a:pPr lvl="1"/>
            <a:endParaRPr lang="fr-FR" dirty="0">
              <a:ea typeface="MS Mincho" pitchFamily="49" charset="-128"/>
            </a:endParaRPr>
          </a:p>
          <a:p>
            <a:pPr lvl="1"/>
            <a:endParaRPr lang="fr-FR" sz="1300" dirty="0">
              <a:ea typeface="MS Mincho" pitchFamily="49" charset="-128"/>
            </a:endParaRPr>
          </a:p>
          <a:p>
            <a:r>
              <a:rPr lang="fr-FR" dirty="0"/>
              <a:t>Pseudo-classe</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smtClean="0"/>
              <a:pPr/>
              <a:t>56</a:t>
            </a:fld>
            <a:endParaRPr lang="fr-FR"/>
          </a:p>
        </p:txBody>
      </p:sp>
      <p:sp>
        <p:nvSpPr>
          <p:cNvPr id="5" name="ZoneTexte 4"/>
          <p:cNvSpPr txBox="1"/>
          <p:nvPr/>
        </p:nvSpPr>
        <p:spPr>
          <a:xfrm>
            <a:off x="2614613" y="1988098"/>
            <a:ext cx="5386411"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bodyPr>
          <a:lstStyle/>
          <a:p>
            <a:pPr marL="0" lvl="1"/>
            <a:r>
              <a:rPr lang="fr-FR" b="1" dirty="0"/>
              <a:t> </a:t>
            </a:r>
            <a:r>
              <a:rPr lang="fr-FR" b="1" dirty="0">
                <a:ea typeface="MS Mincho" pitchFamily="49" charset="-128"/>
              </a:rPr>
              <a:t>p</a:t>
            </a:r>
            <a:r>
              <a:rPr lang="fr-FR" dirty="0">
                <a:ea typeface="MS Mincho" pitchFamily="49" charset="-128"/>
              </a:rPr>
              <a:t> { font-size: </a:t>
            </a:r>
            <a:r>
              <a:rPr lang="fr-FR" i="1" dirty="0">
                <a:ea typeface="MS Mincho" pitchFamily="49" charset="-128"/>
              </a:rPr>
              <a:t>90%</a:t>
            </a:r>
            <a:r>
              <a:rPr lang="fr-FR" dirty="0">
                <a:ea typeface="MS Mincho" pitchFamily="49" charset="-128"/>
              </a:rPr>
              <a:t>; </a:t>
            </a:r>
            <a:r>
              <a:rPr lang="fr-FR" dirty="0" err="1">
                <a:ea typeface="MS Mincho" pitchFamily="49" charset="-128"/>
              </a:rPr>
              <a:t>margin</a:t>
            </a:r>
            <a:r>
              <a:rPr lang="fr-FR" dirty="0">
                <a:ea typeface="MS Mincho" pitchFamily="49" charset="-128"/>
              </a:rPr>
              <a:t>: </a:t>
            </a:r>
            <a:r>
              <a:rPr lang="fr-FR" i="1" dirty="0">
                <a:ea typeface="MS Mincho" pitchFamily="49" charset="-128"/>
              </a:rPr>
              <a:t>0.5em</a:t>
            </a:r>
            <a:r>
              <a:rPr lang="fr-FR" dirty="0">
                <a:ea typeface="MS Mincho" pitchFamily="49" charset="-128"/>
              </a:rPr>
              <a:t>; </a:t>
            </a:r>
            <a:r>
              <a:rPr lang="fr-FR" dirty="0" err="1">
                <a:ea typeface="MS Mincho" pitchFamily="49" charset="-128"/>
              </a:rPr>
              <a:t>padding</a:t>
            </a:r>
            <a:r>
              <a:rPr lang="fr-FR" dirty="0">
                <a:ea typeface="MS Mincho" pitchFamily="49" charset="-128"/>
              </a:rPr>
              <a:t>: </a:t>
            </a:r>
            <a:r>
              <a:rPr lang="fr-FR" i="1" dirty="0">
                <a:ea typeface="MS Mincho" pitchFamily="49" charset="-128"/>
              </a:rPr>
              <a:t>2px</a:t>
            </a:r>
            <a:r>
              <a:rPr lang="fr-FR" dirty="0">
                <a:ea typeface="MS Mincho" pitchFamily="49" charset="-128"/>
              </a:rPr>
              <a:t>; }</a:t>
            </a:r>
          </a:p>
        </p:txBody>
      </p:sp>
      <p:sp>
        <p:nvSpPr>
          <p:cNvPr id="7" name="ZoneTexte 6"/>
          <p:cNvSpPr txBox="1"/>
          <p:nvPr/>
        </p:nvSpPr>
        <p:spPr>
          <a:xfrm>
            <a:off x="3679429" y="3286124"/>
            <a:ext cx="2964273"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bodyPr>
          <a:lstStyle/>
          <a:p>
            <a:pPr marL="0" lvl="1"/>
            <a:r>
              <a:rPr lang="fr-FR" dirty="0"/>
              <a:t> </a:t>
            </a:r>
            <a:r>
              <a:rPr lang="fr-FR" b="1" dirty="0">
                <a:ea typeface="MS Mincho" pitchFamily="49" charset="-128"/>
              </a:rPr>
              <a:t>.important </a:t>
            </a:r>
            <a:r>
              <a:rPr lang="fr-FR" dirty="0">
                <a:ea typeface="MS Mincho" pitchFamily="49" charset="-128"/>
              </a:rPr>
              <a:t>{ </a:t>
            </a:r>
            <a:r>
              <a:rPr lang="fr-FR" dirty="0" err="1">
                <a:ea typeface="MS Mincho" pitchFamily="49" charset="-128"/>
              </a:rPr>
              <a:t>color</a:t>
            </a:r>
            <a:r>
              <a:rPr lang="fr-FR" dirty="0">
                <a:ea typeface="MS Mincho" pitchFamily="49" charset="-128"/>
              </a:rPr>
              <a:t>: </a:t>
            </a:r>
            <a:r>
              <a:rPr lang="fr-FR" i="1" dirty="0" err="1">
                <a:ea typeface="MS Mincho" pitchFamily="49" charset="-128"/>
              </a:rPr>
              <a:t>red</a:t>
            </a:r>
            <a:r>
              <a:rPr lang="fr-FR" dirty="0">
                <a:ea typeface="MS Mincho" pitchFamily="49" charset="-128"/>
              </a:rPr>
              <a:t>; }</a:t>
            </a:r>
          </a:p>
        </p:txBody>
      </p:sp>
      <p:sp>
        <p:nvSpPr>
          <p:cNvPr id="8" name="ZoneTexte 7"/>
          <p:cNvSpPr txBox="1"/>
          <p:nvPr/>
        </p:nvSpPr>
        <p:spPr>
          <a:xfrm>
            <a:off x="2704173" y="4500570"/>
            <a:ext cx="5153975"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bodyPr>
          <a:lstStyle/>
          <a:p>
            <a:pPr marL="0" lvl="1"/>
            <a:r>
              <a:rPr lang="fr-FR" b="1" dirty="0"/>
              <a:t> </a:t>
            </a:r>
            <a:r>
              <a:rPr lang="fr-FR" b="1" dirty="0">
                <a:ea typeface="MS Mincho" pitchFamily="49" charset="-128"/>
              </a:rPr>
              <a:t>#</a:t>
            </a:r>
            <a:r>
              <a:rPr lang="fr-FR" b="1" dirty="0" err="1">
                <a:ea typeface="MS Mincho" pitchFamily="49" charset="-128"/>
              </a:rPr>
              <a:t>menuGauche</a:t>
            </a:r>
            <a:r>
              <a:rPr lang="fr-FR" b="1" dirty="0">
                <a:ea typeface="MS Mincho" pitchFamily="49" charset="-128"/>
              </a:rPr>
              <a:t> </a:t>
            </a:r>
            <a:r>
              <a:rPr lang="fr-FR" dirty="0">
                <a:ea typeface="MS Mincho" pitchFamily="49" charset="-128"/>
              </a:rPr>
              <a:t>{ </a:t>
            </a:r>
            <a:r>
              <a:rPr lang="fr-FR" dirty="0" err="1">
                <a:ea typeface="MS Mincho" pitchFamily="49" charset="-128"/>
              </a:rPr>
              <a:t>margin</a:t>
            </a:r>
            <a:r>
              <a:rPr lang="fr-FR" dirty="0">
                <a:ea typeface="MS Mincho" pitchFamily="49" charset="-128"/>
              </a:rPr>
              <a:t>: </a:t>
            </a:r>
            <a:r>
              <a:rPr lang="fr-FR" i="1" dirty="0">
                <a:ea typeface="MS Mincho" pitchFamily="49" charset="-128"/>
              </a:rPr>
              <a:t>0</a:t>
            </a:r>
            <a:r>
              <a:rPr lang="fr-FR" dirty="0">
                <a:ea typeface="MS Mincho" pitchFamily="49" charset="-128"/>
              </a:rPr>
              <a:t>; </a:t>
            </a:r>
            <a:r>
              <a:rPr lang="fr-FR" dirty="0" err="1">
                <a:ea typeface="MS Mincho" pitchFamily="49" charset="-128"/>
              </a:rPr>
              <a:t>padding</a:t>
            </a:r>
            <a:r>
              <a:rPr lang="fr-FR" dirty="0">
                <a:ea typeface="MS Mincho" pitchFamily="49" charset="-128"/>
              </a:rPr>
              <a:t>: </a:t>
            </a:r>
            <a:r>
              <a:rPr lang="fr-FR" i="1" dirty="0">
                <a:ea typeface="MS Mincho" pitchFamily="49" charset="-128"/>
              </a:rPr>
              <a:t>0.5em</a:t>
            </a:r>
            <a:r>
              <a:rPr lang="fr-FR" dirty="0">
                <a:ea typeface="MS Mincho" pitchFamily="49" charset="-128"/>
              </a:rPr>
              <a:t>; }</a:t>
            </a:r>
          </a:p>
        </p:txBody>
      </p:sp>
      <p:sp>
        <p:nvSpPr>
          <p:cNvPr id="9" name="Rectangle 8"/>
          <p:cNvSpPr/>
          <p:nvPr/>
        </p:nvSpPr>
        <p:spPr>
          <a:xfrm>
            <a:off x="3286116" y="5286388"/>
            <a:ext cx="3929058" cy="923330"/>
          </a:xfrm>
          <a:prstGeom prst="rect">
            <a:avLst/>
          </a:prstGeom>
        </p:spPr>
        <p:style>
          <a:lnRef idx="1">
            <a:schemeClr val="dk1"/>
          </a:lnRef>
          <a:fillRef idx="2">
            <a:schemeClr val="dk1"/>
          </a:fillRef>
          <a:effectRef idx="1">
            <a:schemeClr val="dk1"/>
          </a:effectRef>
          <a:fontRef idx="minor">
            <a:schemeClr val="dk1"/>
          </a:fontRef>
        </p:style>
        <p:txBody>
          <a:bodyPr wrap="square">
            <a:spAutoFit/>
          </a:bodyPr>
          <a:lstStyle/>
          <a:p>
            <a:pPr lvl="1"/>
            <a:r>
              <a:rPr lang="fr-FR" b="1" dirty="0"/>
              <a:t> </a:t>
            </a:r>
            <a:r>
              <a:rPr lang="fr-FR" b="1" dirty="0">
                <a:ea typeface="MS Mincho" pitchFamily="49" charset="-128"/>
              </a:rPr>
              <a:t>a:hover </a:t>
            </a:r>
            <a:r>
              <a:rPr lang="fr-FR" dirty="0">
                <a:ea typeface="MS Mincho" pitchFamily="49" charset="-128"/>
              </a:rPr>
              <a:t>{ </a:t>
            </a:r>
          </a:p>
          <a:p>
            <a:pPr lvl="1"/>
            <a:r>
              <a:rPr lang="fr-FR" dirty="0">
                <a:ea typeface="MS Mincho" pitchFamily="49" charset="-128"/>
              </a:rPr>
              <a:t>border-top : </a:t>
            </a:r>
            <a:r>
              <a:rPr lang="fr-FR" i="1" dirty="0">
                <a:ea typeface="MS Mincho" pitchFamily="49" charset="-128"/>
              </a:rPr>
              <a:t>1px </a:t>
            </a:r>
            <a:r>
              <a:rPr lang="fr-FR" i="1" dirty="0" err="1">
                <a:ea typeface="MS Mincho" pitchFamily="49" charset="-128"/>
              </a:rPr>
              <a:t>solid</a:t>
            </a:r>
            <a:r>
              <a:rPr lang="fr-FR" i="1" dirty="0">
                <a:ea typeface="MS Mincho" pitchFamily="49" charset="-128"/>
              </a:rPr>
              <a:t> black</a:t>
            </a:r>
            <a:r>
              <a:rPr lang="fr-FR" dirty="0">
                <a:ea typeface="MS Mincho" pitchFamily="49" charset="-128"/>
              </a:rPr>
              <a:t>; </a:t>
            </a:r>
          </a:p>
          <a:p>
            <a:pPr lvl="1"/>
            <a:r>
              <a:rPr lang="fr-FR" dirty="0">
                <a:ea typeface="MS Mincho" pitchFamily="49" charset="-128"/>
              </a:rPr>
              <a:t>border-</a:t>
            </a:r>
            <a:r>
              <a:rPr lang="fr-FR" dirty="0" err="1">
                <a:ea typeface="MS Mincho" pitchFamily="49" charset="-128"/>
              </a:rPr>
              <a:t>bottom</a:t>
            </a:r>
            <a:r>
              <a:rPr lang="fr-FR" dirty="0">
                <a:ea typeface="MS Mincho" pitchFamily="49" charset="-128"/>
              </a:rPr>
              <a:t>: 1px </a:t>
            </a:r>
            <a:r>
              <a:rPr lang="fr-FR" dirty="0" err="1">
                <a:ea typeface="MS Mincho" pitchFamily="49" charset="-128"/>
              </a:rPr>
              <a:t>solid</a:t>
            </a:r>
            <a:r>
              <a:rPr lang="fr-FR" dirty="0">
                <a:ea typeface="MS Mincho" pitchFamily="49" charset="-128"/>
              </a:rPr>
              <a:t> black; }</a:t>
            </a:r>
          </a:p>
        </p:txBody>
      </p:sp>
    </p:spTree>
    <p:extLst>
      <p:ext uri="{BB962C8B-B14F-4D97-AF65-F5344CB8AC3E}">
        <p14:creationId xmlns:p14="http://schemas.microsoft.com/office/powerpoint/2010/main" val="206304186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1" name="AutoShape 2"/>
          <p:cNvSpPr>
            <a:spLocks noGrp="1" noChangeArrowheads="1"/>
          </p:cNvSpPr>
          <p:nvPr>
            <p:ph type="title"/>
          </p:nvPr>
        </p:nvSpPr>
        <p:spPr/>
        <p:txBody>
          <a:bodyPr>
            <a:normAutofit/>
          </a:bodyPr>
          <a:lstStyle/>
          <a:p>
            <a:pPr eaLnBrk="1" hangingPunct="1"/>
            <a:r>
              <a:rPr lang="fr-FR" dirty="0"/>
              <a:t>Héritage </a:t>
            </a:r>
            <a:r>
              <a:rPr lang="fr-FR" dirty="0" err="1"/>
              <a:t>css</a:t>
            </a:r>
            <a:endParaRPr lang="fr-FR" dirty="0"/>
          </a:p>
        </p:txBody>
      </p:sp>
      <p:sp>
        <p:nvSpPr>
          <p:cNvPr id="135172" name="Rectangle 3"/>
          <p:cNvSpPr>
            <a:spLocks noGrp="1" noChangeArrowheads="1"/>
          </p:cNvSpPr>
          <p:nvPr>
            <p:ph idx="1"/>
          </p:nvPr>
        </p:nvSpPr>
        <p:spPr/>
        <p:txBody>
          <a:bodyPr>
            <a:normAutofit fontScale="92500" lnSpcReduction="10000"/>
          </a:bodyPr>
          <a:lstStyle/>
          <a:p>
            <a:r>
              <a:rPr lang="fr-FR" dirty="0"/>
              <a:t>Parent-Enfant</a:t>
            </a:r>
          </a:p>
          <a:p>
            <a:pPr lvl="1"/>
            <a:endParaRPr lang="fr-FR" dirty="0"/>
          </a:p>
          <a:p>
            <a:r>
              <a:rPr lang="fr-FR" dirty="0"/>
              <a:t>Héritage (imbrication)</a:t>
            </a:r>
          </a:p>
          <a:p>
            <a:pPr lvl="1"/>
            <a:r>
              <a:rPr lang="fr-FR" dirty="0"/>
              <a:t> </a:t>
            </a:r>
            <a:r>
              <a:rPr lang="fr-FR" dirty="0" err="1">
                <a:ea typeface="MS Mincho" pitchFamily="49" charset="-128"/>
              </a:rPr>
              <a:t>inherit</a:t>
            </a:r>
            <a:endParaRPr lang="fr-FR" dirty="0">
              <a:ea typeface="MS Mincho" pitchFamily="49" charset="-128"/>
            </a:endParaRPr>
          </a:p>
          <a:p>
            <a:pPr lvl="1"/>
            <a:r>
              <a:rPr lang="fr-FR" dirty="0">
                <a:ea typeface="MS Mincho" pitchFamily="49" charset="-128"/>
              </a:rPr>
              <a:t> ex1:   body </a:t>
            </a:r>
            <a:r>
              <a:rPr lang="fr-FR" dirty="0">
                <a:sym typeface="Wingdings" pitchFamily="2" charset="2"/>
              </a:rPr>
              <a:t></a:t>
            </a:r>
            <a:r>
              <a:rPr lang="fr-FR" dirty="0">
                <a:ea typeface="MS Mincho" pitchFamily="49" charset="-128"/>
              </a:rPr>
              <a:t> div </a:t>
            </a:r>
            <a:r>
              <a:rPr lang="fr-FR" dirty="0">
                <a:sym typeface="Wingdings" pitchFamily="2" charset="2"/>
              </a:rPr>
              <a:t></a:t>
            </a:r>
            <a:r>
              <a:rPr lang="fr-FR" dirty="0">
                <a:ea typeface="MS Mincho" pitchFamily="49" charset="-128"/>
              </a:rPr>
              <a:t> p    	ex2:   table </a:t>
            </a:r>
            <a:r>
              <a:rPr lang="fr-FR" dirty="0">
                <a:sym typeface="Wingdings" pitchFamily="2" charset="2"/>
              </a:rPr>
              <a:t></a:t>
            </a:r>
            <a:r>
              <a:rPr lang="fr-FR" dirty="0">
                <a:ea typeface="MS Mincho" pitchFamily="49" charset="-128"/>
              </a:rPr>
              <a:t> tr </a:t>
            </a:r>
            <a:r>
              <a:rPr lang="fr-FR" dirty="0">
                <a:sym typeface="Wingdings" pitchFamily="2" charset="2"/>
              </a:rPr>
              <a:t></a:t>
            </a:r>
            <a:r>
              <a:rPr lang="fr-FR" dirty="0">
                <a:ea typeface="MS Mincho" pitchFamily="49" charset="-128"/>
              </a:rPr>
              <a:t> td</a:t>
            </a:r>
          </a:p>
          <a:p>
            <a:pPr lvl="1"/>
            <a:endParaRPr lang="fr-FR" dirty="0">
              <a:ea typeface="MS Mincho" pitchFamily="49" charset="-128"/>
            </a:endParaRPr>
          </a:p>
          <a:p>
            <a:r>
              <a:rPr lang="fr-FR" dirty="0"/>
              <a:t>Héritage déclaré (encapsulation)</a:t>
            </a:r>
          </a:p>
          <a:p>
            <a:pPr lvl="1"/>
            <a:r>
              <a:rPr lang="fr-FR" dirty="0"/>
              <a:t> </a:t>
            </a:r>
            <a:r>
              <a:rPr lang="fr-FR" dirty="0">
                <a:ea typeface="MS Mincho" pitchFamily="49" charset="-128"/>
              </a:rPr>
              <a:t>#</a:t>
            </a:r>
            <a:r>
              <a:rPr lang="fr-FR" dirty="0" err="1">
                <a:ea typeface="MS Mincho" pitchFamily="49" charset="-128"/>
              </a:rPr>
              <a:t>menuGauche</a:t>
            </a:r>
            <a:r>
              <a:rPr lang="fr-FR" dirty="0">
                <a:ea typeface="MS Mincho" pitchFamily="49" charset="-128"/>
              </a:rPr>
              <a:t> </a:t>
            </a:r>
            <a:r>
              <a:rPr lang="fr-FR" dirty="0">
                <a:sym typeface="Wingdings" pitchFamily="2" charset="2"/>
              </a:rPr>
              <a:t></a:t>
            </a:r>
            <a:r>
              <a:rPr lang="fr-FR" dirty="0">
                <a:ea typeface="MS Mincho" pitchFamily="49" charset="-128"/>
              </a:rPr>
              <a:t> </a:t>
            </a:r>
            <a:r>
              <a:rPr lang="fr-FR" dirty="0" err="1">
                <a:ea typeface="MS Mincho" pitchFamily="49" charset="-128"/>
              </a:rPr>
              <a:t>ul</a:t>
            </a:r>
            <a:r>
              <a:rPr lang="fr-FR" dirty="0">
                <a:ea typeface="MS Mincho" pitchFamily="49" charset="-128"/>
              </a:rPr>
              <a:t> </a:t>
            </a:r>
            <a:r>
              <a:rPr lang="fr-FR" dirty="0">
                <a:sym typeface="Wingdings" pitchFamily="2" charset="2"/>
              </a:rPr>
              <a:t></a:t>
            </a:r>
            <a:r>
              <a:rPr lang="fr-FR" dirty="0">
                <a:ea typeface="MS Mincho" pitchFamily="49" charset="-128"/>
              </a:rPr>
              <a:t> li</a:t>
            </a:r>
          </a:p>
          <a:p>
            <a:pPr lvl="1"/>
            <a:endParaRPr lang="fr-FR" dirty="0">
              <a:ea typeface="MS Mincho" pitchFamily="49" charset="-128"/>
            </a:endParaRPr>
          </a:p>
          <a:p>
            <a:r>
              <a:rPr lang="fr-FR" dirty="0"/>
              <a:t>Classes multiples</a:t>
            </a:r>
          </a:p>
          <a:p>
            <a:pPr lvl="1"/>
            <a:r>
              <a:rPr lang="fr-FR" dirty="0"/>
              <a:t> </a:t>
            </a:r>
            <a:r>
              <a:rPr lang="fr-FR" dirty="0">
                <a:ea typeface="MS Mincho" pitchFamily="49" charset="-128"/>
              </a:rPr>
              <a:t>class="Classe1 Classe2"</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smtClean="0"/>
              <a:pPr/>
              <a:t>57</a:t>
            </a:fld>
            <a:endParaRPr lang="fr-FR"/>
          </a:p>
        </p:txBody>
      </p:sp>
    </p:spTree>
    <p:extLst>
      <p:ext uri="{BB962C8B-B14F-4D97-AF65-F5344CB8AC3E}">
        <p14:creationId xmlns:p14="http://schemas.microsoft.com/office/powerpoint/2010/main" val="244931719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5" name="AutoShape 2"/>
          <p:cNvSpPr>
            <a:spLocks noGrp="1" noChangeArrowheads="1"/>
          </p:cNvSpPr>
          <p:nvPr>
            <p:ph type="title"/>
          </p:nvPr>
        </p:nvSpPr>
        <p:spPr/>
        <p:txBody>
          <a:bodyPr>
            <a:normAutofit/>
          </a:bodyPr>
          <a:lstStyle/>
          <a:p>
            <a:pPr eaLnBrk="1" hangingPunct="1"/>
            <a:r>
              <a:rPr lang="fr-FR" dirty="0"/>
              <a:t>Propriétés Css </a:t>
            </a:r>
          </a:p>
        </p:txBody>
      </p:sp>
      <p:sp>
        <p:nvSpPr>
          <p:cNvPr id="136196" name="Rectangle 3"/>
          <p:cNvSpPr>
            <a:spLocks noGrp="1" noChangeArrowheads="1"/>
          </p:cNvSpPr>
          <p:nvPr>
            <p:ph idx="1"/>
          </p:nvPr>
        </p:nvSpPr>
        <p:spPr/>
        <p:txBody>
          <a:bodyPr>
            <a:normAutofit/>
          </a:bodyPr>
          <a:lstStyle/>
          <a:p>
            <a:r>
              <a:rPr lang="fr-FR" dirty="0"/>
              <a:t>Certaines propriétés proposent plusieurs modes de définition</a:t>
            </a:r>
          </a:p>
          <a:p>
            <a:endParaRPr lang="fr-FR" dirty="0"/>
          </a:p>
          <a:p>
            <a:pPr lvl="1"/>
            <a:r>
              <a:rPr lang="fr-FR" dirty="0"/>
              <a:t>Propriété spécifique</a:t>
            </a:r>
          </a:p>
          <a:p>
            <a:pPr lvl="2"/>
            <a:r>
              <a:rPr lang="fr-FR" dirty="0">
                <a:ea typeface="MS Mincho" pitchFamily="49" charset="-128"/>
              </a:rPr>
              <a:t> </a:t>
            </a:r>
            <a:r>
              <a:rPr lang="fr-FR" dirty="0" err="1">
                <a:ea typeface="MS Mincho" pitchFamily="49" charset="-128"/>
              </a:rPr>
              <a:t>padding</a:t>
            </a:r>
            <a:r>
              <a:rPr lang="fr-FR" dirty="0">
                <a:ea typeface="MS Mincho" pitchFamily="49" charset="-128"/>
              </a:rPr>
              <a:t>-top: 20px;</a:t>
            </a:r>
          </a:p>
          <a:p>
            <a:pPr lvl="2"/>
            <a:r>
              <a:rPr lang="fr-FR" dirty="0">
                <a:ea typeface="MS Mincho" pitchFamily="49" charset="-128"/>
              </a:rPr>
              <a:t> border-</a:t>
            </a:r>
            <a:r>
              <a:rPr lang="fr-FR" dirty="0" err="1">
                <a:ea typeface="MS Mincho" pitchFamily="49" charset="-128"/>
              </a:rPr>
              <a:t>left</a:t>
            </a:r>
            <a:r>
              <a:rPr lang="fr-FR" dirty="0">
                <a:ea typeface="MS Mincho" pitchFamily="49" charset="-128"/>
              </a:rPr>
              <a:t>-</a:t>
            </a:r>
            <a:r>
              <a:rPr lang="fr-FR" dirty="0" err="1">
                <a:ea typeface="MS Mincho" pitchFamily="49" charset="-128"/>
              </a:rPr>
              <a:t>color</a:t>
            </a:r>
            <a:r>
              <a:rPr lang="fr-FR" dirty="0">
                <a:ea typeface="MS Mincho" pitchFamily="49" charset="-128"/>
              </a:rPr>
              <a:t>: white;</a:t>
            </a:r>
          </a:p>
          <a:p>
            <a:pPr lvl="1"/>
            <a:endParaRPr lang="fr-FR" dirty="0">
              <a:ea typeface="MS Mincho" pitchFamily="49" charset="-128"/>
            </a:endParaRPr>
          </a:p>
          <a:p>
            <a:pPr lvl="1"/>
            <a:r>
              <a:rPr lang="fr-FR" dirty="0"/>
              <a:t>Propriété globale ou super-propriété</a:t>
            </a:r>
          </a:p>
          <a:p>
            <a:pPr lvl="2"/>
            <a:r>
              <a:rPr lang="fr-FR" dirty="0"/>
              <a:t> </a:t>
            </a:r>
            <a:r>
              <a:rPr lang="fr-FR" dirty="0" err="1">
                <a:ea typeface="MS Mincho" pitchFamily="49" charset="-128"/>
              </a:rPr>
              <a:t>padding</a:t>
            </a:r>
            <a:r>
              <a:rPr lang="fr-FR" dirty="0">
                <a:ea typeface="MS Mincho" pitchFamily="49" charset="-128"/>
              </a:rPr>
              <a:t>: 0px 20px;</a:t>
            </a:r>
          </a:p>
          <a:p>
            <a:pPr lvl="2"/>
            <a:r>
              <a:rPr lang="fr-FR" dirty="0">
                <a:ea typeface="MS Mincho" pitchFamily="49" charset="-128"/>
              </a:rPr>
              <a:t> border: 1px </a:t>
            </a:r>
            <a:r>
              <a:rPr lang="fr-FR" dirty="0" err="1">
                <a:ea typeface="MS Mincho" pitchFamily="49" charset="-128"/>
              </a:rPr>
              <a:t>dashed</a:t>
            </a:r>
            <a:r>
              <a:rPr lang="fr-FR" dirty="0">
                <a:ea typeface="MS Mincho" pitchFamily="49" charset="-128"/>
              </a:rPr>
              <a:t> black;</a:t>
            </a:r>
          </a:p>
        </p:txBody>
      </p:sp>
      <p:sp>
        <p:nvSpPr>
          <p:cNvPr id="6" name="Rectangle 13"/>
          <p:cNvSpPr>
            <a:spLocks noGrp="1" noChangeArrowheads="1"/>
          </p:cNvSpPr>
          <p:nvPr>
            <p:ph type="sldNum" sz="quarter" idx="12"/>
          </p:nvPr>
        </p:nvSpPr>
        <p:spPr>
          <a:noFill/>
        </p:spPr>
        <p:txBody>
          <a:bodyPr>
            <a:normAutofit fontScale="85000" lnSpcReduction="20000"/>
          </a:bodyPr>
          <a:lstStyle/>
          <a:p>
            <a:fld id="{D0E731D8-F5EB-4F9B-86C1-C3C0F6B5B5FB}" type="slidenum">
              <a:rPr lang="fr-FR" smtClean="0"/>
              <a:pPr/>
              <a:t>58</a:t>
            </a:fld>
            <a:endParaRPr lang="fr-FR"/>
          </a:p>
        </p:txBody>
      </p:sp>
    </p:spTree>
    <p:extLst>
      <p:ext uri="{BB962C8B-B14F-4D97-AF65-F5344CB8AC3E}">
        <p14:creationId xmlns:p14="http://schemas.microsoft.com/office/powerpoint/2010/main" val="72557933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a:t>Les différentes propriétés</a:t>
            </a:r>
            <a:br>
              <a:rPr lang="fr-FR" dirty="0"/>
            </a:br>
            <a:r>
              <a:rPr lang="fr-FR" dirty="0"/>
              <a:t>Dispositions</a:t>
            </a:r>
          </a:p>
        </p:txBody>
      </p:sp>
      <p:sp>
        <p:nvSpPr>
          <p:cNvPr id="3" name="Espace réservé du contenu 2"/>
          <p:cNvSpPr>
            <a:spLocks noGrp="1"/>
          </p:cNvSpPr>
          <p:nvPr>
            <p:ph idx="1"/>
          </p:nvPr>
        </p:nvSpPr>
        <p:spPr/>
        <p:txBody>
          <a:bodyPr>
            <a:normAutofit fontScale="62500" lnSpcReduction="20000"/>
          </a:bodyPr>
          <a:lstStyle/>
          <a:p>
            <a:r>
              <a:rPr lang="fr-FR" dirty="0"/>
              <a:t>Hauteur &amp; Largeur</a:t>
            </a:r>
          </a:p>
          <a:p>
            <a:pPr lvl="2"/>
            <a:r>
              <a:rPr lang="fr-FR" dirty="0" err="1"/>
              <a:t>Height</a:t>
            </a:r>
            <a:r>
              <a:rPr lang="fr-FR" dirty="0"/>
              <a:t>:   auto ;</a:t>
            </a:r>
          </a:p>
          <a:p>
            <a:pPr lvl="2"/>
            <a:r>
              <a:rPr lang="fr-FR" dirty="0" err="1"/>
              <a:t>Width</a:t>
            </a:r>
            <a:r>
              <a:rPr lang="fr-FR" dirty="0"/>
              <a:t> : auto ;</a:t>
            </a:r>
          </a:p>
          <a:p>
            <a:r>
              <a:rPr lang="fr-FR" dirty="0"/>
              <a:t>Positionnement</a:t>
            </a:r>
          </a:p>
          <a:p>
            <a:pPr lvl="1"/>
            <a:r>
              <a:rPr lang="fr-FR" dirty="0"/>
              <a:t>Positionnement absolu</a:t>
            </a:r>
          </a:p>
          <a:p>
            <a:pPr lvl="2"/>
            <a:r>
              <a:rPr lang="fr-FR" dirty="0"/>
              <a:t>Top:</a:t>
            </a:r>
          </a:p>
          <a:p>
            <a:pPr lvl="2"/>
            <a:r>
              <a:rPr lang="fr-FR" dirty="0" err="1"/>
              <a:t>Left</a:t>
            </a:r>
            <a:endParaRPr lang="fr-FR" dirty="0"/>
          </a:p>
          <a:p>
            <a:pPr lvl="2"/>
            <a:r>
              <a:rPr lang="fr-FR" dirty="0"/>
              <a:t>Right</a:t>
            </a:r>
          </a:p>
          <a:p>
            <a:pPr lvl="2"/>
            <a:r>
              <a:rPr lang="fr-FR" dirty="0" err="1"/>
              <a:t>Bottom</a:t>
            </a:r>
            <a:endParaRPr lang="fr-FR" dirty="0"/>
          </a:p>
          <a:p>
            <a:pPr lvl="1"/>
            <a:r>
              <a:rPr lang="fr-FR" dirty="0"/>
              <a:t>Marges extérieures:</a:t>
            </a:r>
          </a:p>
          <a:p>
            <a:pPr>
              <a:buNone/>
            </a:pPr>
            <a:r>
              <a:rPr lang="fr-FR" sz="1900" dirty="0"/>
              <a:t>	Placement relatif les uns par rapport aux autres</a:t>
            </a:r>
          </a:p>
          <a:p>
            <a:pPr lvl="2"/>
            <a:r>
              <a:rPr lang="fr-FR" dirty="0" err="1"/>
              <a:t>Margin</a:t>
            </a:r>
            <a:r>
              <a:rPr lang="fr-FR" dirty="0"/>
              <a:t>: </a:t>
            </a:r>
            <a:r>
              <a:rPr lang="fr-FR" dirty="0">
                <a:sym typeface="Wingdings" pitchFamily="2" charset="2"/>
              </a:rPr>
              <a:t> (super propriété)</a:t>
            </a:r>
            <a:endParaRPr lang="fr-FR" dirty="0"/>
          </a:p>
          <a:p>
            <a:pPr lvl="2"/>
            <a:r>
              <a:rPr lang="fr-FR" dirty="0" err="1"/>
              <a:t>Margin</a:t>
            </a:r>
            <a:r>
              <a:rPr lang="fr-FR" dirty="0"/>
              <a:t>-top:5px;</a:t>
            </a:r>
          </a:p>
          <a:p>
            <a:pPr lvl="2"/>
            <a:r>
              <a:rPr lang="fr-FR" dirty="0" err="1"/>
              <a:t>Margin</a:t>
            </a:r>
            <a:r>
              <a:rPr lang="fr-FR" dirty="0"/>
              <a:t>-</a:t>
            </a:r>
            <a:r>
              <a:rPr lang="fr-FR" dirty="0" err="1"/>
              <a:t>bottom</a:t>
            </a:r>
            <a:r>
              <a:rPr lang="fr-FR" dirty="0"/>
              <a:t>:5px;</a:t>
            </a:r>
          </a:p>
          <a:p>
            <a:pPr lvl="2"/>
            <a:r>
              <a:rPr lang="fr-FR" dirty="0"/>
              <a:t>…</a:t>
            </a:r>
          </a:p>
          <a:p>
            <a:pPr lvl="1"/>
            <a:r>
              <a:rPr lang="fr-FR" dirty="0"/>
              <a:t>Marges intérieures:</a:t>
            </a:r>
          </a:p>
          <a:p>
            <a:pPr lvl="1">
              <a:buNone/>
            </a:pPr>
            <a:r>
              <a:rPr lang="fr-FR" dirty="0"/>
              <a:t>Placement dans le bloc</a:t>
            </a:r>
          </a:p>
          <a:p>
            <a:pPr lvl="2"/>
            <a:r>
              <a:rPr lang="fr-FR" dirty="0" err="1"/>
              <a:t>Padding</a:t>
            </a:r>
            <a:r>
              <a:rPr lang="fr-FR" dirty="0">
                <a:sym typeface="Wingdings" pitchFamily="2" charset="2"/>
              </a:rPr>
              <a:t>: (super propriété) </a:t>
            </a:r>
            <a:endParaRPr lang="fr-FR" dirty="0"/>
          </a:p>
          <a:p>
            <a:pPr lvl="2"/>
            <a:r>
              <a:rPr lang="fr-FR" dirty="0" err="1"/>
              <a:t>Padding</a:t>
            </a:r>
            <a:r>
              <a:rPr lang="fr-FR" dirty="0"/>
              <a:t>-</a:t>
            </a:r>
            <a:r>
              <a:rPr lang="fr-FR" dirty="0" err="1"/>
              <a:t>left</a:t>
            </a:r>
            <a:r>
              <a:rPr lang="fr-FR" dirty="0"/>
              <a:t>:8px;</a:t>
            </a:r>
          </a:p>
          <a:p>
            <a:pPr lvl="2"/>
            <a:r>
              <a:rPr lang="fr-FR" dirty="0"/>
              <a:t>…</a:t>
            </a:r>
          </a:p>
          <a:p>
            <a:pPr lvl="2"/>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59</a:t>
            </a:fld>
            <a:endParaRPr lang="fr-FR"/>
          </a:p>
        </p:txBody>
      </p:sp>
      <p:sp>
        <p:nvSpPr>
          <p:cNvPr id="22" name="Espace réservé du contenu 21"/>
          <p:cNvSpPr>
            <a:spLocks noGrp="1"/>
          </p:cNvSpPr>
          <p:nvPr>
            <p:ph sz="quarter" idx="14"/>
          </p:nvPr>
        </p:nvSpPr>
        <p:spPr>
          <a:xfrm rot="160723">
            <a:off x="5524476" y="1931176"/>
            <a:ext cx="2992530" cy="4144803"/>
          </a:xfrm>
        </p:spPr>
        <p:txBody>
          <a:bodyPr>
            <a:normAutofit fontScale="92500" lnSpcReduction="20000"/>
          </a:bodyPr>
          <a:lstStyle/>
          <a:p>
            <a:pPr algn="ctr"/>
            <a:endParaRPr lang="fr-FR" dirty="0"/>
          </a:p>
          <a:p>
            <a:pPr algn="ctr"/>
            <a:endParaRPr lang="fr-FR" dirty="0"/>
          </a:p>
          <a:p>
            <a:pPr algn="ctr"/>
            <a:endParaRPr lang="fr-FR" dirty="0"/>
          </a:p>
          <a:p>
            <a:pPr algn="ctr"/>
            <a:endParaRPr lang="fr-FR" dirty="0"/>
          </a:p>
          <a:p>
            <a:pPr algn="ctr"/>
            <a:endParaRPr lang="fr-FR" dirty="0"/>
          </a:p>
          <a:p>
            <a:pPr algn="ctr"/>
            <a:endParaRPr lang="fr-FR" dirty="0"/>
          </a:p>
          <a:p>
            <a:pPr algn="ctr"/>
            <a:endParaRPr lang="fr-FR" dirty="0"/>
          </a:p>
          <a:p>
            <a:pPr algn="ctr"/>
            <a:endParaRPr lang="fr-FR" dirty="0"/>
          </a:p>
          <a:p>
            <a:pPr algn="ctr"/>
            <a:endParaRPr lang="fr-FR" dirty="0"/>
          </a:p>
          <a:p>
            <a:pPr algn="ctr"/>
            <a:endParaRPr lang="fr-FR" dirty="0"/>
          </a:p>
          <a:p>
            <a:pPr algn="ctr"/>
            <a:endParaRPr lang="fr-FR" dirty="0"/>
          </a:p>
          <a:p>
            <a:pPr algn="ctr"/>
            <a:endParaRPr lang="fr-FR" dirty="0"/>
          </a:p>
          <a:p>
            <a:pPr algn="ctr"/>
            <a:endParaRPr lang="fr-FR" dirty="0"/>
          </a:p>
          <a:p>
            <a:pPr algn="ctr"/>
            <a:endParaRPr lang="fr-FR" dirty="0"/>
          </a:p>
          <a:p>
            <a:pPr algn="ctr"/>
            <a:endParaRPr lang="fr-FR" dirty="0"/>
          </a:p>
          <a:p>
            <a:pPr algn="ctr"/>
            <a:endParaRPr lang="fr-FR" dirty="0"/>
          </a:p>
          <a:p>
            <a:pPr algn="ctr">
              <a:buNone/>
            </a:pPr>
            <a:r>
              <a:rPr lang="fr-FR" dirty="0"/>
              <a:t>Dispositions </a:t>
            </a:r>
            <a:r>
              <a:rPr lang="fr-FR" dirty="0" err="1"/>
              <a:t>css</a:t>
            </a:r>
            <a:endParaRPr lang="fr-FR" dirty="0"/>
          </a:p>
        </p:txBody>
      </p:sp>
      <p:grpSp>
        <p:nvGrpSpPr>
          <p:cNvPr id="16" name="Groupe 15"/>
          <p:cNvGrpSpPr/>
          <p:nvPr/>
        </p:nvGrpSpPr>
        <p:grpSpPr>
          <a:xfrm rot="154157">
            <a:off x="5579379" y="1780752"/>
            <a:ext cx="3036637" cy="3578661"/>
            <a:chOff x="5076056" y="1556792"/>
            <a:chExt cx="3456384" cy="4248473"/>
          </a:xfrm>
        </p:grpSpPr>
        <p:sp>
          <p:nvSpPr>
            <p:cNvPr id="5" name="Rectangle 4"/>
            <p:cNvSpPr/>
            <p:nvPr/>
          </p:nvSpPr>
          <p:spPr>
            <a:xfrm>
              <a:off x="5076056" y="1628801"/>
              <a:ext cx="3456384" cy="4176464"/>
            </a:xfrm>
            <a:prstGeom prst="rect">
              <a:avLst/>
            </a:prstGeom>
          </p:spPr>
          <p:style>
            <a:lnRef idx="2">
              <a:schemeClr val="accent1"/>
            </a:lnRef>
            <a:fillRef idx="1">
              <a:schemeClr val="lt1"/>
            </a:fillRef>
            <a:effectRef idx="0">
              <a:schemeClr val="accent1"/>
            </a:effectRef>
            <a:fontRef idx="minor">
              <a:schemeClr val="dk1"/>
            </a:fontRef>
          </p:style>
          <p:txBody>
            <a:bodyPr lIns="0" rtlCol="0" anchor="t" anchorCtr="0">
              <a:noAutofit/>
            </a:bodyPr>
            <a:lstStyle/>
            <a:p>
              <a:pPr algn="ctr"/>
              <a:r>
                <a:rPr lang="fr-FR" dirty="0"/>
                <a:t>body</a:t>
              </a:r>
            </a:p>
          </p:txBody>
        </p:sp>
        <p:sp>
          <p:nvSpPr>
            <p:cNvPr id="20" name="Rectangle à coins arrondis 19"/>
            <p:cNvSpPr/>
            <p:nvPr/>
          </p:nvSpPr>
          <p:spPr>
            <a:xfrm>
              <a:off x="5364089" y="1988839"/>
              <a:ext cx="3096344" cy="3528391"/>
            </a:xfrm>
            <a:prstGeom prst="roundRect">
              <a:avLst/>
            </a:prstGeom>
            <a:solidFill>
              <a:schemeClr val="bg1">
                <a:lumMod val="95000"/>
              </a:schemeClr>
            </a:solidFill>
          </p:spPr>
          <p:style>
            <a:lnRef idx="2">
              <a:schemeClr val="accent4"/>
            </a:lnRef>
            <a:fillRef idx="1">
              <a:schemeClr val="lt1"/>
            </a:fillRef>
            <a:effectRef idx="0">
              <a:schemeClr val="accent4"/>
            </a:effectRef>
            <a:fontRef idx="minor">
              <a:schemeClr val="dk1"/>
            </a:fontRef>
          </p:style>
          <p:txBody>
            <a:bodyPr tIns="0" rtlCol="0" anchor="t" anchorCtr="0"/>
            <a:lstStyle/>
            <a:p>
              <a:pPr algn="ctr"/>
              <a:r>
                <a:rPr lang="fr-FR" dirty="0" err="1"/>
                <a:t>div</a:t>
              </a:r>
              <a:endParaRPr lang="fr-FR" dirty="0"/>
            </a:p>
            <a:p>
              <a:pPr algn="ctr"/>
              <a:endParaRPr lang="fr-FR" dirty="0"/>
            </a:p>
          </p:txBody>
        </p:sp>
        <p:sp>
          <p:nvSpPr>
            <p:cNvPr id="6" name="Rectangle à coins arrondis 5"/>
            <p:cNvSpPr/>
            <p:nvPr/>
          </p:nvSpPr>
          <p:spPr>
            <a:xfrm>
              <a:off x="6306985" y="2722795"/>
              <a:ext cx="1728193" cy="648072"/>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fr-FR" dirty="0" err="1"/>
                <a:t>Margin</a:t>
              </a:r>
              <a:r>
                <a:rPr lang="fr-FR" dirty="0"/>
                <a:t>-top</a:t>
              </a:r>
            </a:p>
            <a:p>
              <a:pPr algn="ctr"/>
              <a:r>
                <a:rPr lang="fr-FR" dirty="0" err="1"/>
                <a:t>Marging</a:t>
              </a:r>
              <a:r>
                <a:rPr lang="fr-FR" dirty="0"/>
                <a:t>-</a:t>
              </a:r>
              <a:r>
                <a:rPr lang="fr-FR" dirty="0" err="1"/>
                <a:t>left</a:t>
              </a:r>
              <a:endParaRPr lang="fr-FR" dirty="0"/>
            </a:p>
          </p:txBody>
        </p:sp>
        <p:cxnSp>
          <p:nvCxnSpPr>
            <p:cNvPr id="8" name="Connecteur droit avec flèche 7"/>
            <p:cNvCxnSpPr>
              <a:endCxn id="6" idx="1"/>
            </p:cNvCxnSpPr>
            <p:nvPr/>
          </p:nvCxnSpPr>
          <p:spPr>
            <a:xfrm flipV="1">
              <a:off x="5370881" y="3046832"/>
              <a:ext cx="936105" cy="36004"/>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11" name="Rectangle à coins arrondis 10"/>
            <p:cNvSpPr/>
            <p:nvPr/>
          </p:nvSpPr>
          <p:spPr>
            <a:xfrm>
              <a:off x="5440092" y="3521899"/>
              <a:ext cx="2016224" cy="1404157"/>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r"/>
              <a:endParaRPr lang="fr-FR" dirty="0"/>
            </a:p>
            <a:p>
              <a:pPr algn="r"/>
              <a:endParaRPr lang="fr-FR" dirty="0"/>
            </a:p>
            <a:p>
              <a:pPr algn="r"/>
              <a:r>
                <a:rPr lang="fr-FR" dirty="0" err="1"/>
                <a:t>Padding</a:t>
              </a:r>
              <a:r>
                <a:rPr lang="fr-FR" dirty="0"/>
                <a:t>-top</a:t>
              </a:r>
            </a:p>
            <a:p>
              <a:pPr algn="r"/>
              <a:r>
                <a:rPr lang="fr-FR" dirty="0" err="1"/>
                <a:t>Padding</a:t>
              </a:r>
              <a:r>
                <a:rPr lang="fr-FR" dirty="0"/>
                <a:t>-</a:t>
              </a:r>
              <a:r>
                <a:rPr lang="fr-FR" dirty="0" err="1"/>
                <a:t>left</a:t>
              </a:r>
              <a:endParaRPr lang="fr-FR" dirty="0"/>
            </a:p>
            <a:p>
              <a:pPr algn="r"/>
              <a:endParaRPr lang="fr-FR" dirty="0"/>
            </a:p>
            <a:p>
              <a:pPr algn="r"/>
              <a:endParaRPr lang="fr-FR" dirty="0"/>
            </a:p>
          </p:txBody>
        </p:sp>
        <p:cxnSp>
          <p:nvCxnSpPr>
            <p:cNvPr id="12" name="Connecteur droit avec flèche 11"/>
            <p:cNvCxnSpPr/>
            <p:nvPr/>
          </p:nvCxnSpPr>
          <p:spPr>
            <a:xfrm flipV="1">
              <a:off x="5436096" y="4401108"/>
              <a:ext cx="576064" cy="36004"/>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cxnSp>
          <p:nvCxnSpPr>
            <p:cNvPr id="15" name="Connecteur droit avec flèche 14"/>
            <p:cNvCxnSpPr/>
            <p:nvPr/>
          </p:nvCxnSpPr>
          <p:spPr>
            <a:xfrm>
              <a:off x="6663819" y="3512365"/>
              <a:ext cx="0" cy="432049"/>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cxnSp>
          <p:nvCxnSpPr>
            <p:cNvPr id="17" name="Connecteur droit avec flèche 16"/>
            <p:cNvCxnSpPr/>
            <p:nvPr/>
          </p:nvCxnSpPr>
          <p:spPr>
            <a:xfrm rot="5245843">
              <a:off x="7213575" y="2305404"/>
              <a:ext cx="641243" cy="7833"/>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24" name="Rectangle à coins arrondis 23"/>
            <p:cNvSpPr/>
            <p:nvPr/>
          </p:nvSpPr>
          <p:spPr>
            <a:xfrm>
              <a:off x="6588224" y="5085184"/>
              <a:ext cx="1728192" cy="64807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fr-FR" dirty="0"/>
                <a:t>top</a:t>
              </a:r>
            </a:p>
            <a:p>
              <a:r>
                <a:rPr lang="fr-FR" dirty="0" err="1"/>
                <a:t>Left</a:t>
              </a:r>
              <a:r>
                <a:rPr lang="fr-FR" dirty="0"/>
                <a:t> …</a:t>
              </a:r>
            </a:p>
          </p:txBody>
        </p:sp>
        <p:cxnSp>
          <p:nvCxnSpPr>
            <p:cNvPr id="25" name="Connecteur droit avec flèche 24"/>
            <p:cNvCxnSpPr/>
            <p:nvPr/>
          </p:nvCxnSpPr>
          <p:spPr>
            <a:xfrm>
              <a:off x="5148064" y="5589240"/>
              <a:ext cx="1440160" cy="0"/>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cxnSp>
          <p:nvCxnSpPr>
            <p:cNvPr id="26" name="Connecteur droit avec flèche 25"/>
            <p:cNvCxnSpPr/>
            <p:nvPr/>
          </p:nvCxnSpPr>
          <p:spPr>
            <a:xfrm>
              <a:off x="8244408" y="1556792"/>
              <a:ext cx="0" cy="3456384"/>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23501517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en-JM" dirty="0"/>
              <a:t>Introduction</a:t>
            </a:r>
          </a:p>
        </p:txBody>
      </p:sp>
      <p:sp>
        <p:nvSpPr>
          <p:cNvPr id="3" name="Content Placeholder 2"/>
          <p:cNvSpPr>
            <a:spLocks noGrp="1"/>
          </p:cNvSpPr>
          <p:nvPr>
            <p:ph idx="1"/>
          </p:nvPr>
        </p:nvSpPr>
        <p:spPr/>
        <p:txBody>
          <a:bodyPr rtlCol="0">
            <a:normAutofit fontScale="77500" lnSpcReduction="20000"/>
          </a:bodyPr>
          <a:lstStyle/>
          <a:p>
            <a:pPr marL="0" algn="just" eaLnBrk="1" fontAlgn="auto" hangingPunct="1">
              <a:spcBef>
                <a:spcPts val="0"/>
              </a:spcBef>
              <a:spcAft>
                <a:spcPts val="0"/>
              </a:spcAft>
              <a:buFont typeface="Arial" pitchFamily="34" charset="0"/>
              <a:buNone/>
              <a:defRPr/>
            </a:pPr>
            <a:r>
              <a:rPr lang="fr-FR" b="1" dirty="0">
                <a:solidFill>
                  <a:schemeClr val="tx1">
                    <a:lumMod val="85000"/>
                    <a:lumOff val="15000"/>
                  </a:schemeClr>
                </a:solidFill>
              </a:rPr>
              <a:t>JavaScript </a:t>
            </a:r>
            <a:r>
              <a:rPr lang="fr-FR" dirty="0">
                <a:solidFill>
                  <a:schemeClr val="tx1">
                    <a:lumMod val="85000"/>
                    <a:lumOff val="15000"/>
                  </a:schemeClr>
                </a:solidFill>
              </a:rPr>
              <a:t>aussi appelé </a:t>
            </a:r>
            <a:r>
              <a:rPr lang="fr-FR" b="1" dirty="0" err="1">
                <a:solidFill>
                  <a:schemeClr val="tx1">
                    <a:lumMod val="85000"/>
                    <a:lumOff val="15000"/>
                  </a:schemeClr>
                </a:solidFill>
              </a:rPr>
              <a:t>JS</a:t>
            </a:r>
            <a:r>
              <a:rPr lang="fr-FR" b="1" dirty="0">
                <a:solidFill>
                  <a:schemeClr val="tx1">
                    <a:lumMod val="85000"/>
                    <a:lumOff val="15000"/>
                  </a:schemeClr>
                </a:solidFill>
              </a:rPr>
              <a:t> </a:t>
            </a:r>
            <a:r>
              <a:rPr lang="fr-FR" dirty="0">
                <a:solidFill>
                  <a:schemeClr val="tx1">
                    <a:lumMod val="85000"/>
                    <a:lumOff val="15000"/>
                  </a:schemeClr>
                </a:solidFill>
              </a:rPr>
              <a:t>est un langage de programmation de </a:t>
            </a:r>
            <a:r>
              <a:rPr lang="fr-FR" b="1" dirty="0">
                <a:solidFill>
                  <a:schemeClr val="tx1">
                    <a:lumMod val="85000"/>
                    <a:lumOff val="15000"/>
                  </a:schemeClr>
                </a:solidFill>
              </a:rPr>
              <a:t>scripts</a:t>
            </a:r>
            <a:r>
              <a:rPr lang="fr-FR" dirty="0">
                <a:solidFill>
                  <a:schemeClr val="tx1">
                    <a:lumMod val="85000"/>
                    <a:lumOff val="15000"/>
                  </a:schemeClr>
                </a:solidFill>
              </a:rPr>
              <a:t> utilisé dans les pages web principalement côté </a:t>
            </a:r>
            <a:r>
              <a:rPr lang="fr-FR" b="1" dirty="0">
                <a:solidFill>
                  <a:schemeClr val="tx1">
                    <a:lumMod val="85000"/>
                    <a:lumOff val="15000"/>
                  </a:schemeClr>
                </a:solidFill>
              </a:rPr>
              <a:t>client</a:t>
            </a:r>
            <a:r>
              <a:rPr lang="fr-FR" dirty="0">
                <a:solidFill>
                  <a:schemeClr val="tx1">
                    <a:lumMod val="85000"/>
                    <a:lumOff val="15000"/>
                  </a:schemeClr>
                </a:solidFill>
              </a:rPr>
              <a:t>. </a:t>
            </a:r>
          </a:p>
          <a:p>
            <a:pPr marL="0" algn="just" eaLnBrk="1" fontAlgn="auto" hangingPunct="1">
              <a:spcBef>
                <a:spcPts val="0"/>
              </a:spcBef>
              <a:spcAft>
                <a:spcPts val="0"/>
              </a:spcAft>
              <a:buFont typeface="Arial" pitchFamily="34" charset="0"/>
              <a:buNone/>
              <a:defRPr/>
            </a:pPr>
            <a:endParaRPr lang="fr-FR" dirty="0">
              <a:solidFill>
                <a:schemeClr val="tx1">
                  <a:lumMod val="85000"/>
                  <a:lumOff val="15000"/>
                </a:schemeClr>
              </a:solidFill>
            </a:endParaRPr>
          </a:p>
          <a:p>
            <a:pPr marL="0" algn="just" eaLnBrk="1" fontAlgn="auto" hangingPunct="1">
              <a:spcBef>
                <a:spcPts val="0"/>
              </a:spcBef>
              <a:spcAft>
                <a:spcPts val="0"/>
              </a:spcAft>
              <a:buFont typeface="Arial" pitchFamily="34" charset="0"/>
              <a:buNone/>
              <a:defRPr/>
            </a:pPr>
            <a:r>
              <a:rPr lang="fr-FR" b="1" dirty="0">
                <a:solidFill>
                  <a:schemeClr val="tx1">
                    <a:lumMod val="85000"/>
                    <a:lumOff val="15000"/>
                  </a:schemeClr>
                </a:solidFill>
              </a:rPr>
              <a:t>JavaScript coté client </a:t>
            </a:r>
            <a:r>
              <a:rPr lang="fr-FR" dirty="0">
                <a:solidFill>
                  <a:schemeClr val="tx1">
                    <a:lumMod val="85000"/>
                    <a:lumOff val="15000"/>
                  </a:schemeClr>
                </a:solidFill>
              </a:rPr>
              <a:t>est le seul langage natif dédié à la gestion de </a:t>
            </a:r>
            <a:r>
              <a:rPr lang="fr-FR" b="1" dirty="0">
                <a:solidFill>
                  <a:schemeClr val="tx1">
                    <a:lumMod val="85000"/>
                    <a:lumOff val="15000"/>
                  </a:schemeClr>
                </a:solidFill>
              </a:rPr>
              <a:t>l’interactivité des documents HTML</a:t>
            </a:r>
            <a:r>
              <a:rPr lang="fr-FR" dirty="0">
                <a:solidFill>
                  <a:schemeClr val="tx1">
                    <a:lumMod val="85000"/>
                    <a:lumOff val="15000"/>
                  </a:schemeClr>
                </a:solidFill>
              </a:rPr>
              <a:t>.</a:t>
            </a:r>
          </a:p>
          <a:p>
            <a:pPr marL="0" algn="just" eaLnBrk="1" fontAlgn="auto" hangingPunct="1">
              <a:spcBef>
                <a:spcPts val="0"/>
              </a:spcBef>
              <a:spcAft>
                <a:spcPts val="0"/>
              </a:spcAft>
              <a:buFont typeface="Arial" pitchFamily="34" charset="0"/>
              <a:buNone/>
              <a:defRPr/>
            </a:pPr>
            <a:endParaRPr lang="fr-FR" dirty="0">
              <a:solidFill>
                <a:schemeClr val="tx1">
                  <a:lumMod val="85000"/>
                  <a:lumOff val="15000"/>
                </a:schemeClr>
              </a:solidFill>
            </a:endParaRPr>
          </a:p>
          <a:p>
            <a:pPr marL="0" algn="just" eaLnBrk="1" fontAlgn="auto" hangingPunct="1">
              <a:spcBef>
                <a:spcPts val="0"/>
              </a:spcBef>
              <a:spcAft>
                <a:spcPts val="0"/>
              </a:spcAft>
              <a:buFont typeface="Arial" pitchFamily="34" charset="0"/>
              <a:buNone/>
              <a:defRPr/>
            </a:pPr>
            <a:r>
              <a:rPr lang="fr-FR" dirty="0">
                <a:solidFill>
                  <a:schemeClr val="tx1">
                    <a:lumMod val="85000"/>
                    <a:lumOff val="15000"/>
                  </a:schemeClr>
                </a:solidFill>
              </a:rPr>
              <a:t>C'est un langage </a:t>
            </a:r>
            <a:r>
              <a:rPr lang="fr-FR" b="1" dirty="0">
                <a:solidFill>
                  <a:schemeClr val="tx1">
                    <a:lumMod val="85000"/>
                    <a:lumOff val="15000"/>
                  </a:schemeClr>
                </a:solidFill>
              </a:rPr>
              <a:t>orienté objet à prototype</a:t>
            </a:r>
            <a:r>
              <a:rPr lang="fr-FR" dirty="0">
                <a:solidFill>
                  <a:schemeClr val="tx1">
                    <a:lumMod val="85000"/>
                    <a:lumOff val="15000"/>
                  </a:schemeClr>
                </a:solidFill>
              </a:rPr>
              <a:t>, la base de l’objet est fournie par des objets équipés de </a:t>
            </a:r>
            <a:r>
              <a:rPr lang="fr-FR" b="1" dirty="0">
                <a:solidFill>
                  <a:schemeClr val="tx1">
                    <a:lumMod val="85000"/>
                    <a:lumOff val="15000"/>
                  </a:schemeClr>
                </a:solidFill>
              </a:rPr>
              <a:t>constructeurs</a:t>
            </a:r>
            <a:r>
              <a:rPr lang="fr-FR" dirty="0">
                <a:solidFill>
                  <a:schemeClr val="tx1">
                    <a:lumMod val="85000"/>
                    <a:lumOff val="15000"/>
                  </a:schemeClr>
                </a:solidFill>
              </a:rPr>
              <a:t> permettant de créer leurs propriétés.</a:t>
            </a:r>
          </a:p>
          <a:p>
            <a:pPr marL="0" eaLnBrk="1" fontAlgn="auto" hangingPunct="1">
              <a:spcBef>
                <a:spcPts val="0"/>
              </a:spcBef>
              <a:spcAft>
                <a:spcPts val="0"/>
              </a:spcAft>
              <a:buFont typeface="Arial" pitchFamily="34" charset="0"/>
              <a:buNone/>
              <a:defRPr/>
            </a:pPr>
            <a:br>
              <a:rPr lang="fr-FR" dirty="0">
                <a:solidFill>
                  <a:schemeClr val="tx1">
                    <a:lumMod val="85000"/>
                    <a:lumOff val="15000"/>
                  </a:schemeClr>
                </a:solidFill>
              </a:rPr>
            </a:br>
            <a:r>
              <a:rPr lang="fr-FR" b="1" dirty="0">
                <a:solidFill>
                  <a:schemeClr val="tx1">
                    <a:lumMod val="85000"/>
                    <a:lumOff val="15000"/>
                  </a:schemeClr>
                </a:solidFill>
              </a:rPr>
              <a:t>JavaScript été créé en 1995 </a:t>
            </a:r>
            <a:r>
              <a:rPr lang="fr-FR" dirty="0">
                <a:solidFill>
                  <a:schemeClr val="tx1">
                    <a:lumMod val="85000"/>
                    <a:lumOff val="15000"/>
                  </a:schemeClr>
                </a:solidFill>
              </a:rPr>
              <a:t>par Brendan Eich pour le compte de </a:t>
            </a:r>
            <a:r>
              <a:rPr lang="fr-FR" b="1" dirty="0">
                <a:solidFill>
                  <a:schemeClr val="tx1">
                    <a:lumMod val="85000"/>
                    <a:lumOff val="15000"/>
                  </a:schemeClr>
                </a:solidFill>
              </a:rPr>
              <a:t>Netscape Communications Corporation.  </a:t>
            </a:r>
            <a:r>
              <a:rPr lang="fr-FR" dirty="0" err="1">
                <a:solidFill>
                  <a:schemeClr val="tx1">
                    <a:lumMod val="85000"/>
                    <a:lumOff val="15000"/>
                  </a:schemeClr>
                </a:solidFill>
                <a:ea typeface="MS Mincho" pitchFamily="49" charset="-128"/>
              </a:rPr>
              <a:t>JScript</a:t>
            </a:r>
            <a:r>
              <a:rPr lang="fr-FR" dirty="0">
                <a:solidFill>
                  <a:schemeClr val="tx1">
                    <a:lumMod val="85000"/>
                    <a:lumOff val="15000"/>
                  </a:schemeClr>
                </a:solidFill>
                <a:ea typeface="MS Mincho" pitchFamily="49" charset="-128"/>
              </a:rPr>
              <a:t>  dès 1996 dans MSIE 3.0 (développé par Brendan EICH de Netscape/Mozilla) </a:t>
            </a:r>
          </a:p>
          <a:p>
            <a:pPr marL="0" eaLnBrk="1" fontAlgn="auto" hangingPunct="1">
              <a:spcBef>
                <a:spcPts val="0"/>
              </a:spcBef>
              <a:spcAft>
                <a:spcPts val="0"/>
              </a:spcAft>
              <a:buFont typeface="Arial" pitchFamily="34" charset="0"/>
              <a:buNone/>
              <a:defRPr/>
            </a:pPr>
            <a:endParaRPr lang="fr-FR" b="1" dirty="0">
              <a:solidFill>
                <a:schemeClr val="tx1">
                  <a:lumMod val="85000"/>
                  <a:lumOff val="15000"/>
                </a:schemeClr>
              </a:solidFill>
            </a:endParaRPr>
          </a:p>
          <a:p>
            <a:pPr marL="0" eaLnBrk="1" fontAlgn="auto" hangingPunct="1">
              <a:spcBef>
                <a:spcPts val="0"/>
              </a:spcBef>
              <a:spcAft>
                <a:spcPts val="0"/>
              </a:spcAft>
              <a:buFont typeface="Arial" pitchFamily="34" charset="0"/>
              <a:buNone/>
              <a:defRPr/>
            </a:pPr>
            <a:r>
              <a:rPr lang="fr-FR" dirty="0">
                <a:solidFill>
                  <a:schemeClr val="tx1">
                    <a:lumMod val="85000"/>
                    <a:lumOff val="15000"/>
                  </a:schemeClr>
                </a:solidFill>
              </a:rPr>
              <a:t>Le langage, actuellement à la </a:t>
            </a:r>
            <a:r>
              <a:rPr lang="fr-FR" b="1" dirty="0">
                <a:solidFill>
                  <a:schemeClr val="tx1">
                    <a:lumMod val="85000"/>
                    <a:lumOff val="15000"/>
                  </a:schemeClr>
                </a:solidFill>
              </a:rPr>
              <a:t>version 1.8.2 </a:t>
            </a:r>
            <a:r>
              <a:rPr lang="fr-FR" dirty="0">
                <a:solidFill>
                  <a:schemeClr val="tx1">
                    <a:lumMod val="85000"/>
                    <a:lumOff val="15000"/>
                  </a:schemeClr>
                </a:solidFill>
              </a:rPr>
              <a:t>est une implémentation la norme </a:t>
            </a:r>
            <a:r>
              <a:rPr lang="fr-FR" b="1" dirty="0">
                <a:solidFill>
                  <a:schemeClr val="tx1">
                    <a:lumMod val="85000"/>
                    <a:lumOff val="15000"/>
                  </a:schemeClr>
                </a:solidFill>
              </a:rPr>
              <a:t>ECMA-262 </a:t>
            </a:r>
            <a:r>
              <a:rPr lang="fr-FR" b="1" dirty="0">
                <a:solidFill>
                  <a:schemeClr val="tx1">
                    <a:lumMod val="85000"/>
                    <a:lumOff val="15000"/>
                  </a:schemeClr>
                </a:solidFill>
                <a:ea typeface="MS Mincho" pitchFamily="49" charset="-128"/>
              </a:rPr>
              <a:t>apparue en 1997</a:t>
            </a:r>
            <a:r>
              <a:rPr lang="fr-FR" dirty="0">
                <a:solidFill>
                  <a:schemeClr val="tx1">
                    <a:lumMod val="85000"/>
                    <a:lumOff val="15000"/>
                  </a:schemeClr>
                </a:solidFill>
                <a:ea typeface="MS Mincho" pitchFamily="49" charset="-128"/>
              </a:rPr>
              <a:t> </a:t>
            </a:r>
            <a:r>
              <a:rPr lang="fr-FR" dirty="0">
                <a:solidFill>
                  <a:schemeClr val="tx1">
                    <a:lumMod val="85000"/>
                    <a:lumOff val="15000"/>
                  </a:schemeClr>
                </a:solidFill>
              </a:rPr>
              <a:t>et </a:t>
            </a:r>
            <a:r>
              <a:rPr lang="fr-FR" dirty="0">
                <a:solidFill>
                  <a:schemeClr val="tx1">
                    <a:lumMod val="85000"/>
                    <a:lumOff val="15000"/>
                  </a:schemeClr>
                </a:solidFill>
                <a:ea typeface="MS Mincho" pitchFamily="49" charset="-128"/>
              </a:rPr>
              <a:t>standardisée par l’</a:t>
            </a:r>
            <a:r>
              <a:rPr lang="fr-FR" b="1" dirty="0" err="1">
                <a:solidFill>
                  <a:schemeClr val="tx1">
                    <a:lumMod val="85000"/>
                    <a:lumOff val="15000"/>
                  </a:schemeClr>
                </a:solidFill>
                <a:ea typeface="MS Mincho" pitchFamily="49" charset="-128"/>
              </a:rPr>
              <a:t>Ecma</a:t>
            </a:r>
            <a:r>
              <a:rPr lang="fr-FR" b="1" dirty="0">
                <a:solidFill>
                  <a:schemeClr val="tx1">
                    <a:lumMod val="85000"/>
                    <a:lumOff val="15000"/>
                  </a:schemeClr>
                </a:solidFill>
                <a:ea typeface="MS Mincho" pitchFamily="49" charset="-128"/>
              </a:rPr>
              <a:t> International</a:t>
            </a:r>
            <a:endParaRPr lang="fr-FR" b="1" dirty="0">
              <a:solidFill>
                <a:schemeClr val="tx1">
                  <a:lumMod val="85000"/>
                  <a:lumOff val="15000"/>
                </a:schemeClr>
              </a:solidFill>
            </a:endParaRPr>
          </a:p>
          <a:p>
            <a:pPr marL="0" eaLnBrk="1" fontAlgn="auto" hangingPunct="1">
              <a:spcBef>
                <a:spcPts val="0"/>
              </a:spcBef>
              <a:spcAft>
                <a:spcPts val="0"/>
              </a:spcAft>
              <a:buFont typeface="Arial" pitchFamily="34" charset="0"/>
              <a:buNone/>
              <a:defRPr/>
            </a:pPr>
            <a:endParaRPr lang="fr-FR" dirty="0">
              <a:solidFill>
                <a:schemeClr val="tx1">
                  <a:lumMod val="75000"/>
                  <a:lumOff val="25000"/>
                </a:schemeClr>
              </a:solidFill>
            </a:endParaRPr>
          </a:p>
          <a:p>
            <a:pPr marL="0" eaLnBrk="1" fontAlgn="auto" hangingPunct="1">
              <a:spcBef>
                <a:spcPts val="0"/>
              </a:spcBef>
              <a:spcAft>
                <a:spcPts val="0"/>
              </a:spcAft>
              <a:buFont typeface="Arial" pitchFamily="34" charset="0"/>
              <a:buNone/>
              <a:defRPr/>
            </a:pPr>
            <a:endParaRPr lang="en-JM" dirty="0">
              <a:solidFill>
                <a:schemeClr val="tx1">
                  <a:lumMod val="75000"/>
                  <a:lumOff val="25000"/>
                </a:schemeClr>
              </a:solidFill>
            </a:endParaRPr>
          </a:p>
        </p:txBody>
      </p:sp>
      <p:sp>
        <p:nvSpPr>
          <p:cNvPr id="8"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C38704FD-DFAF-4B9D-BF67-E7816A1314AE}" type="slidenum">
              <a:rPr lang="en-JM" smtClean="0">
                <a:solidFill>
                  <a:schemeClr val="bg1"/>
                </a:solidFill>
              </a:rPr>
              <a:pPr fontAlgn="base">
                <a:spcBef>
                  <a:spcPct val="0"/>
                </a:spcBef>
                <a:spcAft>
                  <a:spcPct val="0"/>
                </a:spcAft>
                <a:defRPr/>
              </a:pPr>
              <a:t>6</a:t>
            </a:fld>
            <a:endParaRPr lang="en-JM">
              <a:solidFill>
                <a:schemeClr val="bg1"/>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a:t>Les différentes propriétés </a:t>
            </a:r>
            <a:br>
              <a:rPr lang="fr-FR" dirty="0"/>
            </a:br>
            <a:r>
              <a:rPr lang="fr-FR" dirty="0"/>
              <a:t>		b) Les unités</a:t>
            </a:r>
          </a:p>
        </p:txBody>
      </p:sp>
      <p:sp>
        <p:nvSpPr>
          <p:cNvPr id="3" name="Espace réservé du contenu 2"/>
          <p:cNvSpPr>
            <a:spLocks noGrp="1"/>
          </p:cNvSpPr>
          <p:nvPr>
            <p:ph idx="1"/>
          </p:nvPr>
        </p:nvSpPr>
        <p:spPr/>
        <p:txBody>
          <a:bodyPr>
            <a:normAutofit lnSpcReduction="10000"/>
          </a:bodyPr>
          <a:lstStyle/>
          <a:p>
            <a:r>
              <a:rPr lang="fr-FR" dirty="0"/>
              <a:t>Il existe différentes unités de mesure en </a:t>
            </a:r>
            <a:r>
              <a:rPr lang="fr-FR" dirty="0" err="1"/>
              <a:t>css</a:t>
            </a:r>
            <a:endParaRPr lang="fr-FR" dirty="0"/>
          </a:p>
          <a:p>
            <a:pPr marL="0" indent="0">
              <a:spcBef>
                <a:spcPts val="0"/>
              </a:spcBef>
              <a:buClrTx/>
              <a:buSzTx/>
              <a:buNone/>
              <a:defRPr/>
            </a:pPr>
            <a:r>
              <a:rPr lang="fr-FR" dirty="0"/>
              <a:t>	</a:t>
            </a:r>
          </a:p>
          <a:p>
            <a:pPr marL="0" indent="0">
              <a:spcBef>
                <a:spcPts val="0"/>
              </a:spcBef>
              <a:buClrTx/>
              <a:buSzTx/>
              <a:buNone/>
              <a:defRPr/>
            </a:pPr>
            <a:r>
              <a:rPr lang="fr-FR" dirty="0"/>
              <a:t>	px 	</a:t>
            </a:r>
            <a:r>
              <a:rPr lang="fr-FR" dirty="0">
                <a:sym typeface="Wingdings" pitchFamily="2" charset="2"/>
              </a:rPr>
              <a:t>Pixel</a:t>
            </a:r>
          </a:p>
          <a:p>
            <a:pPr marL="0" indent="0">
              <a:spcBef>
                <a:spcPts val="0"/>
              </a:spcBef>
              <a:buClrTx/>
              <a:buSzTx/>
              <a:buNone/>
              <a:defRPr/>
            </a:pPr>
            <a:r>
              <a:rPr lang="fr-FR" dirty="0">
                <a:sym typeface="Wingdings" pitchFamily="2" charset="2"/>
              </a:rPr>
              <a:t>	</a:t>
            </a:r>
            <a:r>
              <a:rPr lang="fr-FR" dirty="0" err="1">
                <a:sym typeface="Wingdings" pitchFamily="2" charset="2"/>
              </a:rPr>
              <a:t>em</a:t>
            </a:r>
            <a:r>
              <a:rPr lang="fr-FR" dirty="0">
                <a:sym typeface="Wingdings" pitchFamily="2" charset="2"/>
              </a:rPr>
              <a:t>	Représente la valeur de la police 		    d’écriture du contenu</a:t>
            </a:r>
          </a:p>
          <a:p>
            <a:pPr marL="0" indent="0">
              <a:spcBef>
                <a:spcPts val="0"/>
              </a:spcBef>
              <a:buClrTx/>
              <a:buSzTx/>
              <a:buNone/>
              <a:defRPr/>
            </a:pPr>
            <a:r>
              <a:rPr lang="fr-FR" dirty="0">
                <a:sym typeface="Wingdings" pitchFamily="2" charset="2"/>
              </a:rPr>
              <a:t>	cm	Centimètre</a:t>
            </a:r>
          </a:p>
          <a:p>
            <a:pPr marL="0" indent="0">
              <a:spcBef>
                <a:spcPts val="0"/>
              </a:spcBef>
              <a:buClrTx/>
              <a:buSzTx/>
              <a:buNone/>
              <a:defRPr/>
            </a:pPr>
            <a:r>
              <a:rPr lang="fr-FR" dirty="0">
                <a:sym typeface="Wingdings" pitchFamily="2" charset="2"/>
              </a:rPr>
              <a:t>	mm	Millimètre</a:t>
            </a:r>
          </a:p>
          <a:p>
            <a:pPr marL="0" indent="0">
              <a:spcBef>
                <a:spcPts val="0"/>
              </a:spcBef>
              <a:buClrTx/>
              <a:buSzTx/>
              <a:buNone/>
              <a:defRPr/>
            </a:pPr>
            <a:r>
              <a:rPr lang="fr-FR" dirty="0">
                <a:sym typeface="Wingdings" pitchFamily="2" charset="2"/>
              </a:rPr>
              <a:t>	%	Pourcentage du conteneur parent</a:t>
            </a:r>
          </a:p>
          <a:p>
            <a:pPr marL="0" indent="0">
              <a:spcBef>
                <a:spcPts val="0"/>
              </a:spcBef>
              <a:buClrTx/>
              <a:buSzTx/>
              <a:buNone/>
              <a:defRPr/>
            </a:pPr>
            <a:r>
              <a:rPr lang="fr-FR" dirty="0">
                <a:sym typeface="Wingdings" pitchFamily="2" charset="2"/>
              </a:rPr>
              <a:t>	in	</a:t>
            </a:r>
            <a:r>
              <a:rPr lang="fr-FR" dirty="0" err="1">
                <a:sym typeface="Wingdings" pitchFamily="2" charset="2"/>
              </a:rPr>
              <a:t>Inch</a:t>
            </a:r>
            <a:endParaRPr lang="fr-FR" dirty="0">
              <a:sym typeface="Wingdings" pitchFamily="2" charset="2"/>
            </a:endParaRPr>
          </a:p>
          <a:p>
            <a:pPr marL="0" indent="0">
              <a:spcBef>
                <a:spcPts val="0"/>
              </a:spcBef>
              <a:buClrTx/>
              <a:buSzTx/>
              <a:buNone/>
              <a:defRPr/>
            </a:pPr>
            <a:r>
              <a:rPr lang="fr-FR" dirty="0">
                <a:sym typeface="Wingdings" pitchFamily="2" charset="2"/>
              </a:rPr>
              <a:t>	pt	Point 1pt=1/72 </a:t>
            </a:r>
            <a:r>
              <a:rPr lang="fr-FR" dirty="0" err="1">
                <a:sym typeface="Wingdings" pitchFamily="2" charset="2"/>
              </a:rPr>
              <a:t>inch</a:t>
            </a:r>
            <a:endParaRPr lang="fr-FR" dirty="0">
              <a:sym typeface="Wingdings" pitchFamily="2" charset="2"/>
            </a:endParaRPr>
          </a:p>
          <a:p>
            <a:pPr marL="0" indent="0">
              <a:spcBef>
                <a:spcPts val="0"/>
              </a:spcBef>
              <a:buClrTx/>
              <a:buSzTx/>
              <a:buNone/>
              <a:defRPr/>
            </a:pPr>
            <a:r>
              <a:rPr lang="fr-FR" dirty="0">
                <a:sym typeface="Wingdings" pitchFamily="2" charset="2"/>
              </a:rPr>
              <a:t>	pc	Pica 1pc=12pt</a:t>
            </a:r>
          </a:p>
          <a:p>
            <a:pPr lvl="2"/>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60</a:t>
            </a:fld>
            <a:endParaRPr lang="fr-FR"/>
          </a:p>
        </p:txBody>
      </p:sp>
    </p:spTree>
    <p:extLst>
      <p:ext uri="{BB962C8B-B14F-4D97-AF65-F5344CB8AC3E}">
        <p14:creationId xmlns:p14="http://schemas.microsoft.com/office/powerpoint/2010/main" val="36171914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a:t>Les différentes propriétés</a:t>
            </a:r>
            <a:br>
              <a:rPr lang="fr-FR" dirty="0"/>
            </a:br>
            <a:r>
              <a:rPr lang="fr-FR" dirty="0"/>
              <a:t>c) Couleurs</a:t>
            </a:r>
          </a:p>
        </p:txBody>
      </p:sp>
      <p:sp>
        <p:nvSpPr>
          <p:cNvPr id="3" name="Espace réservé du contenu 2"/>
          <p:cNvSpPr>
            <a:spLocks noGrp="1"/>
          </p:cNvSpPr>
          <p:nvPr>
            <p:ph sz="half" idx="1"/>
          </p:nvPr>
        </p:nvSpPr>
        <p:spPr/>
        <p:txBody>
          <a:bodyPr>
            <a:normAutofit lnSpcReduction="10000"/>
          </a:bodyPr>
          <a:lstStyle/>
          <a:p>
            <a:r>
              <a:rPr lang="fr-FR" sz="2400" dirty="0"/>
              <a:t>Modifier la couleur d’écriture</a:t>
            </a:r>
          </a:p>
          <a:p>
            <a:pPr marL="990600" lvl="2"/>
            <a:r>
              <a:rPr lang="fr-FR" sz="2000" dirty="0" err="1"/>
              <a:t>color:BLUE</a:t>
            </a:r>
            <a:r>
              <a:rPr lang="fr-FR" sz="2000" dirty="0"/>
              <a:t>;  </a:t>
            </a:r>
          </a:p>
          <a:p>
            <a:pPr marL="990600" lvl="2"/>
            <a:endParaRPr lang="fr-FR" sz="2000" dirty="0"/>
          </a:p>
          <a:p>
            <a:pPr marL="990600" lvl="2"/>
            <a:r>
              <a:rPr lang="fr-FR" sz="2000" dirty="0"/>
              <a:t> </a:t>
            </a:r>
            <a:r>
              <a:rPr lang="fr-FR" sz="2000" dirty="0" err="1"/>
              <a:t>color</a:t>
            </a:r>
            <a:r>
              <a:rPr lang="fr-FR" sz="2000" dirty="0"/>
              <a:t>:</a:t>
            </a:r>
            <a:r>
              <a:rPr lang="fr-FR" sz="2000" b="1" dirty="0"/>
              <a:t>#</a:t>
            </a:r>
            <a:r>
              <a:rPr lang="fr-FR" sz="2000" b="1" dirty="0">
                <a:solidFill>
                  <a:srgbClr val="FF0000"/>
                </a:solidFill>
              </a:rPr>
              <a:t>HE</a:t>
            </a:r>
            <a:r>
              <a:rPr lang="fr-FR" sz="2000" b="1" dirty="0">
                <a:solidFill>
                  <a:srgbClr val="00B050"/>
                </a:solidFill>
              </a:rPr>
              <a:t>XV</a:t>
            </a:r>
            <a:r>
              <a:rPr lang="fr-FR" sz="2000" b="1" dirty="0">
                <a:solidFill>
                  <a:srgbClr val="0070C0"/>
                </a:solidFill>
              </a:rPr>
              <a:t>AL</a:t>
            </a:r>
            <a:r>
              <a:rPr lang="fr-FR" sz="2000" dirty="0"/>
              <a:t>;</a:t>
            </a:r>
          </a:p>
          <a:p>
            <a:pPr marL="990600" lvl="2"/>
            <a:endParaRPr lang="fr-FR" dirty="0"/>
          </a:p>
          <a:p>
            <a:pPr marL="990600" lvl="2"/>
            <a:r>
              <a:rPr lang="fr-FR" dirty="0"/>
              <a:t> </a:t>
            </a:r>
            <a:r>
              <a:rPr lang="fr-FR" dirty="0" err="1"/>
              <a:t>color:rgb</a:t>
            </a:r>
            <a:r>
              <a:rPr lang="fr-FR" dirty="0"/>
              <a:t>(</a:t>
            </a:r>
            <a:r>
              <a:rPr lang="fr-FR" b="1" dirty="0">
                <a:solidFill>
                  <a:srgbClr val="FF0000"/>
                </a:solidFill>
              </a:rPr>
              <a:t>123</a:t>
            </a:r>
            <a:r>
              <a:rPr lang="fr-FR" dirty="0"/>
              <a:t>,</a:t>
            </a:r>
            <a:r>
              <a:rPr lang="fr-FR" b="1" dirty="0">
                <a:solidFill>
                  <a:srgbClr val="00B050"/>
                </a:solidFill>
              </a:rPr>
              <a:t>123</a:t>
            </a:r>
            <a:r>
              <a:rPr lang="fr-FR" dirty="0"/>
              <a:t>,</a:t>
            </a:r>
            <a:r>
              <a:rPr lang="fr-FR" b="1" dirty="0">
                <a:solidFill>
                  <a:schemeClr val="accent1"/>
                </a:solidFill>
              </a:rPr>
              <a:t>123</a:t>
            </a:r>
            <a:r>
              <a:rPr lang="fr-FR" dirty="0"/>
              <a:t>);</a:t>
            </a:r>
          </a:p>
          <a:p>
            <a:pPr marL="990600" lvl="2"/>
            <a:endParaRPr lang="fr-FR" dirty="0"/>
          </a:p>
          <a:p>
            <a:endParaRPr lang="fr-FR" sz="2400" dirty="0"/>
          </a:p>
          <a:p>
            <a:r>
              <a:rPr lang="fr-FR" sz="2400" dirty="0"/>
              <a:t>Modifier couleur de fond</a:t>
            </a:r>
          </a:p>
          <a:p>
            <a:pPr marL="717550" lvl="2" indent="-219075">
              <a:tabLst>
                <a:tab pos="531813" algn="l"/>
              </a:tabLst>
            </a:pPr>
            <a:r>
              <a:rPr lang="fr-FR" dirty="0" err="1"/>
              <a:t>Backgroung</a:t>
            </a:r>
            <a:r>
              <a:rPr lang="fr-FR" dirty="0"/>
              <a:t>-</a:t>
            </a:r>
            <a:r>
              <a:rPr lang="fr-FR" dirty="0" err="1"/>
              <a:t>color</a:t>
            </a:r>
            <a:r>
              <a:rPr lang="fr-FR" dirty="0"/>
              <a:t>: </a:t>
            </a:r>
            <a:r>
              <a:rPr lang="fr-FR" sz="1400" b="1" dirty="0"/>
              <a:t>#</a:t>
            </a:r>
            <a:r>
              <a:rPr lang="fr-FR" sz="1400" dirty="0"/>
              <a:t> </a:t>
            </a:r>
            <a:r>
              <a:rPr lang="fr-FR" sz="1400" b="1" dirty="0">
                <a:solidFill>
                  <a:srgbClr val="FF0000"/>
                </a:solidFill>
              </a:rPr>
              <a:t>HE</a:t>
            </a:r>
            <a:r>
              <a:rPr lang="fr-FR" sz="1400" b="1" dirty="0">
                <a:solidFill>
                  <a:srgbClr val="00B050"/>
                </a:solidFill>
              </a:rPr>
              <a:t>XV</a:t>
            </a:r>
            <a:r>
              <a:rPr lang="fr-FR" sz="1400" b="1" dirty="0">
                <a:solidFill>
                  <a:srgbClr val="0070C0"/>
                </a:solidFill>
              </a:rPr>
              <a:t>AL</a:t>
            </a:r>
            <a:r>
              <a:rPr lang="fr-FR" dirty="0"/>
              <a:t>;</a:t>
            </a:r>
          </a:p>
          <a:p>
            <a:pPr marL="717550" lvl="2" indent="-219075">
              <a:tabLst>
                <a:tab pos="531813" algn="l"/>
              </a:tabLst>
            </a:pPr>
            <a:endParaRPr lang="fr-FR" dirty="0"/>
          </a:p>
          <a:p>
            <a:pPr marL="717550" lvl="2" indent="-219075">
              <a:tabLst>
                <a:tab pos="531813" algn="l"/>
              </a:tabLst>
            </a:pPr>
            <a:r>
              <a:rPr lang="fr-FR" dirty="0" err="1"/>
              <a:t>Backgroung</a:t>
            </a:r>
            <a:r>
              <a:rPr lang="fr-FR" dirty="0"/>
              <a:t>-</a:t>
            </a:r>
            <a:r>
              <a:rPr lang="fr-FR" dirty="0" err="1"/>
              <a:t>color</a:t>
            </a:r>
            <a:r>
              <a:rPr lang="fr-FR" dirty="0"/>
              <a:t>: </a:t>
            </a:r>
            <a:r>
              <a:rPr lang="fr-FR" dirty="0" err="1"/>
              <a:t>color:</a:t>
            </a:r>
            <a:r>
              <a:rPr lang="fr-FR" sz="1400" dirty="0" err="1"/>
              <a:t>rgb</a:t>
            </a:r>
            <a:r>
              <a:rPr lang="fr-FR" sz="1400" dirty="0"/>
              <a:t>(</a:t>
            </a:r>
            <a:r>
              <a:rPr lang="fr-FR" sz="1400" b="1" dirty="0">
                <a:solidFill>
                  <a:srgbClr val="FF0000"/>
                </a:solidFill>
              </a:rPr>
              <a:t>123</a:t>
            </a:r>
            <a:r>
              <a:rPr lang="fr-FR" sz="1400" dirty="0"/>
              <a:t>,</a:t>
            </a:r>
            <a:r>
              <a:rPr lang="fr-FR" sz="1400" b="1" dirty="0">
                <a:solidFill>
                  <a:srgbClr val="00B050"/>
                </a:solidFill>
              </a:rPr>
              <a:t>123</a:t>
            </a:r>
            <a:r>
              <a:rPr lang="fr-FR" sz="1400" dirty="0"/>
              <a:t>,</a:t>
            </a:r>
            <a:r>
              <a:rPr lang="fr-FR" sz="1400" b="1" dirty="0">
                <a:solidFill>
                  <a:schemeClr val="accent1"/>
                </a:solidFill>
              </a:rPr>
              <a:t>123</a:t>
            </a:r>
            <a:r>
              <a:rPr lang="fr-FR" sz="1400" dirty="0"/>
              <a:t>);</a:t>
            </a:r>
            <a:r>
              <a:rPr lang="fr-FR" dirty="0"/>
              <a:t>   </a:t>
            </a:r>
          </a:p>
          <a:p>
            <a:pPr marL="717550" lvl="2" indent="-219075">
              <a:tabLst>
                <a:tab pos="531813" algn="l"/>
              </a:tabLst>
            </a:pPr>
            <a:endParaRPr lang="fr-FR" sz="2000" dirty="0"/>
          </a:p>
          <a:p>
            <a:pPr marL="717550" lvl="2" indent="-219075">
              <a:tabLst>
                <a:tab pos="531813" algn="l"/>
              </a:tabLst>
            </a:pPr>
            <a:r>
              <a:rPr lang="fr-FR" sz="2000" dirty="0" err="1"/>
              <a:t>Backgroung-color:</a:t>
            </a:r>
            <a:r>
              <a:rPr lang="fr-FR" sz="1600" dirty="0" err="1"/>
              <a:t>BLUE</a:t>
            </a:r>
            <a:r>
              <a:rPr lang="fr-FR" sz="2000" dirty="0"/>
              <a:t>;   </a:t>
            </a:r>
          </a:p>
          <a:p>
            <a:pPr lvl="2"/>
            <a:endParaRPr lang="fr-FR" sz="2000" dirty="0"/>
          </a:p>
          <a:p>
            <a:pPr lvl="2"/>
            <a:endParaRPr lang="fr-FR" sz="2000" dirty="0"/>
          </a:p>
        </p:txBody>
      </p:sp>
      <p:sp>
        <p:nvSpPr>
          <p:cNvPr id="5" name="Espace réservé du contenu 4"/>
          <p:cNvSpPr>
            <a:spLocks noGrp="1"/>
          </p:cNvSpPr>
          <p:nvPr>
            <p:ph sz="half" idx="2"/>
          </p:nvPr>
        </p:nvSpPr>
        <p:spPr/>
        <p:txBody>
          <a:bodyPr>
            <a:normAutofit lnSpcReduction="10000"/>
          </a:bodyPr>
          <a:lstStyle/>
          <a:p>
            <a:r>
              <a:rPr lang="fr-FR" dirty="0"/>
              <a:t>Image fond</a:t>
            </a:r>
          </a:p>
          <a:p>
            <a:pPr marL="633413" lvl="2" indent="-219075"/>
            <a:r>
              <a:rPr lang="fr-FR" sz="2000" dirty="0" err="1"/>
              <a:t>Backgroung-Image:url</a:t>
            </a:r>
            <a:r>
              <a:rPr lang="fr-FR" sz="2000" dirty="0"/>
              <a:t>(‘http://…/…jpg’);</a:t>
            </a:r>
          </a:p>
          <a:p>
            <a:pPr marL="50800" indent="-120650"/>
            <a:endParaRPr lang="fr-FR" dirty="0"/>
          </a:p>
          <a:p>
            <a:pPr marL="50800" indent="-120650"/>
            <a:r>
              <a:rPr lang="fr-FR" dirty="0"/>
              <a:t>Interdire/forcer </a:t>
            </a:r>
            <a:r>
              <a:rPr lang="fr-FR" dirty="0" err="1"/>
              <a:t>repetition</a:t>
            </a:r>
            <a:endParaRPr lang="fr-FR" dirty="0"/>
          </a:p>
          <a:p>
            <a:pPr marL="633413" lvl="2" indent="-219075"/>
            <a:r>
              <a:rPr lang="fr-FR" sz="2000" dirty="0"/>
              <a:t>background-</a:t>
            </a:r>
            <a:r>
              <a:rPr lang="fr-FR" sz="2000" dirty="0" err="1"/>
              <a:t>repeat</a:t>
            </a:r>
            <a:r>
              <a:rPr lang="fr-FR" sz="2000" dirty="0"/>
              <a:t>: </a:t>
            </a:r>
            <a:r>
              <a:rPr lang="fr-FR" sz="2000" b="1" dirty="0"/>
              <a:t>no-</a:t>
            </a:r>
            <a:r>
              <a:rPr lang="fr-FR" sz="2000" b="1" dirty="0" err="1"/>
              <a:t>repeat</a:t>
            </a:r>
            <a:r>
              <a:rPr lang="fr-FR" sz="2000" dirty="0"/>
              <a:t>   ;</a:t>
            </a:r>
          </a:p>
          <a:p>
            <a:pPr marL="52388" indent="-82550"/>
            <a:endParaRPr lang="fr-FR" dirty="0"/>
          </a:p>
          <a:p>
            <a:pPr marL="52388" indent="-82550"/>
            <a:r>
              <a:rPr lang="fr-FR" dirty="0"/>
              <a:t>Fond fixe</a:t>
            </a:r>
          </a:p>
          <a:p>
            <a:pPr lvl="2"/>
            <a:r>
              <a:rPr lang="fr-FR" sz="2000" dirty="0"/>
              <a:t>background-</a:t>
            </a:r>
            <a:r>
              <a:rPr lang="fr-FR" sz="2000" dirty="0" err="1"/>
              <a:t>attachment</a:t>
            </a:r>
            <a:r>
              <a:rPr lang="fr-FR" sz="2000" dirty="0"/>
              <a:t>: </a:t>
            </a:r>
            <a:r>
              <a:rPr lang="fr-FR" sz="2000" b="1" dirty="0" err="1"/>
              <a:t>fixed</a:t>
            </a:r>
            <a:r>
              <a:rPr lang="fr-FR" sz="2000" b="1" dirty="0"/>
              <a:t> </a:t>
            </a:r>
            <a:r>
              <a:rPr lang="fr-FR" sz="2000" dirty="0"/>
              <a:t>;</a:t>
            </a:r>
          </a:p>
          <a:p>
            <a:r>
              <a:rPr lang="fr-FR" dirty="0"/>
              <a:t>opacité</a:t>
            </a:r>
          </a:p>
          <a:p>
            <a:pPr lvl="2"/>
            <a:r>
              <a:rPr lang="fr-FR" sz="2000" dirty="0" err="1"/>
              <a:t>Opacity</a:t>
            </a:r>
            <a:r>
              <a:rPr lang="fr-FR" sz="2000" dirty="0"/>
              <a:t> : </a:t>
            </a:r>
            <a:r>
              <a:rPr lang="fr-FR" sz="2000" b="1" dirty="0"/>
              <a:t>1</a:t>
            </a:r>
            <a:r>
              <a:rPr lang="fr-FR" sz="2000" dirty="0"/>
              <a:t> ;</a:t>
            </a:r>
          </a:p>
          <a:p>
            <a:endParaRPr lang="fr-FR" sz="2400"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61</a:t>
            </a:fld>
            <a:endParaRPr lang="fr-FR"/>
          </a:p>
        </p:txBody>
      </p:sp>
    </p:spTree>
    <p:extLst>
      <p:ext uri="{BB962C8B-B14F-4D97-AF65-F5344CB8AC3E}">
        <p14:creationId xmlns:p14="http://schemas.microsoft.com/office/powerpoint/2010/main" val="357632288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a:t>différentes propriétés</a:t>
            </a:r>
            <a:br>
              <a:rPr lang="fr-FR" dirty="0"/>
            </a:br>
            <a:r>
              <a:rPr lang="fr-FR" dirty="0"/>
              <a:t>c) Couleurs</a:t>
            </a:r>
          </a:p>
        </p:txBody>
      </p:sp>
      <p:sp>
        <p:nvSpPr>
          <p:cNvPr id="3" name="Espace réservé du contenu 2"/>
          <p:cNvSpPr>
            <a:spLocks noGrp="1"/>
          </p:cNvSpPr>
          <p:nvPr>
            <p:ph idx="1"/>
          </p:nvPr>
        </p:nvSpPr>
        <p:spPr/>
        <p:txBody>
          <a:bodyPr>
            <a:normAutofit/>
          </a:bodyPr>
          <a:lstStyle/>
          <a:p>
            <a:r>
              <a:rPr lang="fr-FR" sz="2400" dirty="0"/>
              <a:t>Modifier la couleur d’écriture</a:t>
            </a:r>
          </a:p>
          <a:p>
            <a:pPr lvl="2"/>
            <a:r>
              <a:rPr lang="fr-FR" sz="2000" dirty="0" err="1"/>
              <a:t>color:BLUE</a:t>
            </a:r>
            <a:r>
              <a:rPr lang="fr-FR" sz="2000" dirty="0"/>
              <a:t>;  </a:t>
            </a:r>
          </a:p>
          <a:p>
            <a:pPr lvl="2"/>
            <a:r>
              <a:rPr lang="fr-FR" sz="2000" dirty="0"/>
              <a:t> </a:t>
            </a:r>
            <a:r>
              <a:rPr lang="fr-FR" sz="2000" dirty="0" err="1"/>
              <a:t>color</a:t>
            </a:r>
            <a:r>
              <a:rPr lang="fr-FR" sz="2000" dirty="0"/>
              <a:t>:</a:t>
            </a:r>
            <a:r>
              <a:rPr lang="fr-FR" sz="2000" b="1" dirty="0"/>
              <a:t>#</a:t>
            </a:r>
            <a:r>
              <a:rPr lang="fr-FR" sz="2000" b="1" dirty="0">
                <a:solidFill>
                  <a:srgbClr val="FF0000"/>
                </a:solidFill>
              </a:rPr>
              <a:t>HE</a:t>
            </a:r>
            <a:r>
              <a:rPr lang="fr-FR" sz="2000" b="1" dirty="0">
                <a:solidFill>
                  <a:srgbClr val="00B050"/>
                </a:solidFill>
              </a:rPr>
              <a:t>XV</a:t>
            </a:r>
            <a:r>
              <a:rPr lang="fr-FR" sz="2000" b="1" dirty="0">
                <a:solidFill>
                  <a:srgbClr val="0070C0"/>
                </a:solidFill>
              </a:rPr>
              <a:t>AL</a:t>
            </a:r>
            <a:r>
              <a:rPr lang="fr-FR" sz="2000" dirty="0"/>
              <a:t>;</a:t>
            </a:r>
          </a:p>
          <a:p>
            <a:pPr lvl="2"/>
            <a:endParaRPr lang="fr-FR" sz="2000" dirty="0"/>
          </a:p>
          <a:p>
            <a:pPr lvl="2"/>
            <a:endParaRPr lang="fr-FR" sz="2000" dirty="0"/>
          </a:p>
          <a:p>
            <a:pPr lvl="2"/>
            <a:endParaRPr lang="fr-FR" sz="2000" dirty="0"/>
          </a:p>
          <a:p>
            <a:pPr lvl="2"/>
            <a:r>
              <a:rPr lang="fr-FR" sz="2000" dirty="0" err="1"/>
              <a:t>color:rgb</a:t>
            </a:r>
            <a:r>
              <a:rPr lang="fr-FR" sz="2000" dirty="0"/>
              <a:t>(</a:t>
            </a:r>
            <a:r>
              <a:rPr lang="fr-FR" sz="2000" dirty="0">
                <a:solidFill>
                  <a:srgbClr val="FF0000"/>
                </a:solidFill>
              </a:rPr>
              <a:t>000,</a:t>
            </a:r>
            <a:r>
              <a:rPr lang="fr-FR" sz="2000" dirty="0">
                <a:solidFill>
                  <a:srgbClr val="92D050"/>
                </a:solidFill>
              </a:rPr>
              <a:t>128,</a:t>
            </a:r>
            <a:r>
              <a:rPr lang="fr-FR" sz="2000" dirty="0">
                <a:solidFill>
                  <a:srgbClr val="00B0F0"/>
                </a:solidFill>
              </a:rPr>
              <a:t>255</a:t>
            </a:r>
            <a:r>
              <a:rPr lang="fr-FR" sz="2000" dirty="0">
                <a:solidFill>
                  <a:schemeClr val="tx1"/>
                </a:solidFill>
              </a:rPr>
              <a:t>); ou </a:t>
            </a:r>
            <a:r>
              <a:rPr lang="fr-FR" sz="2000" dirty="0" err="1">
                <a:solidFill>
                  <a:schemeClr val="tx1"/>
                </a:solidFill>
              </a:rPr>
              <a:t>hsl</a:t>
            </a:r>
            <a:r>
              <a:rPr lang="fr-FR" sz="2000" dirty="0">
                <a:solidFill>
                  <a:schemeClr val="tx1"/>
                </a:solidFill>
              </a:rPr>
              <a:t>(0,128,255)</a:t>
            </a:r>
            <a:endParaRPr lang="fr-FR" sz="2000" dirty="0"/>
          </a:p>
          <a:p>
            <a:pPr>
              <a:buNone/>
            </a:pPr>
            <a:endParaRPr lang="fr-FR" sz="2400" dirty="0"/>
          </a:p>
          <a:p>
            <a:endParaRPr lang="fr-FR" sz="2400" dirty="0"/>
          </a:p>
          <a:p>
            <a:endParaRPr lang="fr-FR" sz="2400" dirty="0"/>
          </a:p>
          <a:p>
            <a:r>
              <a:rPr lang="fr-FR" sz="2400" dirty="0"/>
              <a:t>Modifier couleur de fond</a:t>
            </a:r>
          </a:p>
          <a:p>
            <a:pPr marL="717550" lvl="2" indent="-219075">
              <a:tabLst>
                <a:tab pos="531813" algn="l"/>
              </a:tabLst>
            </a:pPr>
            <a:r>
              <a:rPr lang="fr-FR" sz="2000" dirty="0" err="1"/>
              <a:t>Backgroung-color:BLUE</a:t>
            </a:r>
            <a:r>
              <a:rPr lang="fr-FR" sz="2000" dirty="0"/>
              <a:t>;   </a:t>
            </a:r>
          </a:p>
          <a:p>
            <a:pPr marL="717550" lvl="2" indent="-219075"/>
            <a:r>
              <a:rPr lang="fr-FR" sz="2000" dirty="0" err="1"/>
              <a:t>backgroung</a:t>
            </a:r>
            <a:r>
              <a:rPr lang="fr-FR" sz="2000" dirty="0"/>
              <a:t>-</a:t>
            </a:r>
            <a:r>
              <a:rPr lang="fr-FR" sz="2000" dirty="0" err="1"/>
              <a:t>color</a:t>
            </a:r>
            <a:r>
              <a:rPr lang="fr-FR" sz="2000" dirty="0"/>
              <a:t>:#</a:t>
            </a:r>
            <a:r>
              <a:rPr lang="fr-FR" sz="2000" dirty="0" err="1"/>
              <a:t>codecouleur</a:t>
            </a:r>
            <a:r>
              <a:rPr lang="fr-FR" sz="2000" dirty="0"/>
              <a:t>;</a:t>
            </a:r>
          </a:p>
          <a:p>
            <a:pPr lvl="2"/>
            <a:endParaRPr lang="fr-FR" sz="2000" dirty="0"/>
          </a:p>
          <a:p>
            <a:pPr lvl="2"/>
            <a:endParaRPr lang="fr-FR" sz="2000"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62</a:t>
            </a:fld>
            <a:endParaRPr lang="fr-FR"/>
          </a:p>
        </p:txBody>
      </p:sp>
      <p:sp>
        <p:nvSpPr>
          <p:cNvPr id="7" name="ZoneTexte 6"/>
          <p:cNvSpPr txBox="1"/>
          <p:nvPr/>
        </p:nvSpPr>
        <p:spPr>
          <a:xfrm>
            <a:off x="1965462" y="2496917"/>
            <a:ext cx="4392488" cy="646331"/>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fr-FR" dirty="0"/>
              <a:t>#</a:t>
            </a:r>
            <a:r>
              <a:rPr lang="fr-FR" dirty="0">
                <a:solidFill>
                  <a:srgbClr val="FF0000"/>
                </a:solidFill>
              </a:rPr>
              <a:t>00</a:t>
            </a:r>
            <a:r>
              <a:rPr lang="fr-FR" dirty="0">
                <a:solidFill>
                  <a:srgbClr val="00B050"/>
                </a:solidFill>
              </a:rPr>
              <a:t>00</a:t>
            </a:r>
            <a:r>
              <a:rPr lang="fr-FR" dirty="0">
                <a:solidFill>
                  <a:srgbClr val="0070C0"/>
                </a:solidFill>
              </a:rPr>
              <a:t>00</a:t>
            </a:r>
            <a:r>
              <a:rPr lang="fr-FR" dirty="0"/>
              <a:t> équivalent </a:t>
            </a:r>
            <a:r>
              <a:rPr lang="fr-FR" dirty="0" err="1"/>
              <a:t>rgb</a:t>
            </a:r>
            <a:r>
              <a:rPr lang="fr-FR" dirty="0"/>
              <a:t>(</a:t>
            </a:r>
            <a:r>
              <a:rPr lang="fr-FR" dirty="0">
                <a:solidFill>
                  <a:srgbClr val="FF0000"/>
                </a:solidFill>
              </a:rPr>
              <a:t>0</a:t>
            </a:r>
            <a:r>
              <a:rPr lang="fr-FR" dirty="0"/>
              <a:t>,</a:t>
            </a:r>
            <a:r>
              <a:rPr lang="fr-FR" dirty="0">
                <a:solidFill>
                  <a:srgbClr val="00B050"/>
                </a:solidFill>
              </a:rPr>
              <a:t>0</a:t>
            </a:r>
            <a:r>
              <a:rPr lang="fr-FR" dirty="0"/>
              <a:t>,</a:t>
            </a:r>
            <a:r>
              <a:rPr lang="fr-FR" dirty="0">
                <a:solidFill>
                  <a:srgbClr val="0070C0"/>
                </a:solidFill>
              </a:rPr>
              <a:t>0</a:t>
            </a:r>
            <a:r>
              <a:rPr lang="fr-FR" dirty="0"/>
              <a:t>)</a:t>
            </a:r>
          </a:p>
          <a:p>
            <a:r>
              <a:rPr lang="fr-FR" dirty="0"/>
              <a:t>#</a:t>
            </a:r>
            <a:r>
              <a:rPr lang="fr-FR" dirty="0">
                <a:solidFill>
                  <a:srgbClr val="FF0000"/>
                </a:solidFill>
              </a:rPr>
              <a:t>FF</a:t>
            </a:r>
            <a:r>
              <a:rPr lang="fr-FR" dirty="0">
                <a:solidFill>
                  <a:srgbClr val="00B050"/>
                </a:solidFill>
              </a:rPr>
              <a:t>FF</a:t>
            </a:r>
            <a:r>
              <a:rPr lang="fr-FR" dirty="0">
                <a:solidFill>
                  <a:srgbClr val="0070C0"/>
                </a:solidFill>
              </a:rPr>
              <a:t>FF </a:t>
            </a:r>
            <a:r>
              <a:rPr lang="fr-FR" dirty="0"/>
              <a:t>équivalent </a:t>
            </a:r>
            <a:r>
              <a:rPr lang="fr-FR" dirty="0" err="1"/>
              <a:t>rgb</a:t>
            </a:r>
            <a:r>
              <a:rPr lang="fr-FR" dirty="0"/>
              <a:t>(</a:t>
            </a:r>
            <a:r>
              <a:rPr lang="fr-FR" dirty="0">
                <a:solidFill>
                  <a:srgbClr val="FF0000"/>
                </a:solidFill>
              </a:rPr>
              <a:t>255</a:t>
            </a:r>
            <a:r>
              <a:rPr lang="fr-FR" dirty="0"/>
              <a:t>,</a:t>
            </a:r>
            <a:r>
              <a:rPr lang="fr-FR" dirty="0">
                <a:solidFill>
                  <a:srgbClr val="00B050"/>
                </a:solidFill>
              </a:rPr>
              <a:t>255</a:t>
            </a:r>
            <a:r>
              <a:rPr lang="fr-FR" dirty="0"/>
              <a:t>,</a:t>
            </a:r>
            <a:r>
              <a:rPr lang="fr-FR" dirty="0">
                <a:solidFill>
                  <a:srgbClr val="0070C0"/>
                </a:solidFill>
              </a:rPr>
              <a:t>255</a:t>
            </a:r>
            <a:r>
              <a:rPr lang="fr-FR" dirty="0"/>
              <a:t>)</a:t>
            </a:r>
          </a:p>
        </p:txBody>
      </p:sp>
      <p:sp>
        <p:nvSpPr>
          <p:cNvPr id="8" name="ZoneTexte 7"/>
          <p:cNvSpPr txBox="1"/>
          <p:nvPr/>
        </p:nvSpPr>
        <p:spPr>
          <a:xfrm>
            <a:off x="1115616" y="4000504"/>
            <a:ext cx="6336704" cy="646331"/>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fr-FR" b="1" i="1" dirty="0" err="1"/>
              <a:t>rgb</a:t>
            </a:r>
            <a:r>
              <a:rPr lang="fr-FR" dirty="0"/>
              <a:t> = Rouge Vert Bleu	</a:t>
            </a:r>
            <a:r>
              <a:rPr lang="fr-FR" b="1" i="1" dirty="0" err="1"/>
              <a:t>hsl</a:t>
            </a:r>
            <a:r>
              <a:rPr lang="fr-FR" dirty="0"/>
              <a:t>=Teinte Saturation Lumière </a:t>
            </a:r>
          </a:p>
          <a:p>
            <a:r>
              <a:rPr lang="fr-FR" dirty="0"/>
              <a:t>Les 2 propriétés existe avec la couche alpha </a:t>
            </a:r>
            <a:r>
              <a:rPr lang="fr-FR" b="1" i="1" dirty="0" err="1"/>
              <a:t>rgba</a:t>
            </a:r>
            <a:r>
              <a:rPr lang="fr-FR" dirty="0"/>
              <a:t> ou </a:t>
            </a:r>
            <a:r>
              <a:rPr lang="fr-FR" b="1" i="1" dirty="0" err="1"/>
              <a:t>hsla</a:t>
            </a:r>
            <a:endParaRPr lang="fr-FR" b="1" i="1" dirty="0"/>
          </a:p>
        </p:txBody>
      </p:sp>
    </p:spTree>
    <p:extLst>
      <p:ext uri="{BB962C8B-B14F-4D97-AF65-F5344CB8AC3E}">
        <p14:creationId xmlns:p14="http://schemas.microsoft.com/office/powerpoint/2010/main" val="42125413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rgbA</a:t>
            </a:r>
            <a:r>
              <a:rPr lang="fr-FR" dirty="0"/>
              <a:t> différent de </a:t>
            </a:r>
            <a:r>
              <a:rPr lang="fr-FR" dirty="0" err="1"/>
              <a:t>opacity</a:t>
            </a:r>
            <a:endParaRPr lang="fr-FR" dirty="0"/>
          </a:p>
        </p:txBody>
      </p:sp>
      <p:sp>
        <p:nvSpPr>
          <p:cNvPr id="7" name="Espace réservé du texte 6"/>
          <p:cNvSpPr>
            <a:spLocks noGrp="1"/>
          </p:cNvSpPr>
          <p:nvPr>
            <p:ph type="body" idx="1"/>
          </p:nvPr>
        </p:nvSpPr>
        <p:spPr/>
        <p:txBody>
          <a:bodyPr>
            <a:normAutofit fontScale="92500" lnSpcReduction="20000"/>
          </a:bodyPr>
          <a:lstStyle/>
          <a:p>
            <a:r>
              <a:rPr lang="fr-FR" dirty="0" err="1"/>
              <a:t>background-color:rgba</a:t>
            </a:r>
            <a:r>
              <a:rPr lang="fr-FR" dirty="0"/>
              <a:t>(123,123,123,0.2)</a:t>
            </a:r>
          </a:p>
        </p:txBody>
      </p:sp>
      <p:sp>
        <p:nvSpPr>
          <p:cNvPr id="8" name="Espace réservé du contenu 7"/>
          <p:cNvSpPr>
            <a:spLocks noGrp="1"/>
          </p:cNvSpPr>
          <p:nvPr>
            <p:ph sz="half" idx="2"/>
          </p:nvPr>
        </p:nvSpPr>
        <p:spPr/>
        <p:txBody>
          <a:bodyPr>
            <a:normAutofit/>
          </a:bodyPr>
          <a:lstStyle/>
          <a:p>
            <a:pPr>
              <a:buNone/>
            </a:pPr>
            <a:r>
              <a:rPr lang="fr-FR" sz="1600" dirty="0" err="1"/>
              <a:t>div</a:t>
            </a:r>
            <a:r>
              <a:rPr lang="fr-FR" sz="1600" dirty="0"/>
              <a:t> </a:t>
            </a:r>
            <a:r>
              <a:rPr lang="fr-FR" sz="1600" dirty="0" err="1"/>
              <a:t>div</a:t>
            </a:r>
            <a:r>
              <a:rPr lang="fr-FR" sz="1600" dirty="0"/>
              <a:t> </a:t>
            </a:r>
            <a:r>
              <a:rPr lang="fr-FR" sz="1600" dirty="0" err="1"/>
              <a:t>div</a:t>
            </a:r>
            <a:r>
              <a:rPr lang="fr-FR" sz="1600" dirty="0"/>
              <a:t> {</a:t>
            </a:r>
          </a:p>
          <a:p>
            <a:pPr>
              <a:buNone/>
            </a:pPr>
            <a:r>
              <a:rPr lang="fr-FR" sz="1600" dirty="0"/>
              <a:t>    </a:t>
            </a:r>
            <a:r>
              <a:rPr lang="fr-FR" sz="1600" b="1" dirty="0"/>
              <a:t>background-</a:t>
            </a:r>
            <a:r>
              <a:rPr lang="fr-FR" sz="1600" b="1" dirty="0" err="1"/>
              <a:t>color</a:t>
            </a:r>
            <a:r>
              <a:rPr lang="fr-FR" sz="1600" dirty="0"/>
              <a:t>:</a:t>
            </a:r>
            <a:r>
              <a:rPr lang="fr-FR" sz="1600" b="1" dirty="0"/>
              <a:t> </a:t>
            </a:r>
            <a:r>
              <a:rPr lang="fr-FR" sz="1600" b="1" dirty="0" err="1"/>
              <a:t>rgba</a:t>
            </a:r>
            <a:r>
              <a:rPr lang="fr-FR" sz="1600" dirty="0"/>
              <a:t>(123,123,123,</a:t>
            </a:r>
            <a:r>
              <a:rPr lang="fr-FR" sz="1600" b="1" dirty="0"/>
              <a:t>1</a:t>
            </a:r>
            <a:r>
              <a:rPr lang="fr-FR" sz="1600" dirty="0"/>
              <a:t>);</a:t>
            </a:r>
          </a:p>
          <a:p>
            <a:pPr>
              <a:buNone/>
            </a:pPr>
            <a:r>
              <a:rPr lang="fr-FR" sz="1600" dirty="0"/>
              <a:t>    border:3px </a:t>
            </a:r>
            <a:r>
              <a:rPr lang="fr-FR" sz="1600" dirty="0" err="1"/>
              <a:t>solid</a:t>
            </a:r>
            <a:r>
              <a:rPr lang="fr-FR" sz="1600" dirty="0"/>
              <a:t>  </a:t>
            </a:r>
            <a:r>
              <a:rPr lang="fr-FR" sz="1600" b="1" dirty="0" err="1"/>
              <a:t>rgba</a:t>
            </a:r>
            <a:r>
              <a:rPr lang="fr-FR" sz="1600" dirty="0"/>
              <a:t>(0,0,0,</a:t>
            </a:r>
            <a:r>
              <a:rPr lang="fr-FR" sz="1600" b="1" dirty="0"/>
              <a:t>1</a:t>
            </a:r>
            <a:r>
              <a:rPr lang="fr-FR" sz="1600" dirty="0"/>
              <a:t>);}</a:t>
            </a:r>
          </a:p>
          <a:p>
            <a:pPr>
              <a:buNone/>
            </a:pPr>
            <a:r>
              <a:rPr lang="fr-FR" sz="1600" dirty="0" err="1"/>
              <a:t>div</a:t>
            </a:r>
            <a:r>
              <a:rPr lang="fr-FR" sz="1600" dirty="0"/>
              <a:t> {</a:t>
            </a:r>
          </a:p>
          <a:p>
            <a:pPr>
              <a:buNone/>
            </a:pPr>
            <a:r>
              <a:rPr lang="fr-FR" sz="1600" b="1" dirty="0"/>
              <a:t>background-</a:t>
            </a:r>
            <a:r>
              <a:rPr lang="fr-FR" sz="1600" b="1" dirty="0" err="1"/>
              <a:t>color</a:t>
            </a:r>
            <a:r>
              <a:rPr lang="fr-FR" sz="1600" dirty="0"/>
              <a:t>: </a:t>
            </a:r>
            <a:r>
              <a:rPr lang="fr-FR" sz="1600" b="1" dirty="0" err="1"/>
              <a:t>rgba</a:t>
            </a:r>
            <a:r>
              <a:rPr lang="fr-FR" sz="1600" dirty="0"/>
              <a:t>(123,123,123,</a:t>
            </a:r>
            <a:r>
              <a:rPr lang="fr-FR" sz="1600" b="1" dirty="0"/>
              <a:t>0.2</a:t>
            </a:r>
            <a:r>
              <a:rPr lang="fr-FR" sz="1600" dirty="0"/>
              <a:t>);</a:t>
            </a:r>
          </a:p>
          <a:p>
            <a:pPr>
              <a:buNone/>
            </a:pPr>
            <a:r>
              <a:rPr lang="fr-FR" sz="1600" b="1" dirty="0"/>
              <a:t>border </a:t>
            </a:r>
            <a:r>
              <a:rPr lang="fr-FR" sz="1600" dirty="0"/>
              <a:t>: 3px </a:t>
            </a:r>
            <a:r>
              <a:rPr lang="fr-FR" sz="1600" dirty="0" err="1"/>
              <a:t>solid</a:t>
            </a:r>
            <a:r>
              <a:rPr lang="fr-FR" sz="1600" dirty="0"/>
              <a:t>  </a:t>
            </a:r>
            <a:r>
              <a:rPr lang="fr-FR" sz="1600" b="1" dirty="0" err="1"/>
              <a:t>rgba</a:t>
            </a:r>
            <a:r>
              <a:rPr lang="fr-FR" sz="1600" dirty="0"/>
              <a:t>(0,0,0,</a:t>
            </a:r>
            <a:r>
              <a:rPr lang="fr-FR" sz="1600" b="1" dirty="0"/>
              <a:t>0.2</a:t>
            </a:r>
            <a:r>
              <a:rPr lang="fr-FR" sz="1600" dirty="0"/>
              <a:t>);}</a:t>
            </a:r>
            <a:endParaRPr lang="fr-FR" dirty="0"/>
          </a:p>
        </p:txBody>
      </p:sp>
      <p:sp>
        <p:nvSpPr>
          <p:cNvPr id="9" name="Espace réservé du texte 8"/>
          <p:cNvSpPr>
            <a:spLocks noGrp="1"/>
          </p:cNvSpPr>
          <p:nvPr>
            <p:ph type="body" sz="quarter" idx="3"/>
          </p:nvPr>
        </p:nvSpPr>
        <p:spPr/>
        <p:txBody>
          <a:bodyPr/>
          <a:lstStyle/>
          <a:p>
            <a:r>
              <a:rPr lang="fr-FR" dirty="0" err="1"/>
              <a:t>opcacity</a:t>
            </a:r>
            <a:r>
              <a:rPr lang="fr-FR" dirty="0"/>
              <a:t>:0.2</a:t>
            </a:r>
          </a:p>
        </p:txBody>
      </p:sp>
      <p:sp>
        <p:nvSpPr>
          <p:cNvPr id="10" name="Espace réservé du contenu 9"/>
          <p:cNvSpPr>
            <a:spLocks noGrp="1"/>
          </p:cNvSpPr>
          <p:nvPr>
            <p:ph sz="quarter" idx="4"/>
          </p:nvPr>
        </p:nvSpPr>
        <p:spPr/>
        <p:txBody>
          <a:bodyPr>
            <a:normAutofit/>
          </a:bodyPr>
          <a:lstStyle/>
          <a:p>
            <a:pPr>
              <a:buNone/>
            </a:pPr>
            <a:r>
              <a:rPr lang="fr-FR" sz="1600" dirty="0" err="1"/>
              <a:t>div</a:t>
            </a:r>
            <a:r>
              <a:rPr lang="fr-FR" sz="1600" dirty="0"/>
              <a:t>#principale {</a:t>
            </a:r>
            <a:r>
              <a:rPr lang="fr-FR" sz="1600" dirty="0" err="1"/>
              <a:t>o</a:t>
            </a:r>
            <a:r>
              <a:rPr lang="fr-FR" sz="1600" b="1" dirty="0" err="1"/>
              <a:t>pacity</a:t>
            </a:r>
            <a:r>
              <a:rPr lang="fr-FR" sz="1600" b="1" dirty="0"/>
              <a:t>:0.2;}</a:t>
            </a:r>
            <a:r>
              <a:rPr lang="fr-FR" sz="1600" dirty="0"/>
              <a:t> </a:t>
            </a:r>
          </a:p>
          <a:p>
            <a:pPr>
              <a:buNone/>
            </a:pPr>
            <a:r>
              <a:rPr lang="fr-FR" sz="1600" dirty="0" err="1"/>
              <a:t>div</a:t>
            </a:r>
            <a:r>
              <a:rPr lang="fr-FR" sz="1600" dirty="0"/>
              <a:t> </a:t>
            </a:r>
            <a:r>
              <a:rPr lang="fr-FR" sz="1600" dirty="0" err="1"/>
              <a:t>div</a:t>
            </a:r>
            <a:r>
              <a:rPr lang="fr-FR" sz="1600" dirty="0"/>
              <a:t> </a:t>
            </a:r>
            <a:r>
              <a:rPr lang="fr-FR" sz="1600" dirty="0" err="1"/>
              <a:t>div</a:t>
            </a:r>
            <a:r>
              <a:rPr lang="fr-FR" sz="1600" dirty="0"/>
              <a:t> {</a:t>
            </a:r>
            <a:r>
              <a:rPr lang="fr-FR" sz="1600" b="1" dirty="0" err="1"/>
              <a:t>opacity</a:t>
            </a:r>
            <a:r>
              <a:rPr lang="fr-FR" sz="1600" b="1" dirty="0"/>
              <a:t>:1;}</a:t>
            </a:r>
          </a:p>
          <a:p>
            <a:pPr>
              <a:buNone/>
            </a:pPr>
            <a:endParaRPr lang="fr-FR" sz="1600" b="1"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63</a:t>
            </a:fld>
            <a:endParaRPr lang="fr-FR"/>
          </a:p>
        </p:txBody>
      </p:sp>
      <p:pic>
        <p:nvPicPr>
          <p:cNvPr id="3074" name="Picture 2"/>
          <p:cNvPicPr>
            <a:picLocks noChangeAspect="1" noChangeArrowheads="1"/>
          </p:cNvPicPr>
          <p:nvPr/>
        </p:nvPicPr>
        <p:blipFill>
          <a:blip r:embed="rId3"/>
          <a:srcRect/>
          <a:stretch>
            <a:fillRect/>
          </a:stretch>
        </p:blipFill>
        <p:spPr bwMode="auto">
          <a:xfrm>
            <a:off x="4786315" y="2857497"/>
            <a:ext cx="3724204" cy="3295648"/>
          </a:xfrm>
          <a:prstGeom prst="rect">
            <a:avLst/>
          </a:prstGeom>
          <a:noFill/>
          <a:ln w="9525">
            <a:noFill/>
            <a:miter lim="800000"/>
            <a:headEnd/>
            <a:tailEnd/>
          </a:ln>
          <a:effectLst/>
        </p:spPr>
      </p:pic>
      <p:sp>
        <p:nvSpPr>
          <p:cNvPr id="13" name="Rectangle 12"/>
          <p:cNvSpPr/>
          <p:nvPr/>
        </p:nvSpPr>
        <p:spPr>
          <a:xfrm>
            <a:off x="5572132" y="2143116"/>
            <a:ext cx="1000132" cy="28575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5" name="Connecteur droit avec flèche 14"/>
          <p:cNvCxnSpPr>
            <a:stCxn id="13" idx="2"/>
          </p:cNvCxnSpPr>
          <p:nvPr/>
        </p:nvCxnSpPr>
        <p:spPr>
          <a:xfrm rot="16200000" flipH="1">
            <a:off x="5250661" y="3250405"/>
            <a:ext cx="2286016" cy="642942"/>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pic>
        <p:nvPicPr>
          <p:cNvPr id="3076" name="Picture 4"/>
          <p:cNvPicPr>
            <a:picLocks noChangeAspect="1" noChangeArrowheads="1"/>
          </p:cNvPicPr>
          <p:nvPr/>
        </p:nvPicPr>
        <p:blipFill>
          <a:blip r:embed="rId4"/>
          <a:srcRect/>
          <a:stretch>
            <a:fillRect/>
          </a:stretch>
        </p:blipFill>
        <p:spPr bwMode="auto">
          <a:xfrm>
            <a:off x="642910" y="3609988"/>
            <a:ext cx="3571900" cy="2819408"/>
          </a:xfrm>
          <a:prstGeom prst="rect">
            <a:avLst/>
          </a:prstGeom>
          <a:noFill/>
          <a:ln w="9525">
            <a:noFill/>
            <a:miter lim="800000"/>
            <a:headEnd/>
            <a:tailEnd/>
          </a:ln>
          <a:effectLst/>
        </p:spPr>
      </p:pic>
    </p:spTree>
    <p:extLst>
      <p:ext uri="{BB962C8B-B14F-4D97-AF65-F5344CB8AC3E}">
        <p14:creationId xmlns:p14="http://schemas.microsoft.com/office/powerpoint/2010/main" val="124647327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a:t>différentes propriétés </a:t>
            </a:r>
            <a:br>
              <a:rPr lang="fr-FR" dirty="0"/>
            </a:br>
            <a:r>
              <a:rPr lang="fr-FR" dirty="0"/>
              <a:t>d) textes</a:t>
            </a:r>
          </a:p>
        </p:txBody>
      </p:sp>
      <p:sp>
        <p:nvSpPr>
          <p:cNvPr id="3" name="Espace réservé du contenu 2"/>
          <p:cNvSpPr>
            <a:spLocks noGrp="1"/>
          </p:cNvSpPr>
          <p:nvPr>
            <p:ph idx="1"/>
          </p:nvPr>
        </p:nvSpPr>
        <p:spPr/>
        <p:txBody>
          <a:bodyPr/>
          <a:lstStyle/>
          <a:p>
            <a:endParaRPr lang="fr-FR" dirty="0"/>
          </a:p>
          <a:p>
            <a:r>
              <a:rPr lang="fr-FR" dirty="0" err="1"/>
              <a:t>text</a:t>
            </a:r>
            <a:r>
              <a:rPr lang="fr-FR" dirty="0"/>
              <a:t>-</a:t>
            </a:r>
            <a:r>
              <a:rPr lang="fr-FR" dirty="0" err="1"/>
              <a:t>align</a:t>
            </a:r>
            <a:endParaRPr lang="fr-FR" dirty="0"/>
          </a:p>
          <a:p>
            <a:pPr lvl="1"/>
            <a:r>
              <a:rPr lang="fr-FR" dirty="0"/>
              <a:t>Définit l’alignement horizontal du texte dans le conteneur parent</a:t>
            </a:r>
          </a:p>
          <a:p>
            <a:endParaRPr lang="fr-FR" dirty="0"/>
          </a:p>
          <a:p>
            <a:r>
              <a:rPr lang="fr-FR" dirty="0"/>
              <a:t>vertical-</a:t>
            </a:r>
            <a:r>
              <a:rPr lang="fr-FR" dirty="0" err="1"/>
              <a:t>align</a:t>
            </a:r>
            <a:r>
              <a:rPr lang="fr-FR" dirty="0"/>
              <a:t> :</a:t>
            </a:r>
          </a:p>
          <a:p>
            <a:pPr lvl="1"/>
            <a:r>
              <a:rPr lang="fr-FR" dirty="0"/>
              <a:t>Définit l’alignement vertical dans le conteneur parent</a:t>
            </a:r>
          </a:p>
          <a:p>
            <a:pPr lvl="1"/>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64</a:t>
            </a:fld>
            <a:endParaRPr lang="fr-FR"/>
          </a:p>
        </p:txBody>
      </p:sp>
    </p:spTree>
    <p:extLst>
      <p:ext uri="{BB962C8B-B14F-4D97-AF65-F5344CB8AC3E}">
        <p14:creationId xmlns:p14="http://schemas.microsoft.com/office/powerpoint/2010/main" val="217511887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différentes propriétés </a:t>
            </a:r>
            <a:br>
              <a:rPr lang="fr-FR" dirty="0"/>
            </a:br>
            <a:r>
              <a:rPr lang="fr-FR" dirty="0"/>
              <a:t>e)</a:t>
            </a:r>
            <a:r>
              <a:rPr lang="fr-FR" dirty="0" err="1"/>
              <a:t>shadow</a:t>
            </a:r>
            <a:endParaRPr lang="fr-FR" dirty="0"/>
          </a:p>
        </p:txBody>
      </p:sp>
      <p:sp>
        <p:nvSpPr>
          <p:cNvPr id="3" name="Espace réservé du contenu 2"/>
          <p:cNvSpPr>
            <a:spLocks noGrp="1"/>
          </p:cNvSpPr>
          <p:nvPr>
            <p:ph idx="1"/>
          </p:nvPr>
        </p:nvSpPr>
        <p:spPr/>
        <p:txBody>
          <a:bodyPr/>
          <a:lstStyle/>
          <a:p>
            <a:r>
              <a:rPr lang="fr-FR" dirty="0" err="1"/>
              <a:t>text</a:t>
            </a:r>
            <a:r>
              <a:rPr lang="fr-FR" dirty="0"/>
              <a:t>-</a:t>
            </a:r>
            <a:r>
              <a:rPr lang="fr-FR" dirty="0" err="1"/>
              <a:t>shadow</a:t>
            </a:r>
            <a:r>
              <a:rPr lang="fr-FR" dirty="0"/>
              <a:t> :</a:t>
            </a:r>
          </a:p>
          <a:p>
            <a:pPr lvl="1"/>
            <a:r>
              <a:rPr lang="fr-FR" dirty="0"/>
              <a:t>Ombre du texte (non compatible MS IE)</a:t>
            </a:r>
          </a:p>
          <a:p>
            <a:pPr lvl="1">
              <a:buNone/>
            </a:pPr>
            <a:r>
              <a:rPr lang="fr-FR" dirty="0"/>
              <a:t>			exemple :</a:t>
            </a:r>
          </a:p>
          <a:p>
            <a:r>
              <a:rPr lang="fr-FR" dirty="0"/>
              <a:t>box-</a:t>
            </a:r>
            <a:r>
              <a:rPr lang="fr-FR" dirty="0" err="1"/>
              <a:t>shadow</a:t>
            </a:r>
            <a:endParaRPr lang="fr-FR" dirty="0"/>
          </a:p>
          <a:p>
            <a:pPr lvl="1"/>
            <a:r>
              <a:rPr lang="fr-FR" dirty="0"/>
              <a:t>ombre d'un bloc html </a:t>
            </a:r>
          </a:p>
          <a:p>
            <a:pPr lvl="1">
              <a:buNone/>
            </a:pPr>
            <a:r>
              <a:rPr lang="fr-FR" dirty="0"/>
              <a:t>			exemple :</a:t>
            </a:r>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65</a:t>
            </a:fld>
            <a:endParaRPr lang="fr-FR"/>
          </a:p>
        </p:txBody>
      </p:sp>
      <p:pic>
        <p:nvPicPr>
          <p:cNvPr id="5" name="Picture 2"/>
          <p:cNvPicPr>
            <a:picLocks noChangeAspect="1" noChangeArrowheads="1"/>
          </p:cNvPicPr>
          <p:nvPr/>
        </p:nvPicPr>
        <p:blipFill>
          <a:blip r:embed="rId3" cstate="print"/>
          <a:srcRect/>
          <a:stretch>
            <a:fillRect/>
          </a:stretch>
        </p:blipFill>
        <p:spPr bwMode="auto">
          <a:xfrm>
            <a:off x="3707904" y="2285992"/>
            <a:ext cx="3924436" cy="576064"/>
          </a:xfrm>
          <a:prstGeom prst="rect">
            <a:avLst/>
          </a:prstGeom>
          <a:noFill/>
          <a:ln w="9525">
            <a:noFill/>
            <a:miter lim="800000"/>
            <a:headEnd/>
            <a:tailEnd/>
          </a:ln>
        </p:spPr>
      </p:pic>
      <p:pic>
        <p:nvPicPr>
          <p:cNvPr id="2052" name="Picture 4"/>
          <p:cNvPicPr>
            <a:picLocks noChangeAspect="1" noChangeArrowheads="1"/>
          </p:cNvPicPr>
          <p:nvPr/>
        </p:nvPicPr>
        <p:blipFill>
          <a:blip r:embed="rId4"/>
          <a:srcRect/>
          <a:stretch>
            <a:fillRect/>
          </a:stretch>
        </p:blipFill>
        <p:spPr bwMode="auto">
          <a:xfrm>
            <a:off x="5072066" y="2857496"/>
            <a:ext cx="3724275" cy="2971800"/>
          </a:xfrm>
          <a:prstGeom prst="rect">
            <a:avLst/>
          </a:prstGeom>
          <a:noFill/>
          <a:ln w="9525">
            <a:noFill/>
            <a:miter lim="800000"/>
            <a:headEnd/>
            <a:tailEnd/>
          </a:ln>
          <a:effectLst/>
        </p:spPr>
      </p:pic>
      <p:sp>
        <p:nvSpPr>
          <p:cNvPr id="8" name="Rectangle à coins arrondis 7"/>
          <p:cNvSpPr/>
          <p:nvPr/>
        </p:nvSpPr>
        <p:spPr>
          <a:xfrm>
            <a:off x="571472" y="4572008"/>
            <a:ext cx="6500858" cy="1571612"/>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r>
              <a:rPr lang="fr-FR" b="1" dirty="0" err="1"/>
              <a:t>div</a:t>
            </a:r>
            <a:r>
              <a:rPr lang="fr-FR" dirty="0"/>
              <a:t> {</a:t>
            </a:r>
          </a:p>
          <a:p>
            <a:r>
              <a:rPr lang="fr-FR" dirty="0"/>
              <a:t>    </a:t>
            </a:r>
            <a:r>
              <a:rPr lang="fr-FR" dirty="0" err="1"/>
              <a:t>text-align:center</a:t>
            </a:r>
            <a:r>
              <a:rPr lang="fr-FR" dirty="0"/>
              <a:t>;  </a:t>
            </a:r>
            <a:r>
              <a:rPr lang="fr-FR" dirty="0" err="1"/>
              <a:t>padding</a:t>
            </a:r>
            <a:r>
              <a:rPr lang="fr-FR" dirty="0"/>
              <a:t>:15px;background-color: #</a:t>
            </a:r>
            <a:r>
              <a:rPr lang="fr-FR" dirty="0" err="1"/>
              <a:t>EAffAC</a:t>
            </a:r>
            <a:r>
              <a:rPr lang="fr-FR" dirty="0"/>
              <a:t>; </a:t>
            </a:r>
          </a:p>
          <a:p>
            <a:r>
              <a:rPr lang="fr-FR" dirty="0"/>
              <a:t>    border-radius:15px; border:3px </a:t>
            </a:r>
            <a:r>
              <a:rPr lang="fr-FR" dirty="0" err="1"/>
              <a:t>solid</a:t>
            </a:r>
            <a:r>
              <a:rPr lang="fr-FR" dirty="0"/>
              <a:t> BLACK; </a:t>
            </a:r>
          </a:p>
          <a:p>
            <a:r>
              <a:rPr lang="fr-FR" b="1" dirty="0"/>
              <a:t>  box-</a:t>
            </a:r>
            <a:r>
              <a:rPr lang="fr-FR" b="1" dirty="0" err="1"/>
              <a:t>shadow</a:t>
            </a:r>
            <a:r>
              <a:rPr lang="fr-FR" b="1" dirty="0"/>
              <a:t>: 10px </a:t>
            </a:r>
            <a:r>
              <a:rPr lang="fr-FR" b="1" dirty="0" err="1"/>
              <a:t>10px</a:t>
            </a:r>
            <a:r>
              <a:rPr lang="fr-FR" b="1" dirty="0"/>
              <a:t> 25px GREY;</a:t>
            </a:r>
          </a:p>
          <a:p>
            <a:r>
              <a:rPr lang="fr-FR" dirty="0"/>
              <a:t>}</a:t>
            </a:r>
          </a:p>
        </p:txBody>
      </p:sp>
    </p:spTree>
    <p:extLst>
      <p:ext uri="{BB962C8B-B14F-4D97-AF65-F5344CB8AC3E}">
        <p14:creationId xmlns:p14="http://schemas.microsoft.com/office/powerpoint/2010/main" val="207598488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a:t>Limites CSS</a:t>
            </a:r>
          </a:p>
        </p:txBody>
      </p:sp>
      <p:sp>
        <p:nvSpPr>
          <p:cNvPr id="3" name="Espace réservé du contenu 2"/>
          <p:cNvSpPr>
            <a:spLocks noGrp="1"/>
          </p:cNvSpPr>
          <p:nvPr>
            <p:ph idx="1"/>
          </p:nvPr>
        </p:nvSpPr>
        <p:spPr/>
        <p:txBody>
          <a:bodyPr>
            <a:normAutofit fontScale="92500" lnSpcReduction="10000"/>
          </a:bodyPr>
          <a:lstStyle/>
          <a:p>
            <a:r>
              <a:rPr lang="fr-FR" dirty="0">
                <a:ea typeface="MS Mincho" pitchFamily="49" charset="-128"/>
              </a:rPr>
              <a:t>Les limites de CSS</a:t>
            </a:r>
          </a:p>
          <a:p>
            <a:pPr lvl="1"/>
            <a:r>
              <a:rPr lang="fr-FR" dirty="0">
                <a:ea typeface="MS Mincho" pitchFamily="49" charset="-128"/>
              </a:rPr>
              <a:t> Impossible d'afficher les attributs*</a:t>
            </a:r>
          </a:p>
          <a:p>
            <a:pPr lvl="1"/>
            <a:endParaRPr lang="fr-FR" dirty="0">
              <a:ea typeface="MS Mincho" pitchFamily="49" charset="-128"/>
            </a:endParaRPr>
          </a:p>
          <a:p>
            <a:pPr lvl="1"/>
            <a:r>
              <a:rPr lang="fr-FR" dirty="0">
                <a:ea typeface="MS Mincho" pitchFamily="49" charset="-128"/>
              </a:rPr>
              <a:t> Impossible de réordonner ou de numéroter dynamiquement des listes (ordre alphabétique par ex)</a:t>
            </a:r>
          </a:p>
          <a:p>
            <a:pPr lvl="1"/>
            <a:endParaRPr lang="fr-FR" dirty="0">
              <a:ea typeface="MS Mincho" pitchFamily="49" charset="-128"/>
            </a:endParaRPr>
          </a:p>
          <a:p>
            <a:pPr lvl="1"/>
            <a:r>
              <a:rPr lang="fr-FR" dirty="0">
                <a:ea typeface="MS Mincho" pitchFamily="49" charset="-128"/>
              </a:rPr>
              <a:t> Impossible d'utiliser des affichages conditionnels (ou en conjugaison avec JS)*</a:t>
            </a:r>
          </a:p>
          <a:p>
            <a:pPr lvl="1"/>
            <a:endParaRPr lang="fr-FR" dirty="0">
              <a:ea typeface="MS Mincho" pitchFamily="49" charset="-128"/>
            </a:endParaRPr>
          </a:p>
          <a:p>
            <a:pPr lvl="1"/>
            <a:r>
              <a:rPr lang="fr-FR" dirty="0">
                <a:ea typeface="MS Mincho" pitchFamily="49" charset="-128"/>
              </a:rPr>
              <a:t> D'où l'intérêt de recourir à un langage de style propre à XML le XSL qui se sert d'un sous-ensemble appelé XPath (étudions donc d'abord ce sous-ensemble)</a:t>
            </a:r>
          </a:p>
          <a:p>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66</a:t>
            </a:fld>
            <a:endParaRPr lang="fr-FR"/>
          </a:p>
        </p:txBody>
      </p:sp>
      <p:sp>
        <p:nvSpPr>
          <p:cNvPr id="5" name="Étoile à 12 branches 4"/>
          <p:cNvSpPr/>
          <p:nvPr/>
        </p:nvSpPr>
        <p:spPr>
          <a:xfrm>
            <a:off x="6929454" y="1500174"/>
            <a:ext cx="1857356" cy="1143008"/>
          </a:xfrm>
          <a:prstGeom prst="star12">
            <a:avLst/>
          </a:prstGeom>
          <a:solidFill>
            <a:srgbClr val="92D050"/>
          </a:solidFill>
          <a:ln>
            <a:noFill/>
          </a:ln>
          <a:effectLst>
            <a:outerShdw blurRad="152400" dist="38100" dir="2700000" sx="104000" sy="104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r>
              <a:rPr lang="fr-FR" b="1" dirty="0"/>
              <a:t>*dispo </a:t>
            </a:r>
          </a:p>
          <a:p>
            <a:pPr algn="ctr"/>
            <a:r>
              <a:rPr lang="fr-FR" b="1" dirty="0"/>
              <a:t>avec CSS 3.0</a:t>
            </a:r>
          </a:p>
        </p:txBody>
      </p:sp>
    </p:spTree>
    <p:extLst>
      <p:ext uri="{BB962C8B-B14F-4D97-AF65-F5344CB8AC3E}">
        <p14:creationId xmlns:p14="http://schemas.microsoft.com/office/powerpoint/2010/main" val="42813069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04664"/>
            <a:ext cx="8229600" cy="1066800"/>
          </a:xfrm>
        </p:spPr>
        <p:txBody>
          <a:bodyPr>
            <a:normAutofit/>
          </a:bodyPr>
          <a:lstStyle/>
          <a:p>
            <a:r>
              <a:rPr lang="fr-FR" dirty="0"/>
              <a:t>CSS 3.0 sélecteurs</a:t>
            </a:r>
          </a:p>
        </p:txBody>
      </p:sp>
      <p:sp>
        <p:nvSpPr>
          <p:cNvPr id="3" name="Espace réservé du contenu 2"/>
          <p:cNvSpPr>
            <a:spLocks noGrp="1"/>
          </p:cNvSpPr>
          <p:nvPr>
            <p:ph idx="1"/>
          </p:nvPr>
        </p:nvSpPr>
        <p:spPr>
          <a:xfrm>
            <a:off x="457200" y="1579608"/>
            <a:ext cx="8229600" cy="5278392"/>
          </a:xfrm>
        </p:spPr>
        <p:txBody>
          <a:bodyPr>
            <a:normAutofit fontScale="92500" lnSpcReduction="10000"/>
          </a:bodyPr>
          <a:lstStyle/>
          <a:p>
            <a:r>
              <a:rPr lang="fr-FR" dirty="0">
                <a:ea typeface="MS Mincho" pitchFamily="49" charset="-128"/>
              </a:rPr>
              <a:t>Sélecteur nouvelle génération </a:t>
            </a:r>
          </a:p>
          <a:p>
            <a:pPr lvl="1"/>
            <a:r>
              <a:rPr lang="fr-FR" dirty="0"/>
              <a:t>Adjacents</a:t>
            </a:r>
          </a:p>
          <a:p>
            <a:pPr lvl="4"/>
            <a:endParaRPr lang="fr-FR" dirty="0"/>
          </a:p>
          <a:p>
            <a:pPr lvl="5">
              <a:buNone/>
            </a:pPr>
            <a:r>
              <a:rPr lang="fr-FR" dirty="0"/>
              <a:t>		     &lt;p&gt; directement </a:t>
            </a:r>
            <a:r>
              <a:rPr lang="fr-FR" dirty="0" err="1"/>
              <a:t>precedé</a:t>
            </a:r>
            <a:r>
              <a:rPr lang="fr-FR" dirty="0"/>
              <a:t> de &lt;</a:t>
            </a:r>
            <a:r>
              <a:rPr lang="fr-FR" dirty="0" err="1"/>
              <a:t>ul</a:t>
            </a:r>
            <a:r>
              <a:rPr lang="fr-FR" dirty="0"/>
              <a:t>&gt;</a:t>
            </a:r>
          </a:p>
          <a:p>
            <a:pPr lvl="1"/>
            <a:r>
              <a:rPr lang="fr-FR" dirty="0"/>
              <a:t>Enfants</a:t>
            </a:r>
          </a:p>
          <a:p>
            <a:pPr lvl="1"/>
            <a:endParaRPr lang="fr-FR" dirty="0"/>
          </a:p>
          <a:p>
            <a:pPr marL="1339850" lvl="5" indent="-182563">
              <a:buNone/>
            </a:pPr>
            <a:r>
              <a:rPr lang="fr-FR" dirty="0"/>
              <a:t>Uniquement les enfants&lt;</a:t>
            </a:r>
            <a:r>
              <a:rPr lang="fr-FR" dirty="0" err="1"/>
              <a:t>ul</a:t>
            </a:r>
            <a:r>
              <a:rPr lang="fr-FR" dirty="0"/>
              <a:t>&gt; contenu dans </a:t>
            </a:r>
            <a:r>
              <a:rPr lang="fr-FR" dirty="0" err="1"/>
              <a:t>div</a:t>
            </a:r>
            <a:r>
              <a:rPr lang="fr-FR" dirty="0"/>
              <a:t>#container</a:t>
            </a:r>
          </a:p>
          <a:p>
            <a:pPr lvl="1"/>
            <a:r>
              <a:rPr lang="fr-FR" dirty="0"/>
              <a:t>Présence d’attribut</a:t>
            </a:r>
          </a:p>
          <a:p>
            <a:pPr lvl="1"/>
            <a:endParaRPr lang="fr-FR" dirty="0"/>
          </a:p>
          <a:p>
            <a:pPr lvl="5">
              <a:buNone/>
            </a:pPr>
            <a:r>
              <a:rPr lang="fr-FR" dirty="0"/>
              <a:t>		         Lien comportant un attribut ‘</a:t>
            </a:r>
            <a:r>
              <a:rPr lang="fr-FR" dirty="0" err="1"/>
              <a:t>title</a:t>
            </a:r>
            <a:r>
              <a:rPr lang="fr-FR" dirty="0"/>
              <a:t>’</a:t>
            </a:r>
          </a:p>
          <a:p>
            <a:pPr lvl="1"/>
            <a:r>
              <a:rPr lang="fr-FR" dirty="0"/>
              <a:t>Valeur d’attribut</a:t>
            </a:r>
          </a:p>
          <a:p>
            <a:pPr lvl="5">
              <a:buNone/>
            </a:pPr>
            <a:endParaRPr lang="fr-FR" dirty="0"/>
          </a:p>
          <a:p>
            <a:pPr marL="1166813" lvl="5" indent="-182563">
              <a:buNone/>
            </a:pPr>
            <a:r>
              <a:rPr lang="fr-FR" dirty="0"/>
              <a:t>Lien comprenant l’attribut ‘</a:t>
            </a:r>
            <a:r>
              <a:rPr lang="fr-FR" dirty="0" err="1"/>
              <a:t>title</a:t>
            </a:r>
            <a:r>
              <a:rPr lang="fr-FR" dirty="0"/>
              <a:t>’ avec ‘</a:t>
            </a:r>
            <a:r>
              <a:rPr lang="fr-FR" dirty="0" err="1"/>
              <a:t>geenLink</a:t>
            </a:r>
            <a:r>
              <a:rPr lang="fr-FR" dirty="0"/>
              <a:t>’ comme valeur </a:t>
            </a:r>
          </a:p>
          <a:p>
            <a:pPr lvl="5">
              <a:buNone/>
            </a:pPr>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67</a:t>
            </a:fld>
            <a:endParaRPr lang="fr-FR"/>
          </a:p>
        </p:txBody>
      </p:sp>
      <p:sp>
        <p:nvSpPr>
          <p:cNvPr id="35843" name="Rectangle 3"/>
          <p:cNvSpPr>
            <a:spLocks noChangeArrowheads="1"/>
          </p:cNvSpPr>
          <p:nvPr/>
        </p:nvSpPr>
        <p:spPr bwMode="auto">
          <a:xfrm>
            <a:off x="2987824" y="2555322"/>
            <a:ext cx="2952328" cy="276999"/>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fr-FR" b="1" i="0" u="none" strike="noStrike" cap="none" normalizeH="0" baseline="0" dirty="0" err="1">
                <a:ln>
                  <a:noFill/>
                </a:ln>
                <a:solidFill>
                  <a:srgbClr val="000000"/>
                </a:solidFill>
                <a:effectLst/>
                <a:latin typeface="Source Code Pro" pitchFamily="49" charset="0"/>
                <a:cs typeface="Arial" pitchFamily="34" charset="0"/>
              </a:rPr>
              <a:t>ul</a:t>
            </a:r>
            <a:r>
              <a:rPr kumimoji="0" lang="fr-FR" b="1" i="0" u="none" strike="noStrike" cap="none" normalizeH="0" baseline="0" dirty="0">
                <a:ln>
                  <a:noFill/>
                </a:ln>
                <a:solidFill>
                  <a:srgbClr val="000000"/>
                </a:solidFill>
                <a:effectLst/>
                <a:latin typeface="Source Code Pro" pitchFamily="49" charset="0"/>
                <a:cs typeface="Arial" pitchFamily="34" charset="0"/>
              </a:rPr>
              <a:t> + p </a:t>
            </a:r>
            <a:r>
              <a:rPr kumimoji="0" lang="fr-FR" b="0" i="0" u="none" strike="noStrike" cap="none" normalizeH="0" baseline="0" dirty="0">
                <a:ln>
                  <a:noFill/>
                </a:ln>
                <a:solidFill>
                  <a:srgbClr val="000000"/>
                </a:solidFill>
                <a:effectLst/>
                <a:latin typeface="Source Code Pro" pitchFamily="49" charset="0"/>
                <a:cs typeface="Arial" pitchFamily="34" charset="0"/>
              </a:rPr>
              <a:t>{</a:t>
            </a:r>
            <a:r>
              <a:rPr kumimoji="0" lang="fr-FR" b="0" i="0" u="none" strike="noStrike" cap="none" normalizeH="0" baseline="0" dirty="0">
                <a:ln>
                  <a:noFill/>
                </a:ln>
                <a:solidFill>
                  <a:srgbClr val="3A3A3A"/>
                </a:solidFill>
                <a:effectLst/>
                <a:latin typeface="Source Code Pro" pitchFamily="49" charset="0"/>
                <a:cs typeface="Arial" pitchFamily="34" charset="0"/>
              </a:rPr>
              <a:t> </a:t>
            </a:r>
            <a:r>
              <a:rPr kumimoji="0" lang="fr-FR" b="1" i="0" u="none" strike="noStrike" cap="none" normalizeH="0" baseline="0" dirty="0" err="1">
                <a:ln>
                  <a:noFill/>
                </a:ln>
                <a:solidFill>
                  <a:srgbClr val="006699"/>
                </a:solidFill>
                <a:effectLst/>
                <a:latin typeface="Source Code Pro" pitchFamily="49" charset="0"/>
                <a:cs typeface="Arial" pitchFamily="34" charset="0"/>
              </a:rPr>
              <a:t>color</a:t>
            </a:r>
            <a:r>
              <a:rPr kumimoji="0" lang="fr-FR" b="0" i="0" u="none" strike="noStrike" cap="none" normalizeH="0" baseline="0" dirty="0">
                <a:ln>
                  <a:noFill/>
                </a:ln>
                <a:solidFill>
                  <a:srgbClr val="000000"/>
                </a:solidFill>
                <a:effectLst/>
                <a:latin typeface="Source Code Pro" pitchFamily="49" charset="0"/>
                <a:cs typeface="Arial" pitchFamily="34" charset="0"/>
              </a:rPr>
              <a:t>: </a:t>
            </a:r>
            <a:r>
              <a:rPr kumimoji="0" lang="fr-FR" b="0" i="0" u="none" strike="noStrike" cap="none" normalizeH="0" baseline="0" dirty="0" err="1">
                <a:ln>
                  <a:noFill/>
                </a:ln>
                <a:solidFill>
                  <a:srgbClr val="009900"/>
                </a:solidFill>
                <a:effectLst/>
                <a:latin typeface="Source Code Pro" pitchFamily="49" charset="0"/>
                <a:cs typeface="Arial" pitchFamily="34" charset="0"/>
              </a:rPr>
              <a:t>red</a:t>
            </a:r>
            <a:r>
              <a:rPr kumimoji="0" lang="fr-FR" b="0" i="0" u="none" strike="noStrike" cap="none" normalizeH="0" baseline="0" dirty="0">
                <a:ln>
                  <a:noFill/>
                </a:ln>
                <a:solidFill>
                  <a:srgbClr val="000000"/>
                </a:solidFill>
                <a:effectLst/>
                <a:latin typeface="Source Code Pro" pitchFamily="49" charset="0"/>
                <a:cs typeface="Arial" pitchFamily="34" charset="0"/>
              </a:rPr>
              <a:t>;}</a:t>
            </a:r>
            <a:endParaRPr kumimoji="0" lang="fr-FR" sz="4000" b="0" i="0" u="none" strike="noStrike" cap="none" normalizeH="0" baseline="0" dirty="0">
              <a:ln>
                <a:noFill/>
              </a:ln>
              <a:solidFill>
                <a:schemeClr val="tx1"/>
              </a:solidFill>
              <a:effectLst/>
              <a:latin typeface="Arial" pitchFamily="34" charset="0"/>
              <a:cs typeface="Arial" pitchFamily="34" charset="0"/>
            </a:endParaRPr>
          </a:p>
        </p:txBody>
      </p:sp>
      <p:sp>
        <p:nvSpPr>
          <p:cNvPr id="35844" name="Rectangle 4"/>
          <p:cNvSpPr>
            <a:spLocks noChangeArrowheads="1"/>
          </p:cNvSpPr>
          <p:nvPr/>
        </p:nvSpPr>
        <p:spPr bwMode="auto">
          <a:xfrm>
            <a:off x="1344750" y="3573741"/>
            <a:ext cx="6454500" cy="276999"/>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fr-FR" b="1" i="0" u="none" strike="noStrike" cap="none" normalizeH="0" baseline="0" dirty="0" err="1">
                <a:ln>
                  <a:noFill/>
                </a:ln>
                <a:solidFill>
                  <a:srgbClr val="000000"/>
                </a:solidFill>
                <a:effectLst/>
                <a:latin typeface="Source Code Pro" pitchFamily="49" charset="0"/>
                <a:cs typeface="Arial" pitchFamily="34" charset="0"/>
              </a:rPr>
              <a:t>div</a:t>
            </a:r>
            <a:r>
              <a:rPr kumimoji="0" lang="fr-FR" b="1" i="0" u="none" strike="noStrike" cap="none" normalizeH="0" baseline="0" dirty="0">
                <a:ln>
                  <a:noFill/>
                </a:ln>
                <a:solidFill>
                  <a:srgbClr val="000000"/>
                </a:solidFill>
                <a:effectLst/>
                <a:latin typeface="Source Code Pro" pitchFamily="49" charset="0"/>
                <a:cs typeface="Arial" pitchFamily="34" charset="0"/>
              </a:rPr>
              <a:t>#container &gt; </a:t>
            </a:r>
            <a:r>
              <a:rPr kumimoji="0" lang="fr-FR" b="1" i="0" u="none" strike="noStrike" cap="none" normalizeH="0" baseline="0" dirty="0" err="1">
                <a:ln>
                  <a:noFill/>
                </a:ln>
                <a:solidFill>
                  <a:srgbClr val="000000"/>
                </a:solidFill>
                <a:effectLst/>
                <a:latin typeface="Source Code Pro" pitchFamily="49" charset="0"/>
                <a:cs typeface="Arial" pitchFamily="34" charset="0"/>
              </a:rPr>
              <a:t>ul</a:t>
            </a:r>
            <a:r>
              <a:rPr kumimoji="0" lang="fr-FR" b="1" i="0" u="none" strike="noStrike" cap="none" normalizeH="0" baseline="0" dirty="0">
                <a:ln>
                  <a:noFill/>
                </a:ln>
                <a:solidFill>
                  <a:srgbClr val="000000"/>
                </a:solidFill>
                <a:effectLst/>
                <a:latin typeface="Source Code Pro" pitchFamily="49" charset="0"/>
                <a:cs typeface="Arial" pitchFamily="34" charset="0"/>
              </a:rPr>
              <a:t> </a:t>
            </a:r>
            <a:r>
              <a:rPr kumimoji="0" lang="fr-FR" b="0" i="0" u="none" strike="noStrike" cap="none" normalizeH="0" baseline="0" dirty="0">
                <a:ln>
                  <a:noFill/>
                </a:ln>
                <a:solidFill>
                  <a:srgbClr val="000000"/>
                </a:solidFill>
                <a:effectLst/>
                <a:latin typeface="Source Code Pro" pitchFamily="49" charset="0"/>
                <a:cs typeface="Arial" pitchFamily="34" charset="0"/>
              </a:rPr>
              <a:t>{</a:t>
            </a:r>
            <a:r>
              <a:rPr kumimoji="0" lang="fr-FR" b="1" i="0" u="none" strike="noStrike" cap="none" normalizeH="0" baseline="0" dirty="0">
                <a:ln>
                  <a:noFill/>
                </a:ln>
                <a:solidFill>
                  <a:srgbClr val="006699"/>
                </a:solidFill>
                <a:effectLst/>
                <a:latin typeface="Source Code Pro" pitchFamily="49" charset="0"/>
                <a:cs typeface="Arial" pitchFamily="34" charset="0"/>
              </a:rPr>
              <a:t>border</a:t>
            </a:r>
            <a:r>
              <a:rPr kumimoji="0" lang="fr-FR" b="0" i="0" u="none" strike="noStrike" cap="none" normalizeH="0" baseline="0" dirty="0">
                <a:ln>
                  <a:noFill/>
                </a:ln>
                <a:solidFill>
                  <a:srgbClr val="000000"/>
                </a:solidFill>
                <a:effectLst/>
                <a:latin typeface="Source Code Pro" pitchFamily="49" charset="0"/>
                <a:cs typeface="Arial" pitchFamily="34" charset="0"/>
              </a:rPr>
              <a:t>: </a:t>
            </a:r>
            <a:r>
              <a:rPr kumimoji="0" lang="fr-FR" b="0" i="0" u="none" strike="noStrike" cap="none" normalizeH="0" baseline="0" dirty="0">
                <a:ln>
                  <a:noFill/>
                </a:ln>
                <a:solidFill>
                  <a:srgbClr val="009900"/>
                </a:solidFill>
                <a:effectLst/>
                <a:latin typeface="Source Code Pro" pitchFamily="49" charset="0"/>
                <a:cs typeface="Arial" pitchFamily="34" charset="0"/>
              </a:rPr>
              <a:t>1px</a:t>
            </a:r>
            <a:r>
              <a:rPr kumimoji="0" lang="fr-FR" b="0" i="0" u="none" strike="noStrike" cap="none" normalizeH="0" baseline="0" dirty="0">
                <a:ln>
                  <a:noFill/>
                </a:ln>
                <a:solidFill>
                  <a:srgbClr val="3A3A3A"/>
                </a:solidFill>
                <a:effectLst/>
                <a:latin typeface="Source Code Pro" pitchFamily="49" charset="0"/>
                <a:cs typeface="Arial" pitchFamily="34" charset="0"/>
              </a:rPr>
              <a:t> </a:t>
            </a:r>
            <a:r>
              <a:rPr kumimoji="0" lang="fr-FR" b="0" i="0" u="none" strike="noStrike" cap="none" normalizeH="0" baseline="0" dirty="0" err="1">
                <a:ln>
                  <a:noFill/>
                </a:ln>
                <a:solidFill>
                  <a:srgbClr val="009900"/>
                </a:solidFill>
                <a:effectLst/>
                <a:latin typeface="Source Code Pro" pitchFamily="49" charset="0"/>
                <a:cs typeface="Arial" pitchFamily="34" charset="0"/>
              </a:rPr>
              <a:t>solid</a:t>
            </a:r>
            <a:r>
              <a:rPr kumimoji="0" lang="fr-FR" b="0" i="0" u="none" strike="noStrike" cap="none" normalizeH="0" baseline="0" dirty="0">
                <a:ln>
                  <a:noFill/>
                </a:ln>
                <a:solidFill>
                  <a:srgbClr val="3A3A3A"/>
                </a:solidFill>
                <a:effectLst/>
                <a:latin typeface="Source Code Pro" pitchFamily="49" charset="0"/>
                <a:cs typeface="Arial" pitchFamily="34" charset="0"/>
              </a:rPr>
              <a:t> b</a:t>
            </a:r>
            <a:r>
              <a:rPr kumimoji="0" lang="fr-FR" b="0" i="0" u="none" strike="noStrike" cap="none" normalizeH="0" baseline="0" dirty="0">
                <a:ln>
                  <a:noFill/>
                </a:ln>
                <a:solidFill>
                  <a:srgbClr val="009900"/>
                </a:solidFill>
                <a:effectLst/>
                <a:latin typeface="Source Code Pro" pitchFamily="49" charset="0"/>
                <a:cs typeface="Arial" pitchFamily="34" charset="0"/>
              </a:rPr>
              <a:t>lack</a:t>
            </a:r>
            <a:r>
              <a:rPr kumimoji="0" lang="fr-FR" b="0" i="0" u="none" strike="noStrike" cap="none" normalizeH="0" baseline="0" dirty="0">
                <a:ln>
                  <a:noFill/>
                </a:ln>
                <a:solidFill>
                  <a:srgbClr val="000000"/>
                </a:solidFill>
                <a:effectLst/>
                <a:latin typeface="Source Code Pro" pitchFamily="49" charset="0"/>
                <a:cs typeface="Arial" pitchFamily="34" charset="0"/>
              </a:rPr>
              <a:t>;}</a:t>
            </a:r>
            <a:endParaRPr kumimoji="0" lang="fr-FR" b="0" i="0" u="none" strike="noStrike" cap="none" normalizeH="0" baseline="0" dirty="0">
              <a:ln>
                <a:noFill/>
              </a:ln>
              <a:solidFill>
                <a:schemeClr val="tx1"/>
              </a:solidFill>
              <a:effectLst/>
              <a:latin typeface="Arial" pitchFamily="34" charset="0"/>
              <a:cs typeface="Arial" pitchFamily="34" charset="0"/>
            </a:endParaRPr>
          </a:p>
        </p:txBody>
      </p:sp>
      <p:sp>
        <p:nvSpPr>
          <p:cNvPr id="35846" name="Rectangle 6"/>
          <p:cNvSpPr>
            <a:spLocks noChangeArrowheads="1"/>
          </p:cNvSpPr>
          <p:nvPr/>
        </p:nvSpPr>
        <p:spPr bwMode="auto">
          <a:xfrm>
            <a:off x="2771800" y="4869160"/>
            <a:ext cx="3528392" cy="288032"/>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fr-FR" b="1" i="0" u="none" strike="noStrike" cap="none" normalizeH="0" baseline="0" dirty="0">
                <a:ln>
                  <a:noFill/>
                </a:ln>
                <a:solidFill>
                  <a:srgbClr val="000000"/>
                </a:solidFill>
                <a:effectLst/>
                <a:latin typeface="Source Code Pro" pitchFamily="49" charset="0"/>
                <a:cs typeface="Arial" pitchFamily="34" charset="0"/>
              </a:rPr>
              <a:t>a[</a:t>
            </a:r>
            <a:r>
              <a:rPr kumimoji="0" lang="fr-FR" b="1" i="0" u="none" strike="noStrike" cap="none" normalizeH="0" baseline="0" dirty="0" err="1">
                <a:ln>
                  <a:noFill/>
                </a:ln>
                <a:solidFill>
                  <a:srgbClr val="000000"/>
                </a:solidFill>
                <a:effectLst/>
                <a:latin typeface="Source Code Pro" pitchFamily="49" charset="0"/>
                <a:cs typeface="Arial" pitchFamily="34" charset="0"/>
              </a:rPr>
              <a:t>title</a:t>
            </a:r>
            <a:r>
              <a:rPr kumimoji="0" lang="fr-FR" b="1" i="0" u="none" strike="noStrike" cap="none" normalizeH="0" baseline="0" dirty="0">
                <a:ln>
                  <a:noFill/>
                </a:ln>
                <a:solidFill>
                  <a:srgbClr val="000000"/>
                </a:solidFill>
                <a:effectLst/>
                <a:latin typeface="Source Code Pro" pitchFamily="49" charset="0"/>
                <a:cs typeface="Arial" pitchFamily="34" charset="0"/>
              </a:rPr>
              <a:t>] </a:t>
            </a:r>
            <a:r>
              <a:rPr kumimoji="0" lang="fr-FR" b="0" i="0" u="none" strike="noStrike" cap="none" normalizeH="0" baseline="0" dirty="0">
                <a:ln>
                  <a:noFill/>
                </a:ln>
                <a:solidFill>
                  <a:srgbClr val="000000"/>
                </a:solidFill>
                <a:effectLst/>
                <a:latin typeface="Source Code Pro" pitchFamily="49" charset="0"/>
                <a:cs typeface="Arial" pitchFamily="34" charset="0"/>
              </a:rPr>
              <a:t>{</a:t>
            </a:r>
            <a:r>
              <a:rPr kumimoji="0" lang="fr-FR" b="0" i="0" u="none" strike="noStrike" cap="none" normalizeH="0" baseline="0" dirty="0">
                <a:ln>
                  <a:noFill/>
                </a:ln>
                <a:solidFill>
                  <a:srgbClr val="3A3A3A"/>
                </a:solidFill>
                <a:effectLst/>
                <a:latin typeface="Source Code Pro" pitchFamily="49" charset="0"/>
                <a:cs typeface="Arial" pitchFamily="34" charset="0"/>
              </a:rPr>
              <a:t> </a:t>
            </a:r>
            <a:r>
              <a:rPr kumimoji="0" lang="fr-FR" b="1" i="0" u="none" strike="noStrike" cap="none" normalizeH="0" baseline="0" dirty="0" err="1">
                <a:ln>
                  <a:noFill/>
                </a:ln>
                <a:solidFill>
                  <a:srgbClr val="006699"/>
                </a:solidFill>
                <a:effectLst/>
                <a:latin typeface="Source Code Pro" pitchFamily="49" charset="0"/>
                <a:cs typeface="Arial" pitchFamily="34" charset="0"/>
              </a:rPr>
              <a:t>color</a:t>
            </a:r>
            <a:r>
              <a:rPr kumimoji="0" lang="fr-FR" b="0" i="0" u="none" strike="noStrike" cap="none" normalizeH="0" baseline="0" dirty="0">
                <a:ln>
                  <a:noFill/>
                </a:ln>
                <a:solidFill>
                  <a:srgbClr val="000000"/>
                </a:solidFill>
                <a:effectLst/>
                <a:latin typeface="Source Code Pro" pitchFamily="49" charset="0"/>
                <a:cs typeface="Arial" pitchFamily="34" charset="0"/>
              </a:rPr>
              <a:t>: </a:t>
            </a:r>
            <a:r>
              <a:rPr kumimoji="0" lang="fr-FR" b="0" i="0" u="none" strike="noStrike" cap="none" normalizeH="0" baseline="0" dirty="0">
                <a:ln>
                  <a:noFill/>
                </a:ln>
                <a:solidFill>
                  <a:srgbClr val="009900"/>
                </a:solidFill>
                <a:effectLst/>
                <a:latin typeface="Source Code Pro" pitchFamily="49" charset="0"/>
                <a:cs typeface="Arial" pitchFamily="34" charset="0"/>
              </a:rPr>
              <a:t>green</a:t>
            </a:r>
            <a:r>
              <a:rPr kumimoji="0" lang="fr-FR" b="0" i="0" u="none" strike="noStrike" cap="none" normalizeH="0" baseline="0" dirty="0">
                <a:ln>
                  <a:noFill/>
                </a:ln>
                <a:solidFill>
                  <a:srgbClr val="000000"/>
                </a:solidFill>
                <a:effectLst/>
                <a:latin typeface="Source Code Pro" pitchFamily="49" charset="0"/>
                <a:cs typeface="Arial" pitchFamily="34" charset="0"/>
              </a:rPr>
              <a:t>;}</a:t>
            </a:r>
            <a:endParaRPr kumimoji="0" lang="fr-FR" b="0" i="0" u="none" strike="noStrike" cap="none" normalizeH="0" baseline="0" dirty="0">
              <a:ln>
                <a:noFill/>
              </a:ln>
              <a:solidFill>
                <a:schemeClr val="tx1"/>
              </a:solidFill>
              <a:effectLst/>
              <a:latin typeface="Arial" pitchFamily="34" charset="0"/>
              <a:cs typeface="Arial" pitchFamily="34" charset="0"/>
            </a:endParaRPr>
          </a:p>
        </p:txBody>
      </p:sp>
      <p:sp>
        <p:nvSpPr>
          <p:cNvPr id="12" name="Rectangle 6"/>
          <p:cNvSpPr>
            <a:spLocks noChangeArrowheads="1"/>
          </p:cNvSpPr>
          <p:nvPr/>
        </p:nvSpPr>
        <p:spPr bwMode="auto">
          <a:xfrm>
            <a:off x="1835696" y="5949280"/>
            <a:ext cx="5112568" cy="288032"/>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fr-FR" b="1" i="0" u="none" strike="noStrike" cap="none" normalizeH="0" baseline="0" dirty="0">
                <a:ln>
                  <a:noFill/>
                </a:ln>
                <a:solidFill>
                  <a:srgbClr val="000000"/>
                </a:solidFill>
                <a:effectLst/>
                <a:latin typeface="Source Code Pro" pitchFamily="49" charset="0"/>
                <a:cs typeface="Arial" pitchFamily="34" charset="0"/>
              </a:rPr>
              <a:t>a[</a:t>
            </a:r>
            <a:r>
              <a:rPr kumimoji="0" lang="fr-FR" b="1" i="0" u="none" strike="noStrike" cap="none" normalizeH="0" baseline="0" dirty="0" err="1">
                <a:ln>
                  <a:noFill/>
                </a:ln>
                <a:solidFill>
                  <a:srgbClr val="000000"/>
                </a:solidFill>
                <a:effectLst/>
                <a:latin typeface="Source Code Pro" pitchFamily="49" charset="0"/>
                <a:cs typeface="Arial" pitchFamily="34" charset="0"/>
              </a:rPr>
              <a:t>title</a:t>
            </a:r>
            <a:r>
              <a:rPr kumimoji="0" lang="fr-FR" b="1" i="0" u="none" strike="noStrike" cap="none" normalizeH="0" baseline="0" dirty="0">
                <a:ln>
                  <a:noFill/>
                </a:ln>
                <a:solidFill>
                  <a:srgbClr val="000000"/>
                </a:solidFill>
                <a:effectLst/>
                <a:latin typeface="Source Code Pro" pitchFamily="49" charset="0"/>
                <a:cs typeface="Arial" pitchFamily="34" charset="0"/>
              </a:rPr>
              <a:t>="</a:t>
            </a:r>
            <a:r>
              <a:rPr kumimoji="0" lang="fr-FR" b="1" i="0" u="none" strike="noStrike" cap="none" normalizeH="0" baseline="0" dirty="0" err="1">
                <a:ln>
                  <a:noFill/>
                </a:ln>
                <a:solidFill>
                  <a:srgbClr val="000000"/>
                </a:solidFill>
                <a:effectLst/>
                <a:latin typeface="Source Code Pro" pitchFamily="49" charset="0"/>
                <a:cs typeface="Arial" pitchFamily="34" charset="0"/>
              </a:rPr>
              <a:t>greenLink</a:t>
            </a:r>
            <a:r>
              <a:rPr kumimoji="0" lang="fr-FR" b="1" i="0" u="none" strike="noStrike" cap="none" normalizeH="0" baseline="0" dirty="0">
                <a:ln>
                  <a:noFill/>
                </a:ln>
                <a:solidFill>
                  <a:srgbClr val="000000"/>
                </a:solidFill>
                <a:effectLst/>
                <a:latin typeface="Source Code Pro" pitchFamily="49" charset="0"/>
                <a:cs typeface="Arial" pitchFamily="34" charset="0"/>
              </a:rPr>
              <a:t>"] </a:t>
            </a:r>
            <a:r>
              <a:rPr kumimoji="0" lang="fr-FR" b="0" i="0" u="none" strike="noStrike" cap="none" normalizeH="0" baseline="0" dirty="0">
                <a:ln>
                  <a:noFill/>
                </a:ln>
                <a:solidFill>
                  <a:srgbClr val="000000"/>
                </a:solidFill>
                <a:effectLst/>
                <a:latin typeface="Source Code Pro" pitchFamily="49" charset="0"/>
                <a:cs typeface="Arial" pitchFamily="34" charset="0"/>
              </a:rPr>
              <a:t>{</a:t>
            </a:r>
            <a:r>
              <a:rPr kumimoji="0" lang="fr-FR" b="0" i="0" u="none" strike="noStrike" cap="none" normalizeH="0" baseline="0" dirty="0">
                <a:ln>
                  <a:noFill/>
                </a:ln>
                <a:solidFill>
                  <a:srgbClr val="3A3A3A"/>
                </a:solidFill>
                <a:effectLst/>
                <a:latin typeface="Source Code Pro" pitchFamily="49" charset="0"/>
                <a:cs typeface="Arial" pitchFamily="34" charset="0"/>
              </a:rPr>
              <a:t> </a:t>
            </a:r>
            <a:r>
              <a:rPr kumimoji="0" lang="fr-FR" b="1" i="0" u="none" strike="noStrike" cap="none" normalizeH="0" baseline="0" dirty="0" err="1">
                <a:ln>
                  <a:noFill/>
                </a:ln>
                <a:solidFill>
                  <a:srgbClr val="006699"/>
                </a:solidFill>
                <a:effectLst/>
                <a:latin typeface="Source Code Pro" pitchFamily="49" charset="0"/>
                <a:cs typeface="Arial" pitchFamily="34" charset="0"/>
              </a:rPr>
              <a:t>color</a:t>
            </a:r>
            <a:r>
              <a:rPr kumimoji="0" lang="fr-FR" b="0" i="0" u="none" strike="noStrike" cap="none" normalizeH="0" baseline="0" dirty="0">
                <a:ln>
                  <a:noFill/>
                </a:ln>
                <a:solidFill>
                  <a:srgbClr val="000000"/>
                </a:solidFill>
                <a:effectLst/>
                <a:latin typeface="Source Code Pro" pitchFamily="49" charset="0"/>
                <a:cs typeface="Arial" pitchFamily="34" charset="0"/>
              </a:rPr>
              <a:t>: </a:t>
            </a:r>
            <a:r>
              <a:rPr kumimoji="0" lang="fr-FR" b="0" i="0" u="none" strike="noStrike" cap="none" normalizeH="0" baseline="0" dirty="0">
                <a:ln>
                  <a:noFill/>
                </a:ln>
                <a:solidFill>
                  <a:srgbClr val="009900"/>
                </a:solidFill>
                <a:effectLst/>
                <a:latin typeface="Source Code Pro" pitchFamily="49" charset="0"/>
                <a:cs typeface="Arial" pitchFamily="34" charset="0"/>
              </a:rPr>
              <a:t>green</a:t>
            </a:r>
            <a:r>
              <a:rPr kumimoji="0" lang="fr-FR" b="0" i="0" u="none" strike="noStrike" cap="none" normalizeH="0" baseline="0" dirty="0">
                <a:ln>
                  <a:noFill/>
                </a:ln>
                <a:solidFill>
                  <a:srgbClr val="000000"/>
                </a:solidFill>
                <a:effectLst/>
                <a:latin typeface="Source Code Pro" pitchFamily="49" charset="0"/>
                <a:cs typeface="Arial" pitchFamily="34" charset="0"/>
              </a:rPr>
              <a:t>;}</a:t>
            </a:r>
            <a:endParaRPr kumimoji="0" lang="fr-FR" b="0" i="0" u="none" strike="noStrike" cap="none" normalizeH="0" baseline="0" dirty="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41685837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dirty="0"/>
              <a:t>Le CSS / Media</a:t>
            </a:r>
          </a:p>
        </p:txBody>
      </p:sp>
      <p:sp>
        <p:nvSpPr>
          <p:cNvPr id="2" name="Espace réservé du contenu 1"/>
          <p:cNvSpPr>
            <a:spLocks noGrp="1"/>
          </p:cNvSpPr>
          <p:nvPr>
            <p:ph idx="1"/>
          </p:nvPr>
        </p:nvSpPr>
        <p:spPr>
          <a:prstGeom prst="rect">
            <a:avLst/>
          </a:prstGeom>
        </p:spPr>
        <p:txBody>
          <a:bodyPr>
            <a:normAutofit fontScale="92500" lnSpcReduction="20000"/>
          </a:bodyPr>
          <a:lstStyle/>
          <a:p>
            <a:r>
              <a:rPr lang="fr-FR" dirty="0"/>
              <a:t>Media </a:t>
            </a:r>
          </a:p>
          <a:p>
            <a:pPr lvl="2"/>
            <a:r>
              <a:rPr lang="fr-FR" dirty="0" err="1"/>
              <a:t>screen</a:t>
            </a:r>
            <a:r>
              <a:rPr lang="fr-FR" dirty="0"/>
              <a:t>, </a:t>
            </a:r>
            <a:r>
              <a:rPr lang="fr-FR" dirty="0" err="1"/>
              <a:t>print</a:t>
            </a:r>
            <a:r>
              <a:rPr lang="fr-FR" dirty="0"/>
              <a:t>, speech, all</a:t>
            </a:r>
          </a:p>
          <a:p>
            <a:pPr lvl="2"/>
            <a:endParaRPr lang="fr-FR" dirty="0"/>
          </a:p>
          <a:p>
            <a:pPr lvl="2"/>
            <a:endParaRPr lang="fr-FR" dirty="0"/>
          </a:p>
          <a:p>
            <a:pPr lvl="2"/>
            <a:endParaRPr lang="fr-FR" dirty="0"/>
          </a:p>
          <a:p>
            <a:pPr lvl="2"/>
            <a:endParaRPr lang="fr-FR" dirty="0"/>
          </a:p>
          <a:p>
            <a:pPr lvl="2"/>
            <a:endParaRPr lang="fr-FR" dirty="0"/>
          </a:p>
          <a:p>
            <a:pPr lvl="2"/>
            <a:endParaRPr lang="fr-FR" dirty="0"/>
          </a:p>
          <a:p>
            <a:pPr lvl="2"/>
            <a:endParaRPr lang="fr-FR" dirty="0"/>
          </a:p>
          <a:p>
            <a:pPr lvl="2"/>
            <a:r>
              <a:rPr lang="fr-FR" dirty="0"/>
              <a:t>Syntaxe</a:t>
            </a:r>
          </a:p>
          <a:p>
            <a:pPr lvl="2"/>
            <a:endParaRPr lang="fr-FR" dirty="0"/>
          </a:p>
          <a:p>
            <a:pPr lvl="2"/>
            <a:endParaRPr lang="fr-FR" dirty="0"/>
          </a:p>
          <a:p>
            <a:pPr lvl="2"/>
            <a:endParaRPr lang="fr-FR" dirty="0"/>
          </a:p>
          <a:p>
            <a:pPr lvl="2"/>
            <a:r>
              <a:rPr lang="fr-FR" dirty="0"/>
              <a:t>exemple </a:t>
            </a:r>
            <a:r>
              <a:rPr lang="fr-FR" dirty="0" err="1"/>
              <a:t>css</a:t>
            </a:r>
            <a:r>
              <a:rPr lang="fr-FR" dirty="0"/>
              <a:t> pure ou intégration media HTML</a:t>
            </a:r>
          </a:p>
          <a:p>
            <a:pPr lvl="2"/>
            <a:endParaRPr lang="fr-FR" dirty="0"/>
          </a:p>
        </p:txBody>
      </p:sp>
      <p:pic>
        <p:nvPicPr>
          <p:cNvPr id="1026" name="Picture 2" descr="C:\Users\Alex\Downloads\if_app_type_newspaper_512px_GREY_287491.png"/>
          <p:cNvPicPr>
            <a:picLocks noChangeAspect="1" noChangeArrowheads="1"/>
          </p:cNvPicPr>
          <p:nvPr/>
        </p:nvPicPr>
        <p:blipFill>
          <a:blip r:embed="rId3"/>
          <a:srcRect/>
          <a:stretch>
            <a:fillRect/>
          </a:stretch>
        </p:blipFill>
        <p:spPr bwMode="auto">
          <a:xfrm>
            <a:off x="1643042" y="1928802"/>
            <a:ext cx="1000132" cy="1000132"/>
          </a:xfrm>
          <a:prstGeom prst="rect">
            <a:avLst/>
          </a:prstGeom>
          <a:noFill/>
        </p:spPr>
      </p:pic>
      <p:pic>
        <p:nvPicPr>
          <p:cNvPr id="1027" name="Picture 3" descr="C:\Users\Alex\Downloads\if_apps_512pxGREY_339901.png"/>
          <p:cNvPicPr>
            <a:picLocks noChangeAspect="1" noChangeArrowheads="1"/>
          </p:cNvPicPr>
          <p:nvPr/>
        </p:nvPicPr>
        <p:blipFill>
          <a:blip r:embed="rId4"/>
          <a:srcRect/>
          <a:stretch>
            <a:fillRect/>
          </a:stretch>
        </p:blipFill>
        <p:spPr bwMode="auto">
          <a:xfrm>
            <a:off x="4071934" y="1928802"/>
            <a:ext cx="1000132" cy="1000132"/>
          </a:xfrm>
          <a:prstGeom prst="rect">
            <a:avLst/>
          </a:prstGeom>
          <a:noFill/>
        </p:spPr>
      </p:pic>
      <p:pic>
        <p:nvPicPr>
          <p:cNvPr id="1028" name="Picture 4" descr="C:\Users\Alex\Downloads\if_app_type_blogger_512px_GREY_287499.png"/>
          <p:cNvPicPr>
            <a:picLocks noChangeAspect="1" noChangeArrowheads="1"/>
          </p:cNvPicPr>
          <p:nvPr/>
        </p:nvPicPr>
        <p:blipFill>
          <a:blip r:embed="rId5"/>
          <a:srcRect/>
          <a:stretch>
            <a:fillRect/>
          </a:stretch>
        </p:blipFill>
        <p:spPr bwMode="auto">
          <a:xfrm>
            <a:off x="6643702" y="1857364"/>
            <a:ext cx="1000132" cy="1000132"/>
          </a:xfrm>
          <a:prstGeom prst="rect">
            <a:avLst/>
          </a:prstGeom>
          <a:noFill/>
        </p:spPr>
      </p:pic>
      <p:sp>
        <p:nvSpPr>
          <p:cNvPr id="7" name="Rectangle 6"/>
          <p:cNvSpPr>
            <a:spLocks noChangeArrowheads="1"/>
          </p:cNvSpPr>
          <p:nvPr/>
        </p:nvSpPr>
        <p:spPr bwMode="auto">
          <a:xfrm>
            <a:off x="1785918" y="3035384"/>
            <a:ext cx="6286544" cy="1107996"/>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0" tIns="0" rIns="0" bIns="0" numCol="1" anchor="ctr" anchorCtr="0" compatLnSpc="1">
            <a:prstTxWarp prst="textNoShape">
              <a:avLst/>
            </a:prstTxWarp>
            <a:spAutoFit/>
          </a:bodyPr>
          <a:lstStyle/>
          <a:p>
            <a:pPr lvl="0" fontAlgn="base">
              <a:spcBef>
                <a:spcPct val="0"/>
              </a:spcBef>
              <a:spcAft>
                <a:spcPct val="0"/>
              </a:spcAft>
            </a:pPr>
            <a:r>
              <a:rPr lang="en-US" dirty="0"/>
              <a:t>@media </a:t>
            </a:r>
            <a:r>
              <a:rPr lang="en-US" dirty="0" err="1"/>
              <a:t>not|only</a:t>
            </a:r>
            <a:r>
              <a:rPr lang="en-US" dirty="0"/>
              <a:t> </a:t>
            </a:r>
            <a:r>
              <a:rPr lang="en-US" i="1" dirty="0" err="1"/>
              <a:t>mediatype</a:t>
            </a:r>
            <a:r>
              <a:rPr lang="en-US" i="1" dirty="0"/>
              <a:t> </a:t>
            </a:r>
            <a:r>
              <a:rPr lang="en-US" dirty="0"/>
              <a:t>and</a:t>
            </a:r>
            <a:r>
              <a:rPr lang="en-US" i="1" dirty="0"/>
              <a:t> </a:t>
            </a:r>
          </a:p>
          <a:p>
            <a:pPr lvl="0" fontAlgn="base">
              <a:spcBef>
                <a:spcPct val="0"/>
              </a:spcBef>
              <a:spcAft>
                <a:spcPct val="0"/>
              </a:spcAft>
            </a:pPr>
            <a:r>
              <a:rPr lang="en-US" i="1" dirty="0"/>
              <a:t>	(media feature </a:t>
            </a:r>
            <a:r>
              <a:rPr lang="en-US" dirty="0" err="1"/>
              <a:t>and|or|not</a:t>
            </a:r>
            <a:r>
              <a:rPr lang="en-US" i="1" dirty="0"/>
              <a:t> </a:t>
            </a:r>
            <a:r>
              <a:rPr lang="en-US" i="1" dirty="0" err="1"/>
              <a:t>mediafeature</a:t>
            </a:r>
            <a:r>
              <a:rPr lang="en-US" i="1" dirty="0"/>
              <a:t>)</a:t>
            </a:r>
            <a:r>
              <a:rPr lang="en-US" dirty="0"/>
              <a:t> {</a:t>
            </a:r>
            <a:br>
              <a:rPr lang="en-US" i="1" dirty="0"/>
            </a:br>
            <a:r>
              <a:rPr lang="en-US" i="1" dirty="0"/>
              <a:t>    /*CSS-Code;*/</a:t>
            </a:r>
            <a:br>
              <a:rPr lang="en-US" i="1" dirty="0"/>
            </a:br>
            <a:r>
              <a:rPr lang="en-US" dirty="0"/>
              <a:t>}</a:t>
            </a:r>
            <a:endParaRPr kumimoji="0" lang="fr-FR" b="0" i="0" u="none" strike="noStrike" cap="none" normalizeH="0" baseline="0" dirty="0">
              <a:ln>
                <a:noFill/>
              </a:ln>
              <a:solidFill>
                <a:schemeClr val="tx1"/>
              </a:solidFill>
              <a:effectLst/>
              <a:latin typeface="Arial" pitchFamily="34" charset="0"/>
              <a:cs typeface="Arial" pitchFamily="34" charset="0"/>
            </a:endParaRPr>
          </a:p>
        </p:txBody>
      </p:sp>
      <p:sp>
        <p:nvSpPr>
          <p:cNvPr id="8" name="Rectangle 6"/>
          <p:cNvSpPr>
            <a:spLocks noChangeArrowheads="1"/>
          </p:cNvSpPr>
          <p:nvPr/>
        </p:nvSpPr>
        <p:spPr bwMode="auto">
          <a:xfrm>
            <a:off x="1142976" y="4669705"/>
            <a:ext cx="6858048" cy="830997"/>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0" tIns="0" rIns="0" bIns="0" numCol="1" anchor="ctr" anchorCtr="0" compatLnSpc="1">
            <a:prstTxWarp prst="textNoShape">
              <a:avLst/>
            </a:prstTxWarp>
            <a:spAutoFit/>
          </a:bodyPr>
          <a:lstStyle/>
          <a:p>
            <a:pPr lvl="0" fontAlgn="base">
              <a:spcBef>
                <a:spcPct val="0"/>
              </a:spcBef>
              <a:spcAft>
                <a:spcPct val="0"/>
              </a:spcAft>
            </a:pPr>
            <a:r>
              <a:rPr lang="en-US" dirty="0"/>
              <a:t>@media screen and (min-width: 400px) {</a:t>
            </a:r>
            <a:br>
              <a:rPr lang="en-US" dirty="0"/>
            </a:br>
            <a:r>
              <a:rPr lang="en-US" dirty="0"/>
              <a:t>	body {background-color: </a:t>
            </a:r>
            <a:r>
              <a:rPr lang="en-US" dirty="0" err="1"/>
              <a:t>lightgreen</a:t>
            </a:r>
            <a:r>
              <a:rPr lang="en-US" dirty="0"/>
              <a:t>;}</a:t>
            </a:r>
            <a:br>
              <a:rPr lang="en-US" dirty="0"/>
            </a:br>
            <a:r>
              <a:rPr lang="en-US" dirty="0"/>
              <a:t>}</a:t>
            </a:r>
            <a:endParaRPr kumimoji="0" lang="fr-FR" b="0" i="0" u="none" strike="noStrike" cap="none" normalizeH="0" baseline="0" dirty="0">
              <a:ln>
                <a:noFill/>
              </a:ln>
              <a:solidFill>
                <a:schemeClr val="tx1"/>
              </a:solidFill>
              <a:effectLst/>
              <a:latin typeface="Arial" pitchFamily="34" charset="0"/>
              <a:cs typeface="Arial" pitchFamily="34" charset="0"/>
            </a:endParaRPr>
          </a:p>
        </p:txBody>
      </p:sp>
      <p:sp>
        <p:nvSpPr>
          <p:cNvPr id="9" name="Rectangle 6"/>
          <p:cNvSpPr>
            <a:spLocks noChangeArrowheads="1"/>
          </p:cNvSpPr>
          <p:nvPr/>
        </p:nvSpPr>
        <p:spPr bwMode="auto">
          <a:xfrm>
            <a:off x="1214414" y="6000768"/>
            <a:ext cx="6786610" cy="215444"/>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0" tIns="0" rIns="0" bIns="0" numCol="1" anchor="ctr" anchorCtr="0" compatLnSpc="1">
            <a:prstTxWarp prst="textNoShape">
              <a:avLst/>
            </a:prstTxWarp>
            <a:spAutoFit/>
          </a:bodyPr>
          <a:lstStyle/>
          <a:p>
            <a:pPr lvl="0" algn="ctr" fontAlgn="base">
              <a:spcBef>
                <a:spcPct val="0"/>
              </a:spcBef>
              <a:spcAft>
                <a:spcPct val="0"/>
              </a:spcAft>
            </a:pPr>
            <a:r>
              <a:rPr lang="fr-FR" sz="1400" dirty="0"/>
              <a:t>&lt;</a:t>
            </a:r>
            <a:r>
              <a:rPr lang="fr-FR" sz="1400" dirty="0" err="1"/>
              <a:t>link</a:t>
            </a:r>
            <a:r>
              <a:rPr lang="fr-FR" sz="1400" dirty="0"/>
              <a:t> </a:t>
            </a:r>
            <a:r>
              <a:rPr lang="fr-FR" sz="1400" dirty="0" err="1"/>
              <a:t>rel</a:t>
            </a:r>
            <a:r>
              <a:rPr lang="fr-FR" sz="1400" dirty="0"/>
              <a:t>="</a:t>
            </a:r>
            <a:r>
              <a:rPr lang="fr-FR" sz="1400" dirty="0" err="1"/>
              <a:t>stylesheet</a:t>
            </a:r>
            <a:r>
              <a:rPr lang="fr-FR" sz="1400" dirty="0"/>
              <a:t>" media="</a:t>
            </a:r>
            <a:r>
              <a:rPr lang="fr-FR" sz="1400" dirty="0" err="1"/>
              <a:t>screen</a:t>
            </a:r>
            <a:r>
              <a:rPr lang="fr-FR" sz="1400" dirty="0"/>
              <a:t> and (min-</a:t>
            </a:r>
            <a:r>
              <a:rPr lang="fr-FR" sz="1400" dirty="0" err="1"/>
              <a:t>width</a:t>
            </a:r>
            <a:r>
              <a:rPr lang="fr-FR" sz="1400" dirty="0"/>
              <a:t>: 900px)" </a:t>
            </a:r>
            <a:r>
              <a:rPr lang="fr-FR" sz="1400" dirty="0" err="1"/>
              <a:t>href</a:t>
            </a:r>
            <a:r>
              <a:rPr lang="fr-FR" sz="1400" dirty="0"/>
              <a:t>="widescreen.css"&gt;</a:t>
            </a:r>
            <a:endParaRPr kumimoji="0" lang="fr-FR" sz="1400" b="0" i="0" u="none" strike="noStrike" cap="none" normalizeH="0" baseline="0" dirty="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390947988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AutoShape 2"/>
          <p:cNvSpPr>
            <a:spLocks noGrp="1" noChangeArrowheads="1"/>
          </p:cNvSpPr>
          <p:nvPr>
            <p:ph type="title"/>
          </p:nvPr>
        </p:nvSpPr>
        <p:spPr/>
        <p:txBody>
          <a:bodyPr/>
          <a:lstStyle/>
          <a:p>
            <a:pPr eaLnBrk="1" hangingPunct="1"/>
            <a:r>
              <a:rPr lang="fr-FR" altLang="fr-FR"/>
              <a:t>Les CSS pour mobiles</a:t>
            </a:r>
          </a:p>
        </p:txBody>
      </p:sp>
      <p:sp>
        <p:nvSpPr>
          <p:cNvPr id="24580" name="Rectangle 3"/>
          <p:cNvSpPr>
            <a:spLocks noGrp="1" noChangeArrowheads="1"/>
          </p:cNvSpPr>
          <p:nvPr>
            <p:ph idx="1"/>
          </p:nvPr>
        </p:nvSpPr>
        <p:spPr>
          <a:xfrm>
            <a:off x="285720" y="1142984"/>
            <a:ext cx="8572560" cy="5029069"/>
          </a:xfrm>
          <a:prstGeom prst="rect">
            <a:avLst/>
          </a:prstGeom>
          <a:noFill/>
        </p:spPr>
        <p:txBody>
          <a:bodyPr>
            <a:spAutoFit/>
          </a:bodyPr>
          <a:lstStyle/>
          <a:p>
            <a:r>
              <a:rPr lang="fr-FR" altLang="fr-FR" sz="2800" dirty="0"/>
              <a:t>@media (media </a:t>
            </a:r>
            <a:r>
              <a:rPr lang="fr-FR" altLang="fr-FR" sz="2800" dirty="0" err="1"/>
              <a:t>queries</a:t>
            </a:r>
            <a:r>
              <a:rPr lang="fr-FR" altLang="fr-FR" sz="2800" dirty="0"/>
              <a:t>) : responsive web design</a:t>
            </a:r>
          </a:p>
          <a:p>
            <a:pPr lvl="1"/>
            <a:r>
              <a:rPr lang="fr-FR" altLang="fr-FR" sz="2400" dirty="0"/>
              <a:t>CSS qui ne s’applique qu’au mode portrait</a:t>
            </a:r>
          </a:p>
          <a:p>
            <a:pPr lvl="1"/>
            <a:r>
              <a:rPr lang="fr-FR" altLang="fr-FR" sz="2400" dirty="0"/>
              <a:t>@media all and () {</a:t>
            </a:r>
            <a:br>
              <a:rPr lang="fr-FR" altLang="fr-FR" sz="2400" dirty="0"/>
            </a:br>
            <a:r>
              <a:rPr lang="fr-FR" altLang="fr-FR" sz="2400" dirty="0"/>
              <a:t>   body {...}</a:t>
            </a:r>
            <a:br>
              <a:rPr lang="fr-FR" altLang="fr-FR" sz="2400" dirty="0"/>
            </a:br>
            <a:r>
              <a:rPr lang="fr-FR" altLang="fr-FR" sz="2400" dirty="0"/>
              <a:t>   .tel {...}</a:t>
            </a:r>
            <a:br>
              <a:rPr lang="fr-FR" altLang="fr-FR" sz="2400" dirty="0"/>
            </a:br>
            <a:r>
              <a:rPr lang="fr-FR" altLang="fr-FR" sz="2400" dirty="0"/>
              <a:t>}</a:t>
            </a:r>
          </a:p>
          <a:p>
            <a:pPr lvl="1"/>
            <a:endParaRPr lang="fr-FR" altLang="fr-FR" sz="2400" dirty="0"/>
          </a:p>
          <a:p>
            <a:pPr lvl="1"/>
            <a:endParaRPr lang="fr-FR" altLang="fr-FR" sz="2400" dirty="0"/>
          </a:p>
          <a:p>
            <a:r>
              <a:rPr lang="fr-FR" altLang="fr-FR" sz="2800" dirty="0"/>
              <a:t>CSS spécifiques</a:t>
            </a:r>
          </a:p>
          <a:p>
            <a:pPr lvl="1"/>
            <a:r>
              <a:rPr lang="en-US" altLang="fr-FR" sz="2000" dirty="0" err="1"/>
              <a:t>webkit</a:t>
            </a:r>
            <a:r>
              <a:rPr lang="en-US" altLang="fr-FR" sz="2000" dirty="0"/>
              <a:t>-tap-highlight-color</a:t>
            </a:r>
          </a:p>
          <a:p>
            <a:pPr lvl="1"/>
            <a:r>
              <a:rPr lang="en-US" altLang="fr-FR" sz="2000" dirty="0" err="1"/>
              <a:t>webkit</a:t>
            </a:r>
            <a:r>
              <a:rPr lang="en-US" altLang="fr-FR" sz="2000" dirty="0"/>
              <a:t>-user-select: none; (pas de </a:t>
            </a:r>
            <a:r>
              <a:rPr lang="en-US" altLang="fr-FR" sz="2000" dirty="0" err="1"/>
              <a:t>sélection</a:t>
            </a:r>
            <a:r>
              <a:rPr lang="en-US" altLang="fr-FR" sz="2000" dirty="0"/>
              <a:t> de </a:t>
            </a:r>
            <a:r>
              <a:rPr lang="en-US" altLang="fr-FR" sz="2000" dirty="0" err="1"/>
              <a:t>texte</a:t>
            </a:r>
            <a:r>
              <a:rPr lang="en-US" altLang="fr-FR" sz="2000" dirty="0"/>
              <a:t> possible)</a:t>
            </a:r>
          </a:p>
          <a:p>
            <a:pPr lvl="1"/>
            <a:r>
              <a:rPr lang="en-US" altLang="fr-FR" sz="2000" dirty="0"/>
              <a:t>-</a:t>
            </a:r>
            <a:r>
              <a:rPr lang="en-US" altLang="fr-FR" sz="2000" dirty="0" err="1"/>
              <a:t>webkit</a:t>
            </a:r>
            <a:r>
              <a:rPr lang="en-US" altLang="fr-FR" sz="2000" dirty="0"/>
              <a:t>-touch-callout: none; (</a:t>
            </a:r>
            <a:r>
              <a:rPr lang="en-US" altLang="fr-FR" sz="2000" dirty="0" err="1"/>
              <a:t>évite</a:t>
            </a:r>
            <a:r>
              <a:rPr lang="en-US" altLang="fr-FR" sz="2000" dirty="0"/>
              <a:t> </a:t>
            </a:r>
            <a:r>
              <a:rPr lang="en-US" altLang="fr-FR" sz="2000" dirty="0" err="1"/>
              <a:t>l’apparition</a:t>
            </a:r>
            <a:r>
              <a:rPr lang="en-US" altLang="fr-FR" sz="2000" dirty="0"/>
              <a:t> du menu </a:t>
            </a:r>
            <a:r>
              <a:rPr lang="en-US" altLang="fr-FR" sz="2000" dirty="0" err="1"/>
              <a:t>contextuel</a:t>
            </a:r>
            <a:r>
              <a:rPr lang="en-US" altLang="fr-FR" sz="2000" dirty="0"/>
              <a:t>)</a:t>
            </a:r>
            <a:endParaRPr lang="fr-FR" altLang="fr-FR" sz="2000" dirty="0"/>
          </a:p>
        </p:txBody>
      </p:sp>
      <p:sp>
        <p:nvSpPr>
          <p:cNvPr id="24578" name="Rectangle 13"/>
          <p:cNvSpPr>
            <a:spLocks noGrp="1" noChangeArrowheads="1"/>
          </p:cNvSpPr>
          <p:nvPr>
            <p:ph type="sldNum" sz="quarter" idx="12"/>
          </p:nvPr>
        </p:nvSpPr>
        <p:spPr>
          <a:prstGeom prst="rect">
            <a:avLst/>
          </a:prstGeom>
          <a:noFill/>
        </p:spPr>
        <p:txBody>
          <a:bodyPr/>
          <a:lstStyle/>
          <a:p>
            <a:fld id="{B91F5372-EE28-4B2B-8240-C0F7BBD9A3F6}" type="slidenum">
              <a:rPr lang="fr-FR" altLang="fr-FR" smtClean="0"/>
              <a:pPr/>
              <a:t>69</a:t>
            </a:fld>
            <a:endParaRPr lang="fr-FR" altLang="fr-FR"/>
          </a:p>
        </p:txBody>
      </p:sp>
    </p:spTree>
    <p:extLst>
      <p:ext uri="{BB962C8B-B14F-4D97-AF65-F5344CB8AC3E}">
        <p14:creationId xmlns:p14="http://schemas.microsoft.com/office/powerpoint/2010/main" val="3216538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pPr eaLnBrk="1" hangingPunct="1"/>
            <a:r>
              <a:rPr lang="en-JM" sz="3600"/>
              <a:t>Introduction</a:t>
            </a:r>
            <a:endParaRPr lang="en-JM" sz="3500"/>
          </a:p>
        </p:txBody>
      </p:sp>
      <p:sp>
        <p:nvSpPr>
          <p:cNvPr id="23567" name="Slide Number Placeholder 23"/>
          <p:cNvSpPr>
            <a:spLocks noGrp="1"/>
          </p:cNvSpPr>
          <p:nvPr>
            <p:ph type="sldNum" sz="quarter" idx="11"/>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01A6AFF3-138E-406C-A57E-E4495F5C2AC4}" type="slidenum">
              <a:rPr lang="en-JM" smtClean="0">
                <a:solidFill>
                  <a:schemeClr val="bg1"/>
                </a:solidFill>
              </a:rPr>
              <a:pPr fontAlgn="base">
                <a:spcBef>
                  <a:spcPct val="0"/>
                </a:spcBef>
                <a:spcAft>
                  <a:spcPct val="0"/>
                </a:spcAft>
                <a:defRPr/>
              </a:pPr>
              <a:t>7</a:t>
            </a:fld>
            <a:endParaRPr lang="en-JM">
              <a:solidFill>
                <a:schemeClr val="bg1"/>
              </a:solidFill>
            </a:endParaRPr>
          </a:p>
        </p:txBody>
      </p:sp>
      <p:sp>
        <p:nvSpPr>
          <p:cNvPr id="26" name="Footer Placeholder 12"/>
          <p:cNvSpPr>
            <a:spLocks noGrp="1"/>
          </p:cNvSpPr>
          <p:nvPr>
            <p:ph type="ftr" sz="quarter" idx="12"/>
          </p:nvPr>
        </p:nvSpPr>
        <p:spPr>
          <a:xfrm>
            <a:off x="457200" y="6400800"/>
            <a:ext cx="5638800" cy="365125"/>
          </a:xfrm>
        </p:spPr>
        <p:txBody>
          <a:bodyPr/>
          <a:lstStyle/>
          <a:p>
            <a:pPr>
              <a:defRPr/>
            </a:pPr>
            <a:r>
              <a:rPr lang="fr-FR" dirty="0"/>
              <a:t>JAVASCRIPT HTML DYNAMIQUE</a:t>
            </a:r>
            <a:endParaRPr lang="en-JM" dirty="0"/>
          </a:p>
        </p:txBody>
      </p:sp>
      <p:sp>
        <p:nvSpPr>
          <p:cNvPr id="6" name="TextBox 5"/>
          <p:cNvSpPr txBox="1"/>
          <p:nvPr/>
        </p:nvSpPr>
        <p:spPr>
          <a:xfrm>
            <a:off x="457200" y="2209800"/>
            <a:ext cx="1981200" cy="338138"/>
          </a:xfrm>
          <a:prstGeom prst="rect">
            <a:avLst/>
          </a:prstGeom>
          <a:noFill/>
        </p:spPr>
        <p:txBody>
          <a:bodyPr>
            <a:spAutoFit/>
          </a:bodyPr>
          <a:lstStyle/>
          <a:p>
            <a:pPr fontAlgn="auto">
              <a:spcBef>
                <a:spcPts val="0"/>
              </a:spcBef>
              <a:spcAft>
                <a:spcPts val="0"/>
              </a:spcAft>
              <a:defRPr/>
            </a:pPr>
            <a:r>
              <a:rPr lang="en-JM" sz="1600" b="1" dirty="0">
                <a:solidFill>
                  <a:schemeClr val="tx1">
                    <a:lumMod val="75000"/>
                    <a:lumOff val="25000"/>
                  </a:schemeClr>
                </a:solidFill>
                <a:latin typeface="PT Sans Narrow" pitchFamily="34" charset="0"/>
                <a:cs typeface="+mn-cs"/>
              </a:rPr>
              <a:t>Language  </a:t>
            </a:r>
          </a:p>
        </p:txBody>
      </p:sp>
      <p:grpSp>
        <p:nvGrpSpPr>
          <p:cNvPr id="2" name="Group 27"/>
          <p:cNvGrpSpPr>
            <a:grpSpLocks/>
          </p:cNvGrpSpPr>
          <p:nvPr/>
        </p:nvGrpSpPr>
        <p:grpSpPr bwMode="auto">
          <a:xfrm>
            <a:off x="533400" y="2517775"/>
            <a:ext cx="1765300" cy="685800"/>
            <a:chOff x="533400" y="1752599"/>
            <a:chExt cx="1764792" cy="685801"/>
          </a:xfrm>
        </p:grpSpPr>
        <p:sp>
          <p:nvSpPr>
            <p:cNvPr id="5" name="Rectangle 4"/>
            <p:cNvSpPr/>
            <p:nvPr/>
          </p:nvSpPr>
          <p:spPr>
            <a:xfrm>
              <a:off x="533400" y="1752599"/>
              <a:ext cx="1764792" cy="9683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sz="1600" b="1">
                <a:solidFill>
                  <a:srgbClr val="00B0F0"/>
                </a:solidFill>
                <a:latin typeface="PT Sans Narrow" pitchFamily="34" charset="0"/>
              </a:endParaRPr>
            </a:p>
          </p:txBody>
        </p:sp>
        <p:sp>
          <p:nvSpPr>
            <p:cNvPr id="7" name="Rectangle 6"/>
            <p:cNvSpPr/>
            <p:nvPr/>
          </p:nvSpPr>
          <p:spPr>
            <a:xfrm>
              <a:off x="533400" y="1828799"/>
              <a:ext cx="1752096" cy="609601"/>
            </a:xfrm>
            <a:prstGeom prst="rect">
              <a:avLst/>
            </a:prstGeom>
            <a:solidFill>
              <a:schemeClr val="bg1">
                <a:lumMod val="95000"/>
              </a:schemeClr>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JM" sz="1600" b="1" dirty="0">
                  <a:solidFill>
                    <a:srgbClr val="00B0F0"/>
                  </a:solidFill>
                  <a:latin typeface="PT Sans Narrow" pitchFamily="34" charset="0"/>
                </a:rPr>
                <a:t>SCRIPT</a:t>
              </a:r>
            </a:p>
          </p:txBody>
        </p:sp>
      </p:grpSp>
      <p:sp>
        <p:nvSpPr>
          <p:cNvPr id="9" name="TextBox 8"/>
          <p:cNvSpPr txBox="1"/>
          <p:nvPr/>
        </p:nvSpPr>
        <p:spPr>
          <a:xfrm>
            <a:off x="2590800" y="2212975"/>
            <a:ext cx="1828800" cy="338138"/>
          </a:xfrm>
          <a:prstGeom prst="rect">
            <a:avLst/>
          </a:prstGeom>
          <a:noFill/>
        </p:spPr>
        <p:txBody>
          <a:bodyPr>
            <a:spAutoFit/>
          </a:bodyPr>
          <a:lstStyle/>
          <a:p>
            <a:pPr fontAlgn="auto">
              <a:spcBef>
                <a:spcPts val="0"/>
              </a:spcBef>
              <a:spcAft>
                <a:spcPts val="0"/>
              </a:spcAft>
              <a:defRPr/>
            </a:pPr>
            <a:r>
              <a:rPr lang="en-JM" sz="1600" b="1" dirty="0" err="1">
                <a:solidFill>
                  <a:schemeClr val="tx1">
                    <a:lumMod val="95000"/>
                    <a:lumOff val="5000"/>
                  </a:schemeClr>
                </a:solidFill>
                <a:latin typeface="PT Sans Narrow" pitchFamily="34" charset="0"/>
              </a:rPr>
              <a:t>Programmation</a:t>
            </a:r>
            <a:endParaRPr lang="en-JM" sz="1600" b="1" dirty="0">
              <a:solidFill>
                <a:schemeClr val="tx1">
                  <a:lumMod val="95000"/>
                  <a:lumOff val="5000"/>
                </a:schemeClr>
              </a:solidFill>
              <a:latin typeface="PT Sans Narrow" pitchFamily="34" charset="0"/>
              <a:cs typeface="+mn-cs"/>
            </a:endParaRPr>
          </a:p>
        </p:txBody>
      </p:sp>
      <p:grpSp>
        <p:nvGrpSpPr>
          <p:cNvPr id="3" name="Group 28"/>
          <p:cNvGrpSpPr>
            <a:grpSpLocks/>
          </p:cNvGrpSpPr>
          <p:nvPr/>
        </p:nvGrpSpPr>
        <p:grpSpPr bwMode="auto">
          <a:xfrm>
            <a:off x="2667000" y="2517775"/>
            <a:ext cx="1755775" cy="685800"/>
            <a:chOff x="2667000" y="1752599"/>
            <a:chExt cx="1755648" cy="685801"/>
          </a:xfrm>
        </p:grpSpPr>
        <p:sp>
          <p:nvSpPr>
            <p:cNvPr id="8" name="Rectangle 7"/>
            <p:cNvSpPr/>
            <p:nvPr/>
          </p:nvSpPr>
          <p:spPr>
            <a:xfrm>
              <a:off x="2667000" y="1752599"/>
              <a:ext cx="1755648" cy="9683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sz="1600" b="1">
                <a:solidFill>
                  <a:srgbClr val="00B0F0"/>
                </a:solidFill>
                <a:latin typeface="PT Sans Narrow" pitchFamily="34" charset="0"/>
              </a:endParaRPr>
            </a:p>
          </p:txBody>
        </p:sp>
        <p:sp>
          <p:nvSpPr>
            <p:cNvPr id="10" name="Rectangle 9"/>
            <p:cNvSpPr/>
            <p:nvPr/>
          </p:nvSpPr>
          <p:spPr>
            <a:xfrm>
              <a:off x="2667000" y="1828799"/>
              <a:ext cx="1752473" cy="609601"/>
            </a:xfrm>
            <a:prstGeom prst="rect">
              <a:avLst/>
            </a:prstGeom>
            <a:solidFill>
              <a:schemeClr val="bg1">
                <a:lumMod val="95000"/>
              </a:schemeClr>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JM" sz="1600" b="1" dirty="0" err="1">
                  <a:solidFill>
                    <a:srgbClr val="00B0F0"/>
                  </a:solidFill>
                  <a:latin typeface="PT Sans Narrow" pitchFamily="34" charset="0"/>
                </a:rPr>
                <a:t>SYNTAXE</a:t>
              </a:r>
              <a:r>
                <a:rPr lang="en-JM" sz="1600" b="1" dirty="0">
                  <a:solidFill>
                    <a:srgbClr val="00B0F0"/>
                  </a:solidFill>
                  <a:latin typeface="PT Sans Narrow" pitchFamily="34" charset="0"/>
                </a:rPr>
                <a:t> OBJET</a:t>
              </a:r>
            </a:p>
          </p:txBody>
        </p:sp>
      </p:grpSp>
      <p:sp>
        <p:nvSpPr>
          <p:cNvPr id="12" name="TextBox 11"/>
          <p:cNvSpPr txBox="1"/>
          <p:nvPr/>
        </p:nvSpPr>
        <p:spPr>
          <a:xfrm>
            <a:off x="4724400" y="2212975"/>
            <a:ext cx="1460500" cy="338138"/>
          </a:xfrm>
          <a:prstGeom prst="rect">
            <a:avLst/>
          </a:prstGeom>
          <a:noFill/>
        </p:spPr>
        <p:txBody>
          <a:bodyPr>
            <a:spAutoFit/>
          </a:bodyPr>
          <a:lstStyle/>
          <a:p>
            <a:pPr fontAlgn="auto">
              <a:spcBef>
                <a:spcPts val="0"/>
              </a:spcBef>
              <a:spcAft>
                <a:spcPts val="0"/>
              </a:spcAft>
              <a:defRPr/>
            </a:pPr>
            <a:r>
              <a:rPr lang="en-JM" sz="1600" b="1" dirty="0" err="1">
                <a:solidFill>
                  <a:schemeClr val="tx1">
                    <a:lumMod val="95000"/>
                    <a:lumOff val="5000"/>
                  </a:schemeClr>
                </a:solidFill>
                <a:latin typeface="PT Sans Narrow" pitchFamily="34" charset="0"/>
              </a:rPr>
              <a:t>Interactivité</a:t>
            </a:r>
            <a:endParaRPr lang="en-JM" sz="1600" b="1" dirty="0">
              <a:solidFill>
                <a:schemeClr val="tx1">
                  <a:lumMod val="95000"/>
                  <a:lumOff val="5000"/>
                </a:schemeClr>
              </a:solidFill>
              <a:latin typeface="PT Sans Narrow" pitchFamily="34" charset="0"/>
              <a:cs typeface="+mn-cs"/>
            </a:endParaRPr>
          </a:p>
        </p:txBody>
      </p:sp>
      <p:grpSp>
        <p:nvGrpSpPr>
          <p:cNvPr id="4" name="Group 29"/>
          <p:cNvGrpSpPr>
            <a:grpSpLocks/>
          </p:cNvGrpSpPr>
          <p:nvPr/>
        </p:nvGrpSpPr>
        <p:grpSpPr bwMode="auto">
          <a:xfrm>
            <a:off x="4800600" y="2517775"/>
            <a:ext cx="1765300" cy="685800"/>
            <a:chOff x="4800600" y="1752599"/>
            <a:chExt cx="1764792" cy="685801"/>
          </a:xfrm>
        </p:grpSpPr>
        <p:sp>
          <p:nvSpPr>
            <p:cNvPr id="11" name="Rectangle 10"/>
            <p:cNvSpPr/>
            <p:nvPr/>
          </p:nvSpPr>
          <p:spPr>
            <a:xfrm>
              <a:off x="4800600" y="1752599"/>
              <a:ext cx="1764792" cy="9683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sz="1600" b="1">
                <a:solidFill>
                  <a:srgbClr val="00B0F0"/>
                </a:solidFill>
                <a:latin typeface="PT Sans Narrow" pitchFamily="34" charset="0"/>
              </a:endParaRPr>
            </a:p>
          </p:txBody>
        </p:sp>
        <p:sp>
          <p:nvSpPr>
            <p:cNvPr id="13" name="Rectangle 12"/>
            <p:cNvSpPr/>
            <p:nvPr/>
          </p:nvSpPr>
          <p:spPr>
            <a:xfrm>
              <a:off x="4800600" y="1828799"/>
              <a:ext cx="1752096" cy="609601"/>
            </a:xfrm>
            <a:prstGeom prst="rect">
              <a:avLst/>
            </a:prstGeom>
            <a:solidFill>
              <a:schemeClr val="bg1">
                <a:lumMod val="95000"/>
              </a:schemeClr>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JM" sz="1600" b="1" dirty="0">
                  <a:solidFill>
                    <a:srgbClr val="00B0F0"/>
                  </a:solidFill>
                  <a:latin typeface="PT Sans Narrow" pitchFamily="34" charset="0"/>
                </a:rPr>
                <a:t>CLIENT</a:t>
              </a:r>
            </a:p>
          </p:txBody>
        </p:sp>
      </p:grpSp>
      <p:sp>
        <p:nvSpPr>
          <p:cNvPr id="15" name="TextBox 14"/>
          <p:cNvSpPr txBox="1"/>
          <p:nvPr/>
        </p:nvSpPr>
        <p:spPr>
          <a:xfrm>
            <a:off x="6781800" y="2212975"/>
            <a:ext cx="1676400" cy="338138"/>
          </a:xfrm>
          <a:prstGeom prst="rect">
            <a:avLst/>
          </a:prstGeom>
          <a:noFill/>
        </p:spPr>
        <p:txBody>
          <a:bodyPr>
            <a:spAutoFit/>
          </a:bodyPr>
          <a:lstStyle/>
          <a:p>
            <a:pPr fontAlgn="auto">
              <a:spcBef>
                <a:spcPts val="0"/>
              </a:spcBef>
              <a:spcAft>
                <a:spcPts val="0"/>
              </a:spcAft>
              <a:defRPr/>
            </a:pPr>
            <a:r>
              <a:rPr lang="en-JM" sz="1600" b="1" dirty="0" err="1">
                <a:solidFill>
                  <a:schemeClr val="tx1">
                    <a:lumMod val="95000"/>
                    <a:lumOff val="5000"/>
                  </a:schemeClr>
                </a:solidFill>
                <a:latin typeface="PT Sans Narrow" pitchFamily="34" charset="0"/>
              </a:rPr>
              <a:t>Norme</a:t>
            </a:r>
            <a:endParaRPr lang="en-JM" sz="1600" b="1" dirty="0">
              <a:solidFill>
                <a:schemeClr val="tx1">
                  <a:lumMod val="95000"/>
                  <a:lumOff val="5000"/>
                </a:schemeClr>
              </a:solidFill>
              <a:latin typeface="PT Sans Narrow" pitchFamily="34" charset="0"/>
            </a:endParaRPr>
          </a:p>
        </p:txBody>
      </p:sp>
      <p:grpSp>
        <p:nvGrpSpPr>
          <p:cNvPr id="21" name="Group 30"/>
          <p:cNvGrpSpPr>
            <a:grpSpLocks/>
          </p:cNvGrpSpPr>
          <p:nvPr/>
        </p:nvGrpSpPr>
        <p:grpSpPr bwMode="auto">
          <a:xfrm>
            <a:off x="6858000" y="2517775"/>
            <a:ext cx="1765300" cy="685800"/>
            <a:chOff x="6858000" y="1752599"/>
            <a:chExt cx="1764792" cy="685801"/>
          </a:xfrm>
        </p:grpSpPr>
        <p:sp>
          <p:nvSpPr>
            <p:cNvPr id="14" name="Rectangle 13"/>
            <p:cNvSpPr/>
            <p:nvPr/>
          </p:nvSpPr>
          <p:spPr>
            <a:xfrm>
              <a:off x="6858000" y="1752599"/>
              <a:ext cx="1764792" cy="9683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JM" sz="1600" b="1">
                <a:solidFill>
                  <a:srgbClr val="00B0F0"/>
                </a:solidFill>
                <a:latin typeface="PT Sans Narrow" pitchFamily="34" charset="0"/>
              </a:endParaRPr>
            </a:p>
          </p:txBody>
        </p:sp>
        <p:sp>
          <p:nvSpPr>
            <p:cNvPr id="16" name="Rectangle 15"/>
            <p:cNvSpPr/>
            <p:nvPr/>
          </p:nvSpPr>
          <p:spPr>
            <a:xfrm>
              <a:off x="6858000" y="1828799"/>
              <a:ext cx="1752096" cy="609601"/>
            </a:xfrm>
            <a:prstGeom prst="rect">
              <a:avLst/>
            </a:prstGeom>
            <a:solidFill>
              <a:schemeClr val="bg1">
                <a:lumMod val="95000"/>
              </a:schemeClr>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JM" sz="1600" b="1" dirty="0">
                  <a:solidFill>
                    <a:srgbClr val="00B0F0"/>
                  </a:solidFill>
                  <a:latin typeface="PT Sans Narrow" pitchFamily="34" charset="0"/>
                </a:rPr>
                <a:t>ECMA-262</a:t>
              </a:r>
            </a:p>
          </p:txBody>
        </p:sp>
      </p:grpSp>
      <p:sp>
        <p:nvSpPr>
          <p:cNvPr id="17" name="TextBox 16"/>
          <p:cNvSpPr txBox="1"/>
          <p:nvPr/>
        </p:nvSpPr>
        <p:spPr>
          <a:xfrm>
            <a:off x="2590800" y="3355975"/>
            <a:ext cx="1981200" cy="1816100"/>
          </a:xfrm>
          <a:prstGeom prst="rect">
            <a:avLst/>
          </a:prstGeom>
          <a:noFill/>
        </p:spPr>
        <p:txBody>
          <a:bodyPr>
            <a:spAutoFit/>
          </a:bodyPr>
          <a:lstStyle/>
          <a:p>
            <a:pPr fontAlgn="auto">
              <a:spcBef>
                <a:spcPts val="0"/>
              </a:spcBef>
              <a:spcAft>
                <a:spcPts val="0"/>
              </a:spcAft>
              <a:defRPr/>
            </a:pPr>
            <a:r>
              <a:rPr lang="fr-FR" sz="1400" dirty="0"/>
              <a:t>La syntaxe JavaScript est une simplification inspirée de nombreux langages (java, C..)</a:t>
            </a:r>
          </a:p>
          <a:p>
            <a:pPr fontAlgn="auto">
              <a:spcBef>
                <a:spcPts val="0"/>
              </a:spcBef>
              <a:spcAft>
                <a:spcPts val="0"/>
              </a:spcAft>
              <a:defRPr/>
            </a:pPr>
            <a:endParaRPr lang="fr-FR" sz="1400" dirty="0"/>
          </a:p>
          <a:p>
            <a:pPr fontAlgn="auto">
              <a:spcBef>
                <a:spcPts val="0"/>
              </a:spcBef>
              <a:spcAft>
                <a:spcPts val="0"/>
              </a:spcAft>
              <a:defRPr/>
            </a:pPr>
            <a:r>
              <a:rPr lang="fr-FR" sz="1400" dirty="0"/>
              <a:t>JavaScript est  à la fois procédural, orienté objet et de prototype.</a:t>
            </a:r>
            <a:endParaRPr lang="en-JM" sz="1400" dirty="0">
              <a:solidFill>
                <a:schemeClr val="tx1">
                  <a:lumMod val="75000"/>
                  <a:lumOff val="25000"/>
                </a:schemeClr>
              </a:solidFill>
              <a:latin typeface="+mn-lt"/>
              <a:cs typeface="+mn-cs"/>
            </a:endParaRPr>
          </a:p>
        </p:txBody>
      </p:sp>
      <p:sp>
        <p:nvSpPr>
          <p:cNvPr id="18" name="TextBox 17"/>
          <p:cNvSpPr txBox="1"/>
          <p:nvPr/>
        </p:nvSpPr>
        <p:spPr>
          <a:xfrm>
            <a:off x="4724400" y="3355975"/>
            <a:ext cx="1981200" cy="1169988"/>
          </a:xfrm>
          <a:prstGeom prst="rect">
            <a:avLst/>
          </a:prstGeom>
          <a:noFill/>
        </p:spPr>
        <p:txBody>
          <a:bodyPr>
            <a:spAutoFit/>
          </a:bodyPr>
          <a:lstStyle/>
          <a:p>
            <a:pPr fontAlgn="auto">
              <a:spcBef>
                <a:spcPts val="0"/>
              </a:spcBef>
              <a:spcAft>
                <a:spcPts val="0"/>
              </a:spcAft>
              <a:defRPr/>
            </a:pPr>
            <a:r>
              <a:rPr lang="fr-FR" sz="1400" dirty="0"/>
              <a:t>L’interactivité au sein du client HTTP est la gestion de </a:t>
            </a:r>
            <a:r>
              <a:rPr lang="fr-FR" sz="1400" b="1" dirty="0"/>
              <a:t>réponses programmées</a:t>
            </a:r>
            <a:r>
              <a:rPr lang="fr-FR" sz="1400" dirty="0"/>
              <a:t> pour des situation prédéfinies.</a:t>
            </a:r>
            <a:endParaRPr lang="en-JM" sz="1400" dirty="0">
              <a:solidFill>
                <a:schemeClr val="tx1">
                  <a:lumMod val="75000"/>
                  <a:lumOff val="25000"/>
                </a:schemeClr>
              </a:solidFill>
            </a:endParaRPr>
          </a:p>
        </p:txBody>
      </p:sp>
      <p:sp>
        <p:nvSpPr>
          <p:cNvPr id="19" name="TextBox 18"/>
          <p:cNvSpPr txBox="1"/>
          <p:nvPr/>
        </p:nvSpPr>
        <p:spPr>
          <a:xfrm>
            <a:off x="6781800" y="3355975"/>
            <a:ext cx="1981200" cy="2032000"/>
          </a:xfrm>
          <a:prstGeom prst="rect">
            <a:avLst/>
          </a:prstGeom>
          <a:noFill/>
        </p:spPr>
        <p:txBody>
          <a:bodyPr>
            <a:spAutoFit/>
          </a:bodyPr>
          <a:lstStyle/>
          <a:p>
            <a:pPr fontAlgn="auto">
              <a:spcBef>
                <a:spcPts val="0"/>
              </a:spcBef>
              <a:spcAft>
                <a:spcPts val="0"/>
              </a:spcAft>
              <a:defRPr/>
            </a:pPr>
            <a:r>
              <a:rPr lang="fr-FR" sz="1400" dirty="0"/>
              <a:t>La norme ECMA-262 est la standardisation du langage  </a:t>
            </a:r>
            <a:r>
              <a:rPr lang="fr-FR" sz="1400" b="1" dirty="0" err="1"/>
              <a:t>ECMAScript</a:t>
            </a:r>
            <a:r>
              <a:rPr lang="fr-FR" sz="1400" dirty="0"/>
              <a:t>.</a:t>
            </a:r>
          </a:p>
          <a:p>
            <a:pPr fontAlgn="auto">
              <a:spcBef>
                <a:spcPts val="0"/>
              </a:spcBef>
              <a:spcAft>
                <a:spcPts val="0"/>
              </a:spcAft>
              <a:defRPr/>
            </a:pPr>
            <a:endParaRPr lang="fr-FR" sz="1400" dirty="0">
              <a:solidFill>
                <a:schemeClr val="tx1">
                  <a:lumMod val="75000"/>
                  <a:lumOff val="25000"/>
                </a:schemeClr>
              </a:solidFill>
            </a:endParaRPr>
          </a:p>
          <a:p>
            <a:pPr fontAlgn="auto">
              <a:spcBef>
                <a:spcPts val="0"/>
              </a:spcBef>
              <a:spcAft>
                <a:spcPts val="0"/>
              </a:spcAft>
              <a:defRPr/>
            </a:pPr>
            <a:r>
              <a:rPr lang="fr-FR" sz="1400" b="1" dirty="0">
                <a:solidFill>
                  <a:schemeClr val="tx1">
                    <a:lumMod val="75000"/>
                    <a:lumOff val="25000"/>
                  </a:schemeClr>
                </a:solidFill>
              </a:rPr>
              <a:t>Il en existe  5 versions</a:t>
            </a:r>
          </a:p>
          <a:p>
            <a:pPr fontAlgn="auto">
              <a:spcBef>
                <a:spcPts val="0"/>
              </a:spcBef>
              <a:spcAft>
                <a:spcPts val="0"/>
              </a:spcAft>
              <a:defRPr/>
            </a:pPr>
            <a:endParaRPr lang="fr-FR" sz="1400" b="1" dirty="0">
              <a:solidFill>
                <a:schemeClr val="tx1">
                  <a:lumMod val="75000"/>
                  <a:lumOff val="25000"/>
                </a:schemeClr>
              </a:solidFill>
            </a:endParaRPr>
          </a:p>
          <a:p>
            <a:pPr fontAlgn="auto">
              <a:spcBef>
                <a:spcPts val="0"/>
              </a:spcBef>
              <a:spcAft>
                <a:spcPts val="0"/>
              </a:spcAft>
              <a:defRPr/>
            </a:pPr>
            <a:r>
              <a:rPr lang="fr-FR" sz="1400" b="1" dirty="0">
                <a:solidFill>
                  <a:schemeClr val="tx1">
                    <a:lumMod val="75000"/>
                    <a:lumOff val="25000"/>
                  </a:schemeClr>
                </a:solidFill>
              </a:rPr>
              <a:t>ES3 est la plus couramment utilisée</a:t>
            </a:r>
          </a:p>
          <a:p>
            <a:pPr fontAlgn="auto">
              <a:spcBef>
                <a:spcPts val="0"/>
              </a:spcBef>
              <a:spcAft>
                <a:spcPts val="0"/>
              </a:spcAft>
              <a:defRPr/>
            </a:pPr>
            <a:r>
              <a:rPr lang="fr-FR" sz="1400" dirty="0">
                <a:solidFill>
                  <a:schemeClr val="tx1">
                    <a:lumMod val="75000"/>
                    <a:lumOff val="25000"/>
                  </a:schemeClr>
                </a:solidFill>
              </a:rPr>
              <a:t>ES5 en développement</a:t>
            </a:r>
          </a:p>
        </p:txBody>
      </p:sp>
      <p:sp>
        <p:nvSpPr>
          <p:cNvPr id="20" name="TextBox 19"/>
          <p:cNvSpPr txBox="1"/>
          <p:nvPr/>
        </p:nvSpPr>
        <p:spPr>
          <a:xfrm>
            <a:off x="457200" y="3355975"/>
            <a:ext cx="1981200" cy="1816100"/>
          </a:xfrm>
          <a:prstGeom prst="rect">
            <a:avLst/>
          </a:prstGeom>
          <a:noFill/>
        </p:spPr>
        <p:txBody>
          <a:bodyPr>
            <a:spAutoFit/>
          </a:bodyPr>
          <a:lstStyle/>
          <a:p>
            <a:pPr fontAlgn="auto">
              <a:spcBef>
                <a:spcPts val="0"/>
              </a:spcBef>
              <a:spcAft>
                <a:spcPts val="0"/>
              </a:spcAft>
              <a:defRPr/>
            </a:pPr>
            <a:r>
              <a:rPr lang="fr-FR" sz="1400" dirty="0">
                <a:solidFill>
                  <a:schemeClr val="tx1">
                    <a:lumMod val="75000"/>
                    <a:lumOff val="25000"/>
                  </a:schemeClr>
                </a:solidFill>
                <a:latin typeface="+mn-lt"/>
                <a:cs typeface="+mn-cs"/>
              </a:rPr>
              <a:t>Langage pouvant s’affranchir des contrainte de bas niveau par l’utilisation d’un </a:t>
            </a:r>
            <a:r>
              <a:rPr lang="fr-FR" sz="1400" b="1" dirty="0">
                <a:solidFill>
                  <a:schemeClr val="tx1">
                    <a:lumMod val="75000"/>
                    <a:lumOff val="25000"/>
                  </a:schemeClr>
                </a:solidFill>
                <a:latin typeface="+mn-lt"/>
                <a:cs typeface="+mn-cs"/>
              </a:rPr>
              <a:t>interpréteur </a:t>
            </a:r>
            <a:r>
              <a:rPr lang="fr-FR" sz="1400" dirty="0">
                <a:solidFill>
                  <a:schemeClr val="tx1">
                    <a:lumMod val="75000"/>
                    <a:lumOff val="25000"/>
                  </a:schemeClr>
                </a:solidFill>
                <a:latin typeface="+mn-lt"/>
                <a:cs typeface="+mn-cs"/>
              </a:rPr>
              <a:t>déterminant </a:t>
            </a:r>
            <a:r>
              <a:rPr lang="fr-FR" sz="1400" b="1" dirty="0">
                <a:solidFill>
                  <a:schemeClr val="tx1">
                    <a:lumMod val="75000"/>
                    <a:lumOff val="25000"/>
                  </a:schemeClr>
                </a:solidFill>
                <a:latin typeface="+mn-lt"/>
                <a:cs typeface="+mn-cs"/>
              </a:rPr>
              <a:t>l’environnement et les possibilités  </a:t>
            </a:r>
            <a:r>
              <a:rPr lang="fr-FR" sz="1400" dirty="0">
                <a:solidFill>
                  <a:schemeClr val="tx1">
                    <a:lumMod val="75000"/>
                    <a:lumOff val="25000"/>
                  </a:schemeClr>
                </a:solidFill>
                <a:latin typeface="+mn-lt"/>
                <a:cs typeface="+mn-cs"/>
              </a:rPr>
              <a:t>du langage.</a:t>
            </a:r>
            <a:endParaRPr lang="en-JM" sz="1400" dirty="0">
              <a:solidFill>
                <a:schemeClr val="tx1">
                  <a:lumMod val="75000"/>
                  <a:lumOff val="25000"/>
                </a:schemeClr>
              </a:solidFill>
              <a:latin typeface="+mn-lt"/>
              <a:cs typeface="+mn-cs"/>
            </a:endParaRPr>
          </a:p>
        </p:txBody>
      </p:sp>
      <p:sp>
        <p:nvSpPr>
          <p:cNvPr id="25617" name="Content Placeholder 4"/>
          <p:cNvSpPr txBox="1">
            <a:spLocks/>
          </p:cNvSpPr>
          <p:nvPr/>
        </p:nvSpPr>
        <p:spPr bwMode="auto">
          <a:xfrm>
            <a:off x="457200" y="1066800"/>
            <a:ext cx="8001000" cy="685800"/>
          </a:xfrm>
          <a:prstGeom prst="rect">
            <a:avLst/>
          </a:prstGeom>
          <a:noFill/>
          <a:ln w="9525">
            <a:noFill/>
            <a:miter lim="800000"/>
            <a:headEnd/>
            <a:tailEnd/>
          </a:ln>
        </p:spPr>
        <p:txBody>
          <a:bodyPr/>
          <a:lstStyle/>
          <a:p>
            <a:pPr>
              <a:buFont typeface="Arial" charset="0"/>
              <a:buNone/>
            </a:pPr>
            <a:r>
              <a:rPr lang="fr-FR" sz="1600">
                <a:solidFill>
                  <a:srgbClr val="404040"/>
                </a:solidFill>
              </a:rPr>
              <a:t>Le but de JavaScript est de manipuler simplement les objets informatique au sein du navigateur. </a:t>
            </a:r>
            <a:endParaRPr lang="en-JM" sz="1600">
              <a:solidFill>
                <a:srgbClr val="404040"/>
              </a:solidFill>
            </a:endParaRPr>
          </a:p>
        </p:txBody>
      </p:sp>
      <p:sp>
        <p:nvSpPr>
          <p:cNvPr id="25618" name="Content Placeholder 4"/>
          <p:cNvSpPr txBox="1">
            <a:spLocks/>
          </p:cNvSpPr>
          <p:nvPr/>
        </p:nvSpPr>
        <p:spPr bwMode="auto">
          <a:xfrm>
            <a:off x="457200" y="5486400"/>
            <a:ext cx="8001000" cy="685800"/>
          </a:xfrm>
          <a:prstGeom prst="rect">
            <a:avLst/>
          </a:prstGeom>
          <a:noFill/>
          <a:ln w="9525">
            <a:noFill/>
            <a:miter lim="800000"/>
            <a:headEnd/>
            <a:tailEnd/>
          </a:ln>
        </p:spPr>
        <p:txBody>
          <a:bodyPr/>
          <a:lstStyle/>
          <a:p>
            <a:pPr>
              <a:buFont typeface="Arial" charset="0"/>
              <a:buNone/>
            </a:pPr>
            <a:r>
              <a:rPr lang="fr-FR" sz="1600" b="1">
                <a:solidFill>
                  <a:srgbClr val="404040"/>
                </a:solidFill>
              </a:rPr>
              <a:t>JavaScript </a:t>
            </a:r>
            <a:r>
              <a:rPr lang="fr-FR" sz="1600">
                <a:solidFill>
                  <a:srgbClr val="404040"/>
                </a:solidFill>
              </a:rPr>
              <a:t>initialement décrit comme un complément au langage </a:t>
            </a:r>
            <a:r>
              <a:rPr lang="fr-FR" sz="1600" b="1">
                <a:solidFill>
                  <a:srgbClr val="404040"/>
                </a:solidFill>
              </a:rPr>
              <a:t>Java</a:t>
            </a:r>
            <a:r>
              <a:rPr lang="fr-FR" sz="1600">
                <a:solidFill>
                  <a:srgbClr val="404040"/>
                </a:solidFill>
              </a:rPr>
              <a:t> </a:t>
            </a:r>
          </a:p>
          <a:p>
            <a:pPr>
              <a:buFont typeface="Arial" charset="0"/>
              <a:buNone/>
            </a:pPr>
            <a:r>
              <a:rPr lang="fr-FR" sz="1600">
                <a:solidFill>
                  <a:srgbClr val="404040"/>
                </a:solidFill>
              </a:rPr>
              <a:t>en est pourtant </a:t>
            </a:r>
            <a:r>
              <a:rPr lang="fr-FR" sz="1600" b="1">
                <a:solidFill>
                  <a:srgbClr val="404040"/>
                </a:solidFill>
              </a:rPr>
              <a:t>fondamentalement différent</a:t>
            </a:r>
            <a:r>
              <a:rPr lang="fr-FR" sz="1600">
                <a:solidFill>
                  <a:srgbClr val="404040"/>
                </a:solidFill>
              </a:rPr>
              <a:t>.</a:t>
            </a:r>
            <a:endParaRPr lang="en-JM" sz="1600">
              <a:solidFill>
                <a:srgbClr val="404040"/>
              </a:solidFill>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Trucs et Astuces</a:t>
            </a:r>
          </a:p>
        </p:txBody>
      </p:sp>
      <p:sp>
        <p:nvSpPr>
          <p:cNvPr id="3" name="Espace réservé du contenu 2"/>
          <p:cNvSpPr>
            <a:spLocks noGrp="1"/>
          </p:cNvSpPr>
          <p:nvPr>
            <p:ph idx="1"/>
          </p:nvPr>
        </p:nvSpPr>
        <p:spPr/>
        <p:txBody>
          <a:bodyPr/>
          <a:lstStyle/>
          <a:p>
            <a:r>
              <a:rPr lang="fr-FR" dirty="0"/>
              <a:t>Sous chrome dans la console on peu obtenir le chemin </a:t>
            </a:r>
            <a:r>
              <a:rPr lang="fr-FR" b="1" dirty="0"/>
              <a:t>absolue</a:t>
            </a:r>
            <a:r>
              <a:rPr lang="fr-FR" dirty="0"/>
              <a:t> CSS d'un objet en un clic droit</a:t>
            </a:r>
          </a:p>
          <a:p>
            <a:endParaRPr lang="fr-FR"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70</a:t>
            </a:fld>
            <a:endParaRPr lang="fr-FR"/>
          </a:p>
        </p:txBody>
      </p:sp>
      <p:pic>
        <p:nvPicPr>
          <p:cNvPr id="1027" name="Picture 3"/>
          <p:cNvPicPr>
            <a:picLocks noChangeAspect="1" noChangeArrowheads="1"/>
          </p:cNvPicPr>
          <p:nvPr/>
        </p:nvPicPr>
        <p:blipFill>
          <a:blip r:embed="rId3"/>
          <a:srcRect/>
          <a:stretch>
            <a:fillRect/>
          </a:stretch>
        </p:blipFill>
        <p:spPr bwMode="auto">
          <a:xfrm>
            <a:off x="1714480" y="2357430"/>
            <a:ext cx="5791200" cy="3867150"/>
          </a:xfrm>
          <a:prstGeom prst="rect">
            <a:avLst/>
          </a:prstGeom>
          <a:noFill/>
          <a:ln w="9525">
            <a:noFill/>
            <a:miter lim="800000"/>
            <a:headEnd/>
            <a:tailEnd/>
          </a:ln>
          <a:effectLst/>
        </p:spPr>
      </p:pic>
      <p:sp>
        <p:nvSpPr>
          <p:cNvPr id="7" name="Rectangle à coins arrondis 6"/>
          <p:cNvSpPr/>
          <p:nvPr/>
        </p:nvSpPr>
        <p:spPr>
          <a:xfrm>
            <a:off x="5286380" y="5072074"/>
            <a:ext cx="1357322" cy="28575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à coins arrondis 7"/>
          <p:cNvSpPr/>
          <p:nvPr/>
        </p:nvSpPr>
        <p:spPr>
          <a:xfrm>
            <a:off x="3929058" y="4071942"/>
            <a:ext cx="1357322" cy="28575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0" name="Connecteur droit avec flèche 9"/>
          <p:cNvCxnSpPr>
            <a:stCxn id="8" idx="3"/>
            <a:endCxn id="7" idx="1"/>
          </p:cNvCxnSpPr>
          <p:nvPr/>
        </p:nvCxnSpPr>
        <p:spPr>
          <a:xfrm>
            <a:off x="5286380" y="4214818"/>
            <a:ext cx="1588" cy="100013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11" name="Connecteur droit avec flèche 10"/>
          <p:cNvCxnSpPr>
            <a:endCxn id="8" idx="1"/>
          </p:cNvCxnSpPr>
          <p:nvPr/>
        </p:nvCxnSpPr>
        <p:spPr>
          <a:xfrm rot="16200000" flipH="1">
            <a:off x="3071802" y="3357562"/>
            <a:ext cx="928694" cy="785818"/>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94060650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sélecteur </a:t>
            </a:r>
            <a:r>
              <a:rPr lang="fr-FR" dirty="0" err="1"/>
              <a:t>css</a:t>
            </a:r>
            <a:r>
              <a:rPr lang="fr-FR" dirty="0"/>
              <a:t> et </a:t>
            </a:r>
            <a:r>
              <a:rPr lang="fr-FR" dirty="0" err="1"/>
              <a:t>js</a:t>
            </a:r>
            <a:endParaRPr lang="fr-FR" dirty="0"/>
          </a:p>
        </p:txBody>
      </p:sp>
      <p:sp>
        <p:nvSpPr>
          <p:cNvPr id="3" name="Espace réservé du contenu 2"/>
          <p:cNvSpPr>
            <a:spLocks noGrp="1"/>
          </p:cNvSpPr>
          <p:nvPr>
            <p:ph idx="1"/>
          </p:nvPr>
        </p:nvSpPr>
        <p:spPr/>
        <p:txBody>
          <a:bodyPr/>
          <a:lstStyle/>
          <a:p>
            <a:r>
              <a:rPr lang="fr-FR" dirty="0"/>
              <a:t>Sélection </a:t>
            </a:r>
            <a:r>
              <a:rPr lang="fr-FR" dirty="0" err="1"/>
              <a:t>css</a:t>
            </a:r>
            <a:r>
              <a:rPr lang="fr-FR" dirty="0"/>
              <a:t> sans </a:t>
            </a:r>
            <a:r>
              <a:rPr lang="fr-FR" i="1" dirty="0" err="1"/>
              <a:t>jQuery</a:t>
            </a:r>
            <a:r>
              <a:rPr lang="fr-FR" dirty="0"/>
              <a:t> en </a:t>
            </a:r>
            <a:r>
              <a:rPr lang="fr-FR" b="1" dirty="0" err="1"/>
              <a:t>javaScript</a:t>
            </a:r>
            <a:endParaRPr lang="fr-FR" b="1" dirty="0"/>
          </a:p>
          <a:p>
            <a:endParaRPr lang="fr-FR" dirty="0"/>
          </a:p>
          <a:p>
            <a:r>
              <a:rPr lang="fr-FR" dirty="0"/>
              <a:t>Sélection objet unique</a:t>
            </a:r>
          </a:p>
          <a:p>
            <a:pPr lvl="2"/>
            <a:r>
              <a:rPr lang="fr-FR" b="1" dirty="0" err="1"/>
              <a:t>document</a:t>
            </a:r>
            <a:r>
              <a:rPr lang="fr-FR" dirty="0" err="1"/>
              <a:t>.</a:t>
            </a:r>
            <a:r>
              <a:rPr lang="fr-FR" i="1" dirty="0" err="1"/>
              <a:t>querySelector</a:t>
            </a:r>
            <a:r>
              <a:rPr lang="fr-FR" dirty="0"/>
              <a:t>( 'Sélecteur CSS' );</a:t>
            </a:r>
          </a:p>
          <a:p>
            <a:endParaRPr lang="fr-FR" dirty="0"/>
          </a:p>
          <a:p>
            <a:r>
              <a:rPr lang="fr-FR" dirty="0"/>
              <a:t>Sélection liste d'objets </a:t>
            </a:r>
          </a:p>
          <a:p>
            <a:pPr lvl="2"/>
            <a:r>
              <a:rPr lang="fr-FR" b="1" dirty="0" err="1"/>
              <a:t>document</a:t>
            </a:r>
            <a:r>
              <a:rPr lang="fr-FR" dirty="0" err="1"/>
              <a:t>.</a:t>
            </a:r>
            <a:r>
              <a:rPr lang="fr-FR" i="1" dirty="0" err="1"/>
              <a:t>queyrSelectorAll</a:t>
            </a:r>
            <a:r>
              <a:rPr lang="fr-FR" dirty="0"/>
              <a:t>( ' Sélecteur CSS' );</a:t>
            </a:r>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71</a:t>
            </a:fld>
            <a:endParaRPr lang="fr-FR"/>
          </a:p>
        </p:txBody>
      </p:sp>
    </p:spTree>
    <p:extLst>
      <p:ext uri="{BB962C8B-B14F-4D97-AF65-F5344CB8AC3E}">
        <p14:creationId xmlns:p14="http://schemas.microsoft.com/office/powerpoint/2010/main" val="245388386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endParaRPr lang="fr-FR"/>
          </a:p>
        </p:txBody>
      </p:sp>
      <p:sp>
        <p:nvSpPr>
          <p:cNvPr id="6" name="Espace réservé du contenu 5"/>
          <p:cNvSpPr>
            <a:spLocks noGrp="1"/>
          </p:cNvSpPr>
          <p:nvPr>
            <p:ph idx="1"/>
          </p:nvPr>
        </p:nvSpPr>
        <p:spPr/>
        <p:txBody>
          <a:bodyPr/>
          <a:lstStyle/>
          <a:p>
            <a:r>
              <a:rPr lang="fr-FR" dirty="0"/>
              <a:t>Dans cette partie nous aurons vu :</a:t>
            </a:r>
          </a:p>
          <a:p>
            <a:pPr lvl="1"/>
            <a:r>
              <a:rPr lang="fr-FR" dirty="0"/>
              <a:t>La syntaxe et la structure du </a:t>
            </a:r>
            <a:r>
              <a:rPr lang="fr-FR" dirty="0" err="1"/>
              <a:t>css</a:t>
            </a:r>
            <a:endParaRPr lang="fr-FR" dirty="0"/>
          </a:p>
          <a:p>
            <a:pPr lvl="1"/>
            <a:r>
              <a:rPr lang="fr-FR" dirty="0"/>
              <a:t>La méthode de sélection et les nouveaux sélecteurs</a:t>
            </a:r>
          </a:p>
          <a:p>
            <a:pPr lvl="1"/>
            <a:r>
              <a:rPr lang="fr-FR" dirty="0"/>
              <a:t>Les notions de dispositions</a:t>
            </a:r>
          </a:p>
          <a:p>
            <a:pPr lvl="1"/>
            <a:r>
              <a:rPr lang="fr-FR" dirty="0"/>
              <a:t>Les couleurs en </a:t>
            </a:r>
            <a:r>
              <a:rPr lang="fr-FR" dirty="0" err="1"/>
              <a:t>css</a:t>
            </a:r>
            <a:endParaRPr lang="fr-FR" dirty="0"/>
          </a:p>
          <a:p>
            <a:pPr lvl="1"/>
            <a:r>
              <a:rPr lang="fr-FR" dirty="0"/>
              <a:t>Quelques propriétés </a:t>
            </a:r>
            <a:r>
              <a:rPr lang="fr-FR" dirty="0" err="1"/>
              <a:t>css</a:t>
            </a:r>
            <a:r>
              <a:rPr lang="fr-FR" dirty="0"/>
              <a:t> </a:t>
            </a:r>
          </a:p>
          <a:p>
            <a:pPr lvl="1"/>
            <a:r>
              <a:rPr lang="fr-FR" dirty="0"/>
              <a:t>Comment être @</a:t>
            </a:r>
            <a:r>
              <a:rPr lang="fr-FR" i="1" dirty="0"/>
              <a:t>media </a:t>
            </a:r>
            <a:r>
              <a:rPr lang="fr-FR" sz="1800" i="1" dirty="0" err="1"/>
              <a:t>ready</a:t>
            </a:r>
            <a:endParaRPr lang="fr-FR" i="1" dirty="0"/>
          </a:p>
        </p:txBody>
      </p:sp>
      <p:sp>
        <p:nvSpPr>
          <p:cNvPr id="4" name="Espace réservé du numéro de diapositive 3"/>
          <p:cNvSpPr>
            <a:spLocks noGrp="1"/>
          </p:cNvSpPr>
          <p:nvPr>
            <p:ph type="sldNum" sz="quarter" idx="12"/>
          </p:nvPr>
        </p:nvSpPr>
        <p:spPr/>
        <p:txBody>
          <a:bodyPr/>
          <a:lstStyle/>
          <a:p>
            <a:fld id="{5A33B5BC-E3F1-4ABE-A1A6-D2608D40EC2E}" type="slidenum">
              <a:rPr lang="fr-FR" smtClean="0"/>
              <a:pPr/>
              <a:t>72</a:t>
            </a:fld>
            <a:endParaRPr lang="fr-FR"/>
          </a:p>
        </p:txBody>
      </p:sp>
    </p:spTree>
    <p:extLst>
      <p:ext uri="{BB962C8B-B14F-4D97-AF65-F5344CB8AC3E}">
        <p14:creationId xmlns:p14="http://schemas.microsoft.com/office/powerpoint/2010/main" val="376673370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Le langage JavaScript</a:t>
            </a:r>
          </a:p>
        </p:txBody>
      </p:sp>
      <p:sp>
        <p:nvSpPr>
          <p:cNvPr id="5" name="Espace réservé du texte 4"/>
          <p:cNvSpPr>
            <a:spLocks noGrp="1"/>
          </p:cNvSpPr>
          <p:nvPr>
            <p:ph type="body" idx="1"/>
          </p:nvPr>
        </p:nvSpPr>
        <p:spPr/>
        <p:txBody>
          <a:bodyPr>
            <a:normAutofit lnSpcReduction="10000"/>
          </a:bodyPr>
          <a:lstStyle/>
          <a:p>
            <a:r>
              <a:rPr lang="fr-FR" dirty="0"/>
              <a:t>du code, encore + de code,</a:t>
            </a:r>
          </a:p>
          <a:p>
            <a:r>
              <a:rPr lang="fr-FR" dirty="0"/>
              <a:t>toujours &amp; du code </a:t>
            </a:r>
          </a:p>
        </p:txBody>
      </p:sp>
    </p:spTree>
    <p:extLst>
      <p:ext uri="{BB962C8B-B14F-4D97-AF65-F5344CB8AC3E}">
        <p14:creationId xmlns:p14="http://schemas.microsoft.com/office/powerpoint/2010/main" val="402247955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Ou écrire du JS</a:t>
            </a:r>
          </a:p>
        </p:txBody>
      </p:sp>
      <p:sp>
        <p:nvSpPr>
          <p:cNvPr id="3" name="Espace réservé du contenu 2"/>
          <p:cNvSpPr>
            <a:spLocks noGrp="1"/>
          </p:cNvSpPr>
          <p:nvPr>
            <p:ph idx="1"/>
          </p:nvPr>
        </p:nvSpPr>
        <p:spPr/>
        <p:txBody>
          <a:bodyPr>
            <a:normAutofit fontScale="92500" lnSpcReduction="20000"/>
          </a:bodyPr>
          <a:lstStyle/>
          <a:p>
            <a:r>
              <a:rPr lang="fr-FR" dirty="0"/>
              <a:t>La balise script</a:t>
            </a:r>
          </a:p>
          <a:p>
            <a:pPr algn="ctr">
              <a:buNone/>
            </a:pPr>
            <a:r>
              <a:rPr lang="fr-FR" dirty="0"/>
              <a:t>&lt;script&gt; console.log("hello");&lt;/script&gt;</a:t>
            </a:r>
          </a:p>
          <a:p>
            <a:endParaRPr lang="fr-FR" dirty="0"/>
          </a:p>
          <a:p>
            <a:r>
              <a:rPr lang="fr-FR" dirty="0"/>
              <a:t>Les fichier </a:t>
            </a:r>
            <a:r>
              <a:rPr lang="fr-FR" dirty="0" err="1"/>
              <a:t>js</a:t>
            </a:r>
            <a:endParaRPr lang="fr-FR" dirty="0"/>
          </a:p>
          <a:p>
            <a:pPr algn="ctr">
              <a:buNone/>
            </a:pPr>
            <a:r>
              <a:rPr lang="fr-FR" dirty="0"/>
              <a:t>&lt;script </a:t>
            </a:r>
            <a:r>
              <a:rPr lang="fr-FR" dirty="0" err="1"/>
              <a:t>href</a:t>
            </a:r>
            <a:r>
              <a:rPr lang="fr-FR" dirty="0"/>
              <a:t>="</a:t>
            </a:r>
            <a:r>
              <a:rPr lang="fr-FR" dirty="0" err="1"/>
              <a:t>js</a:t>
            </a:r>
            <a:r>
              <a:rPr lang="fr-FR" dirty="0"/>
              <a:t>/fichier.js"&gt;&lt;/script&gt;</a:t>
            </a:r>
          </a:p>
          <a:p>
            <a:endParaRPr lang="fr-FR" dirty="0"/>
          </a:p>
          <a:p>
            <a:r>
              <a:rPr lang="fr-FR" dirty="0"/>
              <a:t>Dans les liens *</a:t>
            </a:r>
          </a:p>
          <a:p>
            <a:pPr algn="ctr">
              <a:buNone/>
            </a:pPr>
            <a:r>
              <a:rPr lang="fr-FR" dirty="0"/>
              <a:t>&lt;a </a:t>
            </a:r>
            <a:r>
              <a:rPr lang="fr-FR" dirty="0" err="1"/>
              <a:t>href</a:t>
            </a:r>
            <a:r>
              <a:rPr lang="fr-FR" dirty="0"/>
              <a:t>="</a:t>
            </a:r>
            <a:r>
              <a:rPr lang="fr-FR" dirty="0" err="1"/>
              <a:t>JavaScript:alert</a:t>
            </a:r>
            <a:r>
              <a:rPr lang="fr-FR" dirty="0"/>
              <a:t>('test');"&gt;Tester &lt;/a&gt;</a:t>
            </a:r>
          </a:p>
          <a:p>
            <a:pPr algn="ctr">
              <a:buNone/>
            </a:pPr>
            <a:endParaRPr lang="fr-FR" dirty="0"/>
          </a:p>
          <a:p>
            <a:r>
              <a:rPr lang="fr-FR" dirty="0"/>
              <a:t>Dans les </a:t>
            </a:r>
            <a:r>
              <a:rPr lang="fr-FR" dirty="0" err="1"/>
              <a:t>events</a:t>
            </a:r>
            <a:r>
              <a:rPr lang="fr-FR" dirty="0"/>
              <a:t> **</a:t>
            </a:r>
          </a:p>
          <a:p>
            <a:pPr algn="ctr">
              <a:buNone/>
            </a:pPr>
            <a:r>
              <a:rPr lang="fr-FR" dirty="0"/>
              <a:t>&lt;input type="</a:t>
            </a:r>
            <a:r>
              <a:rPr lang="fr-FR" dirty="0" err="1"/>
              <a:t>button</a:t>
            </a:r>
            <a:r>
              <a:rPr lang="fr-FR" dirty="0"/>
              <a:t>" </a:t>
            </a:r>
            <a:r>
              <a:rPr lang="fr-FR" dirty="0" err="1"/>
              <a:t>onclick</a:t>
            </a:r>
            <a:r>
              <a:rPr lang="fr-FR" dirty="0"/>
              <a:t>="</a:t>
            </a:r>
            <a:r>
              <a:rPr lang="fr-FR" dirty="0" err="1"/>
              <a:t>alert</a:t>
            </a:r>
            <a:r>
              <a:rPr lang="fr-FR" dirty="0"/>
              <a:t>('test');" /&gt;</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AutoShape 2"/>
          <p:cNvSpPr>
            <a:spLocks noGrp="1" noChangeArrowheads="1"/>
          </p:cNvSpPr>
          <p:nvPr>
            <p:ph type="title"/>
          </p:nvPr>
        </p:nvSpPr>
        <p:spPr>
          <a:prstGeom prst="rect">
            <a:avLst/>
          </a:prstGeom>
        </p:spPr>
        <p:txBody>
          <a:bodyPr/>
          <a:lstStyle/>
          <a:p>
            <a:pPr eaLnBrk="1" hangingPunct="1"/>
            <a:r>
              <a:rPr lang="fr-FR" altLang="fr-FR"/>
              <a:t>Conventions de nommage</a:t>
            </a:r>
          </a:p>
        </p:txBody>
      </p:sp>
      <p:sp>
        <p:nvSpPr>
          <p:cNvPr id="27652" name="Rectangle 3"/>
          <p:cNvSpPr>
            <a:spLocks noGrp="1" noChangeArrowheads="1"/>
          </p:cNvSpPr>
          <p:nvPr>
            <p:ph idx="1"/>
          </p:nvPr>
        </p:nvSpPr>
        <p:spPr>
          <a:prstGeom prst="rect">
            <a:avLst/>
          </a:prstGeom>
        </p:spPr>
        <p:txBody>
          <a:bodyPr lIns="91440" tIns="45720" rIns="91440" bIns="45720">
            <a:normAutofit fontScale="77500" lnSpcReduction="20000"/>
          </a:bodyPr>
          <a:lstStyle/>
          <a:p>
            <a:pPr eaLnBrk="1" hangingPunct="1">
              <a:lnSpc>
                <a:spcPct val="90000"/>
              </a:lnSpc>
              <a:tabLst>
                <a:tab pos="8439150" algn="r"/>
              </a:tabLst>
            </a:pPr>
            <a:r>
              <a:rPr lang="fr-FR" altLang="fr-FR" b="1" dirty="0" err="1"/>
              <a:t>Javascript</a:t>
            </a:r>
            <a:r>
              <a:rPr lang="fr-FR" altLang="fr-FR" dirty="0"/>
              <a:t>, </a:t>
            </a:r>
            <a:r>
              <a:rPr lang="fr-FR" altLang="fr-FR" b="1" dirty="0"/>
              <a:t>sensible</a:t>
            </a:r>
            <a:r>
              <a:rPr lang="fr-FR" altLang="fr-FR" dirty="0"/>
              <a:t> à la </a:t>
            </a:r>
            <a:r>
              <a:rPr lang="fr-FR" altLang="fr-FR" b="1" dirty="0"/>
              <a:t>casse</a:t>
            </a:r>
            <a:r>
              <a:rPr lang="fr-FR" altLang="fr-FR" dirty="0"/>
              <a:t>, utilise :</a:t>
            </a:r>
          </a:p>
          <a:p>
            <a:pPr lvl="1" eaLnBrk="1" hangingPunct="1">
              <a:lnSpc>
                <a:spcPct val="90000"/>
              </a:lnSpc>
              <a:tabLst>
                <a:tab pos="8439150" algn="r"/>
              </a:tabLst>
            </a:pPr>
            <a:r>
              <a:rPr lang="fr-FR" altLang="fr-FR" dirty="0">
                <a:ea typeface="MS Mincho" pitchFamily="49" charset="-128"/>
              </a:rPr>
              <a:t>La </a:t>
            </a:r>
            <a:r>
              <a:rPr lang="fr-FR" altLang="fr-FR" b="1" dirty="0" err="1">
                <a:ea typeface="MS Mincho" pitchFamily="49" charset="-128"/>
              </a:rPr>
              <a:t>UpperCamelCase</a:t>
            </a:r>
            <a:r>
              <a:rPr lang="fr-FR" altLang="fr-FR" dirty="0">
                <a:ea typeface="MS Mincho" pitchFamily="49" charset="-128"/>
              </a:rPr>
              <a:t> (</a:t>
            </a:r>
            <a:r>
              <a:rPr lang="fr-FR" altLang="fr-FR" sz="2100" dirty="0">
                <a:ea typeface="MS Mincho" pitchFamily="49" charset="-128"/>
              </a:rPr>
              <a:t>casse de chameau événement</a:t>
            </a:r>
            <a:r>
              <a:rPr lang="fr-FR" altLang="fr-FR" dirty="0">
                <a:ea typeface="MS Mincho" pitchFamily="49" charset="-128"/>
              </a:rPr>
              <a:t>) pour les types / </a:t>
            </a:r>
            <a:r>
              <a:rPr lang="fr-FR" altLang="fr-FR" dirty="0" err="1">
                <a:ea typeface="MS Mincho" pitchFamily="49" charset="-128"/>
              </a:rPr>
              <a:t>namespaces</a:t>
            </a:r>
            <a:endParaRPr lang="fr-FR" altLang="fr-FR" dirty="0">
              <a:ea typeface="MS Mincho" pitchFamily="49" charset="-128"/>
            </a:endParaRPr>
          </a:p>
          <a:p>
            <a:pPr lvl="2" eaLnBrk="1" hangingPunct="1">
              <a:lnSpc>
                <a:spcPct val="90000"/>
              </a:lnSpc>
              <a:tabLst>
                <a:tab pos="8439150" algn="r"/>
              </a:tabLst>
            </a:pPr>
            <a:r>
              <a:rPr lang="fr-FR" altLang="fr-FR" dirty="0">
                <a:ea typeface="MS Mincho" pitchFamily="49" charset="-128"/>
              </a:rPr>
              <a:t>Ex: </a:t>
            </a:r>
            <a:r>
              <a:rPr lang="fr-FR" altLang="fr-FR" dirty="0" err="1">
                <a:ea typeface="MS Mincho" pitchFamily="49" charset="-128"/>
              </a:rPr>
              <a:t>RegExp</a:t>
            </a:r>
            <a:r>
              <a:rPr lang="fr-FR" altLang="fr-FR" dirty="0">
                <a:ea typeface="MS Mincho" pitchFamily="49" charset="-128"/>
              </a:rPr>
              <a:t>   ou   String   -   </a:t>
            </a:r>
            <a:r>
              <a:rPr lang="fr-FR" altLang="fr-FR" dirty="0" err="1">
                <a:ea typeface="MS Mincho" pitchFamily="49" charset="-128"/>
              </a:rPr>
              <a:t>Node</a:t>
            </a:r>
            <a:r>
              <a:rPr lang="fr-FR" altLang="fr-FR" dirty="0">
                <a:ea typeface="MS Mincho" pitchFamily="49" charset="-128"/>
              </a:rPr>
              <a:t>   ou   Ajax</a:t>
            </a:r>
          </a:p>
          <a:p>
            <a:pPr lvl="1" eaLnBrk="1" hangingPunct="1">
              <a:lnSpc>
                <a:spcPct val="90000"/>
              </a:lnSpc>
              <a:tabLst>
                <a:tab pos="8439150" algn="r"/>
              </a:tabLst>
            </a:pPr>
            <a:r>
              <a:rPr lang="fr-FR" altLang="fr-FR" dirty="0">
                <a:ea typeface="MS Mincho" pitchFamily="49" charset="-128"/>
              </a:rPr>
              <a:t>La </a:t>
            </a:r>
            <a:r>
              <a:rPr lang="fr-FR" altLang="fr-FR" b="1" dirty="0" err="1">
                <a:ea typeface="MS Mincho" pitchFamily="49" charset="-128"/>
              </a:rPr>
              <a:t>lowerCamelCase</a:t>
            </a:r>
            <a:r>
              <a:rPr lang="fr-FR" altLang="fr-FR" dirty="0">
                <a:ea typeface="MS Mincho" pitchFamily="49" charset="-128"/>
              </a:rPr>
              <a:t> pour les objets, variables, propriétés, fonctions, méthodes</a:t>
            </a:r>
          </a:p>
          <a:p>
            <a:pPr lvl="2" eaLnBrk="1" hangingPunct="1">
              <a:lnSpc>
                <a:spcPct val="90000"/>
              </a:lnSpc>
              <a:tabLst>
                <a:tab pos="8439150" algn="r"/>
              </a:tabLst>
            </a:pPr>
            <a:r>
              <a:rPr lang="fr-FR" altLang="fr-FR" dirty="0">
                <a:ea typeface="MS Mincho" pitchFamily="49" charset="-128"/>
              </a:rPr>
              <a:t>Ex: </a:t>
            </a:r>
            <a:r>
              <a:rPr lang="fr-FR" altLang="fr-FR" dirty="0" err="1">
                <a:ea typeface="MS Mincho" pitchFamily="49" charset="-128"/>
              </a:rPr>
              <a:t>window.clientHeight</a:t>
            </a:r>
            <a:r>
              <a:rPr lang="fr-FR" altLang="fr-FR" dirty="0">
                <a:ea typeface="MS Mincho" pitchFamily="49" charset="-128"/>
              </a:rPr>
              <a:t>   ou   </a:t>
            </a:r>
            <a:r>
              <a:rPr lang="fr-FR" altLang="fr-FR" dirty="0" err="1">
                <a:ea typeface="MS Mincho" pitchFamily="49" charset="-128"/>
              </a:rPr>
              <a:t>xhr.readyState</a:t>
            </a:r>
            <a:r>
              <a:rPr lang="fr-FR" altLang="fr-FR" dirty="0">
                <a:ea typeface="MS Mincho" pitchFamily="49" charset="-128"/>
              </a:rPr>
              <a:t>   -   </a:t>
            </a:r>
            <a:r>
              <a:rPr lang="fr-FR" altLang="fr-FR" dirty="0" err="1">
                <a:ea typeface="MS Mincho" pitchFamily="49" charset="-128"/>
              </a:rPr>
              <a:t>charAt</a:t>
            </a:r>
            <a:r>
              <a:rPr lang="fr-FR" altLang="fr-FR" dirty="0">
                <a:ea typeface="MS Mincho" pitchFamily="49" charset="-128"/>
              </a:rPr>
              <a:t>(2)   ou   </a:t>
            </a:r>
            <a:r>
              <a:rPr lang="fr-FR" altLang="fr-FR" dirty="0" err="1">
                <a:ea typeface="MS Mincho" pitchFamily="49" charset="-128"/>
              </a:rPr>
              <a:t>indexOf</a:t>
            </a:r>
            <a:r>
              <a:rPr lang="fr-FR" altLang="fr-FR" dirty="0">
                <a:ea typeface="MS Mincho" pitchFamily="49" charset="-128"/>
              </a:rPr>
              <a:t>('?')</a:t>
            </a:r>
          </a:p>
          <a:p>
            <a:pPr lvl="1" eaLnBrk="1" hangingPunct="1">
              <a:lnSpc>
                <a:spcPct val="90000"/>
              </a:lnSpc>
              <a:tabLst>
                <a:tab pos="8439150" algn="r"/>
              </a:tabLst>
            </a:pPr>
            <a:r>
              <a:rPr lang="fr-FR" altLang="fr-FR" dirty="0">
                <a:ea typeface="MS Mincho" pitchFamily="49" charset="-128"/>
              </a:rPr>
              <a:t>Tout en </a:t>
            </a:r>
            <a:r>
              <a:rPr lang="fr-FR" altLang="fr-FR" b="1" dirty="0">
                <a:ea typeface="MS Mincho" pitchFamily="49" charset="-128"/>
              </a:rPr>
              <a:t>majuscule</a:t>
            </a:r>
            <a:r>
              <a:rPr lang="fr-FR" altLang="fr-FR" dirty="0">
                <a:ea typeface="MS Mincho" pitchFamily="49" charset="-128"/>
              </a:rPr>
              <a:t>, chaque mot séparé par un « _ » pour les </a:t>
            </a:r>
            <a:r>
              <a:rPr lang="fr-FR" altLang="fr-FR" b="1" dirty="0">
                <a:ea typeface="MS Mincho" pitchFamily="49" charset="-128"/>
              </a:rPr>
              <a:t>constantes</a:t>
            </a:r>
          </a:p>
          <a:p>
            <a:pPr lvl="2" eaLnBrk="1" hangingPunct="1">
              <a:lnSpc>
                <a:spcPct val="90000"/>
              </a:lnSpc>
              <a:tabLst>
                <a:tab pos="8439150" algn="r"/>
              </a:tabLst>
            </a:pPr>
            <a:r>
              <a:rPr lang="fr-FR" altLang="fr-FR" dirty="0">
                <a:ea typeface="MS Mincho" pitchFamily="49" charset="-128"/>
              </a:rPr>
              <a:t>Ex: </a:t>
            </a:r>
            <a:r>
              <a:rPr lang="fr-FR" altLang="fr-FR" dirty="0" err="1">
                <a:ea typeface="MS Mincho" pitchFamily="49" charset="-128"/>
              </a:rPr>
              <a:t>Node.TEXT_NODE</a:t>
            </a:r>
            <a:r>
              <a:rPr lang="fr-FR" altLang="fr-FR" dirty="0">
                <a:ea typeface="MS Mincho" pitchFamily="49" charset="-128"/>
              </a:rPr>
              <a:t>   ou   STR_ERROR_MSG</a:t>
            </a:r>
          </a:p>
          <a:p>
            <a:pPr lvl="1" eaLnBrk="1" hangingPunct="1">
              <a:lnSpc>
                <a:spcPct val="90000"/>
              </a:lnSpc>
              <a:tabLst>
                <a:tab pos="8439150" algn="r"/>
              </a:tabLst>
            </a:pPr>
            <a:r>
              <a:rPr lang="fr-FR" altLang="fr-FR" dirty="0">
                <a:ea typeface="MS Mincho" pitchFamily="49" charset="-128"/>
              </a:rPr>
              <a:t>Tout en </a:t>
            </a:r>
            <a:r>
              <a:rPr lang="fr-FR" altLang="fr-FR" b="1" dirty="0">
                <a:ea typeface="MS Mincho" pitchFamily="49" charset="-128"/>
              </a:rPr>
              <a:t>minuscule</a:t>
            </a:r>
            <a:r>
              <a:rPr lang="fr-FR" altLang="fr-FR" dirty="0">
                <a:ea typeface="MS Mincho" pitchFamily="49" charset="-128"/>
              </a:rPr>
              <a:t> pour les </a:t>
            </a:r>
            <a:r>
              <a:rPr lang="fr-FR" altLang="fr-FR" b="1" dirty="0">
                <a:ea typeface="MS Mincho" pitchFamily="49" charset="-128"/>
              </a:rPr>
              <a:t>événements</a:t>
            </a:r>
            <a:r>
              <a:rPr lang="fr-FR" altLang="fr-FR" dirty="0">
                <a:ea typeface="MS Mincho" pitchFamily="49" charset="-128"/>
              </a:rPr>
              <a:t> et gestionnaires d'événement</a:t>
            </a:r>
          </a:p>
          <a:p>
            <a:pPr lvl="2" eaLnBrk="1" hangingPunct="1">
              <a:lnSpc>
                <a:spcPct val="90000"/>
              </a:lnSpc>
              <a:tabLst>
                <a:tab pos="8439150" algn="r"/>
              </a:tabLst>
            </a:pPr>
            <a:r>
              <a:rPr lang="fr-FR" altLang="fr-FR" dirty="0">
                <a:ea typeface="MS Mincho" pitchFamily="49" charset="-128"/>
              </a:rPr>
              <a:t>Ex: </a:t>
            </a:r>
            <a:r>
              <a:rPr lang="fr-FR" altLang="fr-FR" dirty="0" err="1">
                <a:ea typeface="MS Mincho" pitchFamily="49" charset="-128"/>
              </a:rPr>
              <a:t>onreadystatechange</a:t>
            </a:r>
            <a:r>
              <a:rPr lang="fr-FR" altLang="fr-FR" dirty="0">
                <a:ea typeface="MS Mincho" pitchFamily="49" charset="-128"/>
              </a:rPr>
              <a:t>   ou   </a:t>
            </a:r>
            <a:r>
              <a:rPr lang="fr-FR" altLang="fr-FR" dirty="0" err="1">
                <a:ea typeface="MS Mincho" pitchFamily="49" charset="-128"/>
              </a:rPr>
              <a:t>onclick</a:t>
            </a:r>
            <a:endParaRPr lang="fr-FR" altLang="fr-FR" dirty="0">
              <a:ea typeface="MS Mincho" pitchFamily="49" charset="-128"/>
            </a:endParaRPr>
          </a:p>
          <a:p>
            <a:pPr lvl="1" eaLnBrk="1" hangingPunct="1">
              <a:lnSpc>
                <a:spcPct val="90000"/>
              </a:lnSpc>
              <a:tabLst>
                <a:tab pos="8439150" algn="r"/>
              </a:tabLst>
            </a:pPr>
            <a:r>
              <a:rPr lang="fr-FR" altLang="fr-FR" dirty="0">
                <a:ea typeface="MS Mincho" pitchFamily="49" charset="-128"/>
              </a:rPr>
              <a:t>« </a:t>
            </a:r>
            <a:r>
              <a:rPr lang="fr-FR" altLang="fr-FR" b="1" dirty="0">
                <a:ea typeface="MS Mincho" pitchFamily="49" charset="-128"/>
              </a:rPr>
              <a:t>_</a:t>
            </a:r>
            <a:r>
              <a:rPr lang="fr-FR" altLang="fr-FR" dirty="0">
                <a:ea typeface="MS Mincho" pitchFamily="49" charset="-128"/>
              </a:rPr>
              <a:t> » </a:t>
            </a:r>
            <a:r>
              <a:rPr lang="fr-FR" altLang="fr-FR" b="1" dirty="0">
                <a:ea typeface="MS Mincho" pitchFamily="49" charset="-128"/>
              </a:rPr>
              <a:t>devant</a:t>
            </a:r>
            <a:r>
              <a:rPr lang="fr-FR" altLang="fr-FR" dirty="0">
                <a:ea typeface="MS Mincho" pitchFamily="49" charset="-128"/>
              </a:rPr>
              <a:t> le nom des propriétés </a:t>
            </a:r>
            <a:r>
              <a:rPr lang="fr-FR" altLang="fr-FR" b="1" dirty="0">
                <a:ea typeface="MS Mincho" pitchFamily="49" charset="-128"/>
              </a:rPr>
              <a:t>privées</a:t>
            </a:r>
            <a:r>
              <a:rPr lang="fr-FR" altLang="fr-FR" dirty="0">
                <a:ea typeface="MS Mincho" pitchFamily="49" charset="-128"/>
              </a:rPr>
              <a:t> (ex: </a:t>
            </a:r>
            <a:r>
              <a:rPr lang="fr-FR" altLang="fr-FR" dirty="0" err="1">
                <a:ea typeface="MS Mincho" pitchFamily="49" charset="-128"/>
              </a:rPr>
              <a:t>_myPvtProp</a:t>
            </a:r>
            <a:r>
              <a:rPr lang="fr-FR" altLang="fr-FR" dirty="0">
                <a:ea typeface="MS Mincho" pitchFamily="49" charset="-128"/>
              </a:rPr>
              <a:t>)</a:t>
            </a:r>
          </a:p>
          <a:p>
            <a:pPr lvl="2" eaLnBrk="1" hangingPunct="1">
              <a:lnSpc>
                <a:spcPct val="90000"/>
              </a:lnSpc>
              <a:tabLst>
                <a:tab pos="8439150" algn="r"/>
              </a:tabLst>
            </a:pPr>
            <a:r>
              <a:rPr lang="fr-FR" altLang="fr-FR" dirty="0">
                <a:ea typeface="MS Mincho" pitchFamily="49" charset="-128"/>
              </a:rPr>
              <a:t>Ex: var </a:t>
            </a:r>
            <a:r>
              <a:rPr lang="fr-FR" altLang="fr-FR" dirty="0" err="1">
                <a:ea typeface="MS Mincho" pitchFamily="49" charset="-128"/>
              </a:rPr>
              <a:t>_id</a:t>
            </a:r>
            <a:r>
              <a:rPr lang="fr-FR" altLang="fr-FR" dirty="0">
                <a:ea typeface="MS Mincho" pitchFamily="49" charset="-128"/>
              </a:rPr>
              <a:t> = 0</a:t>
            </a:r>
          </a:p>
          <a:p>
            <a:pPr lvl="1" eaLnBrk="1" hangingPunct="1">
              <a:lnSpc>
                <a:spcPct val="90000"/>
              </a:lnSpc>
              <a:tabLst>
                <a:tab pos="8439150" algn="r"/>
              </a:tabLst>
            </a:pPr>
            <a:r>
              <a:rPr lang="fr-FR" altLang="fr-FR" dirty="0">
                <a:ea typeface="MS Mincho" pitchFamily="49" charset="-128"/>
              </a:rPr>
              <a:t>un </a:t>
            </a:r>
            <a:r>
              <a:rPr lang="fr-FR" altLang="fr-FR" b="1" dirty="0">
                <a:ea typeface="MS Mincho" pitchFamily="49" charset="-128"/>
              </a:rPr>
              <a:t>verbe</a:t>
            </a:r>
            <a:r>
              <a:rPr lang="fr-FR" altLang="fr-FR" dirty="0">
                <a:ea typeface="MS Mincho" pitchFamily="49" charset="-128"/>
              </a:rPr>
              <a:t> en début de méthode et </a:t>
            </a:r>
            <a:r>
              <a:rPr lang="fr-FR" altLang="fr-FR" dirty="0" err="1">
                <a:ea typeface="MS Mincho" pitchFamily="49" charset="-128"/>
              </a:rPr>
              <a:t>is</a:t>
            </a:r>
            <a:r>
              <a:rPr lang="fr-FR" altLang="fr-FR" dirty="0">
                <a:ea typeface="MS Mincho" pitchFamily="49" charset="-128"/>
              </a:rPr>
              <a:t>/has/</a:t>
            </a:r>
            <a:r>
              <a:rPr lang="fr-FR" altLang="fr-FR" dirty="0" err="1">
                <a:ea typeface="MS Mincho" pitchFamily="49" charset="-128"/>
              </a:rPr>
              <a:t>can</a:t>
            </a:r>
            <a:r>
              <a:rPr lang="fr-FR" altLang="fr-FR" dirty="0">
                <a:ea typeface="MS Mincho" pitchFamily="49" charset="-128"/>
              </a:rPr>
              <a:t> pour celles </a:t>
            </a:r>
            <a:r>
              <a:rPr lang="fr-FR" altLang="fr-FR" b="1" dirty="0">
                <a:ea typeface="MS Mincho" pitchFamily="49" charset="-128"/>
              </a:rPr>
              <a:t>booléennes</a:t>
            </a:r>
          </a:p>
          <a:p>
            <a:pPr lvl="2" eaLnBrk="1" hangingPunct="1">
              <a:lnSpc>
                <a:spcPct val="90000"/>
              </a:lnSpc>
              <a:tabLst>
                <a:tab pos="8439150" algn="r"/>
              </a:tabLst>
            </a:pPr>
            <a:r>
              <a:rPr lang="fr-FR" altLang="fr-FR" dirty="0">
                <a:ea typeface="MS Mincho" pitchFamily="49" charset="-128"/>
              </a:rPr>
              <a:t>Ex: </a:t>
            </a:r>
            <a:r>
              <a:rPr lang="fr-FR" altLang="fr-FR" dirty="0" err="1">
                <a:ea typeface="MS Mincho" pitchFamily="49" charset="-128"/>
              </a:rPr>
              <a:t>hasChild</a:t>
            </a:r>
            <a:r>
              <a:rPr lang="fr-FR" altLang="fr-FR" dirty="0">
                <a:ea typeface="MS Mincho" pitchFamily="49" charset="-128"/>
              </a:rPr>
              <a:t>()   ou   </a:t>
            </a:r>
            <a:r>
              <a:rPr lang="fr-FR" altLang="fr-FR" dirty="0" err="1">
                <a:ea typeface="MS Mincho" pitchFamily="49" charset="-128"/>
              </a:rPr>
              <a:t>isEmpty</a:t>
            </a:r>
            <a:r>
              <a:rPr lang="fr-FR" altLang="fr-FR" dirty="0">
                <a:ea typeface="MS Mincho" pitchFamily="49" charset="-128"/>
              </a:rPr>
              <a:t>()</a:t>
            </a:r>
          </a:p>
        </p:txBody>
      </p:sp>
      <p:sp>
        <p:nvSpPr>
          <p:cNvPr id="27650" name="Rectangle 13"/>
          <p:cNvSpPr>
            <a:spLocks noGrp="1" noChangeArrowheads="1"/>
          </p:cNvSpPr>
          <p:nvPr>
            <p:ph type="sldNum" sz="quarter" idx="12"/>
          </p:nvPr>
        </p:nvSpPr>
        <p:spPr>
          <a:prstGeom prst="rect">
            <a:avLst/>
          </a:prstGeom>
          <a:noFill/>
        </p:spPr>
        <p:txBody>
          <a:bodyPr/>
          <a:lstStyle/>
          <a:p>
            <a:fld id="{D13CD49E-CCF1-4647-BF75-44CF7BE0CF50}" type="slidenum">
              <a:rPr lang="fr-FR" altLang="fr-FR" smtClean="0"/>
              <a:pPr/>
              <a:t>75</a:t>
            </a:fld>
            <a:endParaRPr lang="fr-FR" altLang="fr-F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règles syntaxique</a:t>
            </a:r>
          </a:p>
        </p:txBody>
      </p:sp>
      <p:sp>
        <p:nvSpPr>
          <p:cNvPr id="3" name="Espace réservé du contenu 2"/>
          <p:cNvSpPr>
            <a:spLocks noGrp="1"/>
          </p:cNvSpPr>
          <p:nvPr>
            <p:ph idx="1"/>
          </p:nvPr>
        </p:nvSpPr>
        <p:spPr/>
        <p:txBody>
          <a:bodyPr>
            <a:normAutofit lnSpcReduction="10000"/>
          </a:bodyPr>
          <a:lstStyle/>
          <a:p>
            <a:r>
              <a:rPr lang="fr-FR" b="1" dirty="0"/>
              <a:t>;</a:t>
            </a:r>
            <a:r>
              <a:rPr lang="fr-FR" dirty="0"/>
              <a:t> Point virgule signifie la fin d'une instruction</a:t>
            </a:r>
          </a:p>
          <a:p>
            <a:r>
              <a:rPr lang="fr-FR" b="1" dirty="0"/>
              <a:t>.</a:t>
            </a:r>
            <a:r>
              <a:rPr lang="fr-FR" dirty="0"/>
              <a:t> Point sert a accéder au méthode d'un objet</a:t>
            </a:r>
          </a:p>
          <a:p>
            <a:r>
              <a:rPr lang="fr-FR" b="1" dirty="0"/>
              <a:t>()</a:t>
            </a:r>
            <a:r>
              <a:rPr lang="fr-FR" dirty="0"/>
              <a:t> Parenthèses pour les appels et passages d'argument a une fonction</a:t>
            </a:r>
          </a:p>
          <a:p>
            <a:r>
              <a:rPr lang="fr-FR" b="1" dirty="0"/>
              <a:t>[]</a:t>
            </a:r>
            <a:r>
              <a:rPr lang="fr-FR" dirty="0"/>
              <a:t> Crochets pour accéder à l'élément d'un tableau</a:t>
            </a:r>
          </a:p>
          <a:p>
            <a:r>
              <a:rPr lang="fr-FR" b="1" dirty="0"/>
              <a:t>{}</a:t>
            </a:r>
            <a:r>
              <a:rPr lang="fr-FR" dirty="0"/>
              <a:t> Accolades pour délimiter un bloc d'instructions</a:t>
            </a:r>
          </a:p>
          <a:p>
            <a:r>
              <a:rPr lang="fr-FR" b="1" dirty="0"/>
              <a:t>''</a:t>
            </a:r>
            <a:r>
              <a:rPr lang="fr-FR" dirty="0"/>
              <a:t> Apostrophe * &amp; </a:t>
            </a:r>
            <a:r>
              <a:rPr lang="fr-FR" b="1" dirty="0"/>
              <a:t>""</a:t>
            </a:r>
            <a:r>
              <a:rPr lang="fr-FR" dirty="0"/>
              <a:t>guillemets pour délimiter les zone de texte</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Valuers</a:t>
            </a:r>
            <a:r>
              <a:rPr lang="fr-FR" dirty="0"/>
              <a:t> </a:t>
            </a:r>
            <a:r>
              <a:rPr lang="fr-FR" dirty="0" err="1"/>
              <a:t>particulieres</a:t>
            </a:r>
            <a:endParaRPr lang="fr-FR" dirty="0"/>
          </a:p>
        </p:txBody>
      </p:sp>
      <p:sp>
        <p:nvSpPr>
          <p:cNvPr id="3" name="Espace réservé du contenu 2"/>
          <p:cNvSpPr>
            <a:spLocks noGrp="1"/>
          </p:cNvSpPr>
          <p:nvPr>
            <p:ph idx="1"/>
          </p:nvPr>
        </p:nvSpPr>
        <p:spPr/>
        <p:txBody>
          <a:bodyPr>
            <a:normAutofit fontScale="92500" lnSpcReduction="10000"/>
          </a:bodyPr>
          <a:lstStyle/>
          <a:p>
            <a:endParaRPr lang="fr-FR" dirty="0"/>
          </a:p>
          <a:p>
            <a:r>
              <a:rPr lang="fr-FR" dirty="0" err="1"/>
              <a:t>NaN</a:t>
            </a:r>
            <a:r>
              <a:rPr lang="fr-FR" dirty="0"/>
              <a:t>			</a:t>
            </a:r>
            <a:r>
              <a:rPr lang="fr-FR" dirty="0">
                <a:sym typeface="Wingdings" pitchFamily="2" charset="2"/>
              </a:rPr>
              <a:t> Not a </a:t>
            </a:r>
            <a:r>
              <a:rPr lang="fr-FR" dirty="0" err="1">
                <a:sym typeface="Wingdings" pitchFamily="2" charset="2"/>
              </a:rPr>
              <a:t>Number</a:t>
            </a:r>
            <a:r>
              <a:rPr lang="fr-FR" dirty="0">
                <a:sym typeface="Wingdings" pitchFamily="2" charset="2"/>
              </a:rPr>
              <a:t> , calcul 					impossible sur des valeur 					pas numérique ou </a:t>
            </a:r>
          </a:p>
          <a:p>
            <a:pPr>
              <a:buNone/>
            </a:pPr>
            <a:r>
              <a:rPr lang="fr-FR" dirty="0">
                <a:sym typeface="Wingdings" pitchFamily="2" charset="2"/>
              </a:rPr>
              <a:t>					division par 0</a:t>
            </a:r>
          </a:p>
          <a:p>
            <a:endParaRPr lang="fr-FR" dirty="0"/>
          </a:p>
          <a:p>
            <a:r>
              <a:rPr lang="fr-FR" dirty="0" err="1"/>
              <a:t>null</a:t>
            </a:r>
            <a:r>
              <a:rPr lang="fr-FR" dirty="0"/>
              <a:t>			</a:t>
            </a:r>
            <a:r>
              <a:rPr lang="fr-FR" dirty="0">
                <a:sym typeface="Wingdings" pitchFamily="2" charset="2"/>
              </a:rPr>
              <a:t> Valeur non </a:t>
            </a:r>
            <a:r>
              <a:rPr lang="fr-FR" dirty="0" err="1">
                <a:sym typeface="Wingdings" pitchFamily="2" charset="2"/>
              </a:rPr>
              <a:t>instacié</a:t>
            </a:r>
            <a:endParaRPr lang="fr-FR" dirty="0">
              <a:sym typeface="Wingdings" pitchFamily="2" charset="2"/>
            </a:endParaRPr>
          </a:p>
          <a:p>
            <a:endParaRPr lang="fr-FR" dirty="0"/>
          </a:p>
          <a:p>
            <a:r>
              <a:rPr lang="fr-FR" b="1" i="1" dirty="0" err="1"/>
              <a:t>undefined</a:t>
            </a:r>
            <a:r>
              <a:rPr lang="fr-FR" dirty="0"/>
              <a:t>		</a:t>
            </a:r>
            <a:r>
              <a:rPr lang="fr-FR" dirty="0">
                <a:sym typeface="Wingdings" pitchFamily="2" charset="2"/>
              </a:rPr>
              <a:t></a:t>
            </a:r>
            <a:r>
              <a:rPr lang="fr-FR" dirty="0" err="1">
                <a:sym typeface="Wingdings" pitchFamily="2" charset="2"/>
              </a:rPr>
              <a:t>methode</a:t>
            </a:r>
            <a:r>
              <a:rPr lang="fr-FR" dirty="0">
                <a:sym typeface="Wingdings" pitchFamily="2" charset="2"/>
              </a:rPr>
              <a:t> ou propriété 							</a:t>
            </a:r>
            <a:r>
              <a:rPr lang="fr-FR" dirty="0" err="1">
                <a:sym typeface="Wingdings" pitchFamily="2" charset="2"/>
              </a:rPr>
              <a:t>innexistante</a:t>
            </a:r>
            <a:endParaRPr lang="fr-FR" dirty="0"/>
          </a:p>
          <a:p>
            <a:r>
              <a:rPr lang="fr-FR" dirty="0"/>
              <a:t>"" ou ''			</a:t>
            </a:r>
            <a:r>
              <a:rPr lang="fr-FR" dirty="0">
                <a:sym typeface="Wingdings" pitchFamily="2" charset="2"/>
              </a:rPr>
              <a:t> chaine vide</a:t>
            </a:r>
            <a:endParaRPr lang="fr-FR"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fr-FR" dirty="0"/>
              <a:t>Variables</a:t>
            </a:r>
            <a:endParaRPr lang="en-JM" dirty="0"/>
          </a:p>
        </p:txBody>
      </p:sp>
      <p:sp>
        <p:nvSpPr>
          <p:cNvPr id="3" name="Content Placeholder 2"/>
          <p:cNvSpPr>
            <a:spLocks noGrp="1"/>
          </p:cNvSpPr>
          <p:nvPr>
            <p:ph idx="1"/>
          </p:nvPr>
        </p:nvSpPr>
        <p:spPr/>
        <p:txBody>
          <a:bodyPr rtlCol="0">
            <a:noAutofit/>
          </a:bodyPr>
          <a:lstStyle/>
          <a:p>
            <a:pPr marL="0" eaLnBrk="1" hangingPunct="1">
              <a:buFont typeface="Wingdings" pitchFamily="2" charset="2"/>
              <a:buNone/>
              <a:defRPr/>
            </a:pPr>
            <a:r>
              <a:rPr lang="fr-FR" sz="2000" b="1" dirty="0">
                <a:ea typeface="MS Mincho" pitchFamily="49" charset="-128"/>
              </a:rPr>
              <a:t>Une </a:t>
            </a:r>
            <a:r>
              <a:rPr lang="fr-FR" sz="2000" b="1" dirty="0">
                <a:solidFill>
                  <a:srgbClr val="009AD0"/>
                </a:solidFill>
                <a:ea typeface="MS Mincho" pitchFamily="49" charset="-128"/>
              </a:rPr>
              <a:t>variable</a:t>
            </a:r>
            <a:r>
              <a:rPr lang="fr-FR" sz="2000" b="1" dirty="0">
                <a:ea typeface="MS Mincho" pitchFamily="49" charset="-128"/>
              </a:rPr>
              <a:t> est un espace de </a:t>
            </a:r>
            <a:r>
              <a:rPr lang="fr-FR" sz="2000" b="1" dirty="0">
                <a:solidFill>
                  <a:srgbClr val="009AD0"/>
                </a:solidFill>
                <a:ea typeface="MS Mincho" pitchFamily="49" charset="-128"/>
              </a:rPr>
              <a:t>stockage nommé</a:t>
            </a:r>
            <a:r>
              <a:rPr lang="fr-FR" sz="2000" b="1" dirty="0">
                <a:ea typeface="MS Mincho" pitchFamily="49" charset="-128"/>
              </a:rPr>
              <a:t>. La </a:t>
            </a:r>
            <a:r>
              <a:rPr lang="fr-FR" sz="2000" b="1" dirty="0">
                <a:solidFill>
                  <a:srgbClr val="009AD0"/>
                </a:solidFill>
                <a:ea typeface="MS Mincho" pitchFamily="49" charset="-128"/>
              </a:rPr>
              <a:t>déclaration</a:t>
            </a:r>
            <a:r>
              <a:rPr lang="fr-FR" sz="2000" b="1" dirty="0">
                <a:ea typeface="MS Mincho" pitchFamily="49" charset="-128"/>
              </a:rPr>
              <a:t> de cet espace permet d’y </a:t>
            </a:r>
            <a:r>
              <a:rPr lang="fr-FR" sz="2000" b="1" dirty="0">
                <a:solidFill>
                  <a:srgbClr val="009AD0"/>
                </a:solidFill>
                <a:ea typeface="MS Mincho" pitchFamily="49" charset="-128"/>
              </a:rPr>
              <a:t>affecter</a:t>
            </a:r>
            <a:r>
              <a:rPr lang="fr-FR" sz="2000" b="1" dirty="0">
                <a:ea typeface="MS Mincho" pitchFamily="49" charset="-128"/>
              </a:rPr>
              <a:t> une valeur accessible par le nom de la variable.</a:t>
            </a:r>
          </a:p>
          <a:p>
            <a:pPr eaLnBrk="1" hangingPunct="1">
              <a:buFont typeface="Wingdings" pitchFamily="2" charset="2"/>
              <a:buNone/>
              <a:defRPr/>
            </a:pPr>
            <a:endParaRPr lang="fr-FR" sz="2000" b="1" dirty="0">
              <a:ea typeface="MS Mincho" pitchFamily="49" charset="-128"/>
            </a:endParaRPr>
          </a:p>
          <a:p>
            <a:pPr marL="0" indent="0" eaLnBrk="1" hangingPunct="1">
              <a:buFont typeface="Arial" charset="0"/>
              <a:buNone/>
              <a:tabLst>
                <a:tab pos="8439150" algn="r"/>
              </a:tabLst>
              <a:defRPr/>
            </a:pPr>
            <a:r>
              <a:rPr lang="fr-FR" sz="2000" dirty="0"/>
              <a:t>Pour créer une variable o</a:t>
            </a:r>
            <a:r>
              <a:rPr lang="fr-FR" sz="2000" dirty="0">
                <a:ea typeface="MS Mincho" pitchFamily="49" charset="-128"/>
              </a:rPr>
              <a:t>n utilise le mot réservé "</a:t>
            </a:r>
            <a:r>
              <a:rPr lang="fr-FR" sz="2000" b="1" dirty="0">
                <a:solidFill>
                  <a:srgbClr val="009AD0"/>
                </a:solidFill>
                <a:ea typeface="MS Mincho" pitchFamily="49" charset="-128"/>
              </a:rPr>
              <a:t>var</a:t>
            </a:r>
            <a:r>
              <a:rPr lang="fr-FR" sz="2000" dirty="0">
                <a:ea typeface="MS Mincho" pitchFamily="49" charset="-128"/>
              </a:rPr>
              <a:t>", suivi du nom de la variable et/ou d'une valeur par défaut ( </a:t>
            </a:r>
            <a:r>
              <a:rPr lang="fr-FR" sz="2000" b="1" dirty="0">
                <a:ea typeface="MS Mincho" pitchFamily="49" charset="-128"/>
              </a:rPr>
              <a:t>new</a:t>
            </a:r>
            <a:r>
              <a:rPr lang="fr-FR" sz="2000" dirty="0">
                <a:ea typeface="MS Mincho" pitchFamily="49" charset="-128"/>
              </a:rPr>
              <a:t> pour construire un type de données )</a:t>
            </a:r>
          </a:p>
          <a:p>
            <a:pPr marL="0" indent="0" eaLnBrk="1" hangingPunct="1">
              <a:buFont typeface="Arial" charset="0"/>
              <a:buNone/>
              <a:tabLst>
                <a:tab pos="8439150" algn="r"/>
              </a:tabLst>
              <a:defRPr/>
            </a:pPr>
            <a:endParaRPr lang="fr-FR" sz="2000" dirty="0">
              <a:ea typeface="MS Mincho" pitchFamily="49" charset="-128"/>
            </a:endParaRPr>
          </a:p>
          <a:p>
            <a:pPr lvl="2" eaLnBrk="1" hangingPunct="1">
              <a:tabLst>
                <a:tab pos="8439150" algn="r"/>
              </a:tabLst>
              <a:defRPr/>
            </a:pPr>
            <a:r>
              <a:rPr lang="fr-FR" sz="1600" b="1" dirty="0">
                <a:ea typeface="MS Mincho" pitchFamily="49" charset="-128"/>
              </a:rPr>
              <a:t>var</a:t>
            </a:r>
            <a:r>
              <a:rPr lang="fr-FR" sz="1600" dirty="0">
                <a:ea typeface="MS Mincho" pitchFamily="49" charset="-128"/>
              </a:rPr>
              <a:t> </a:t>
            </a:r>
            <a:r>
              <a:rPr lang="fr-FR" sz="1600" dirty="0" err="1">
                <a:ea typeface="MS Mincho" pitchFamily="49" charset="-128"/>
              </a:rPr>
              <a:t>strMsg</a:t>
            </a:r>
            <a:r>
              <a:rPr lang="fr-FR" sz="1600" dirty="0">
                <a:ea typeface="MS Mincho" pitchFamily="49" charset="-128"/>
              </a:rPr>
              <a:t> = 'message à afficher !';</a:t>
            </a:r>
          </a:p>
          <a:p>
            <a:pPr lvl="2" eaLnBrk="1" hangingPunct="1">
              <a:tabLst>
                <a:tab pos="8439150" algn="r"/>
              </a:tabLst>
              <a:defRPr/>
            </a:pPr>
            <a:r>
              <a:rPr lang="fr-FR" sz="1600" b="1" dirty="0">
                <a:ea typeface="MS Mincho" pitchFamily="49" charset="-128"/>
              </a:rPr>
              <a:t>var</a:t>
            </a:r>
            <a:r>
              <a:rPr lang="fr-FR" sz="1600" dirty="0">
                <a:ea typeface="MS Mincho" pitchFamily="49" charset="-128"/>
              </a:rPr>
              <a:t> </a:t>
            </a:r>
            <a:r>
              <a:rPr lang="fr-FR" sz="1600" dirty="0" err="1">
                <a:ea typeface="MS Mincho" pitchFamily="49" charset="-128"/>
              </a:rPr>
              <a:t>strMsg</a:t>
            </a:r>
            <a:r>
              <a:rPr lang="fr-FR" sz="1600" dirty="0">
                <a:ea typeface="MS Mincho" pitchFamily="49" charset="-128"/>
              </a:rPr>
              <a:t> = </a:t>
            </a:r>
            <a:r>
              <a:rPr lang="fr-FR" sz="1600" b="1" dirty="0">
                <a:ea typeface="MS Mincho" pitchFamily="49" charset="-128"/>
              </a:rPr>
              <a:t>new</a:t>
            </a:r>
            <a:r>
              <a:rPr lang="fr-FR" sz="1600" dirty="0">
                <a:ea typeface="MS Mincho" pitchFamily="49" charset="-128"/>
              </a:rPr>
              <a:t> String('message à afficher');</a:t>
            </a:r>
          </a:p>
          <a:p>
            <a:pPr lvl="2" eaLnBrk="1" hangingPunct="1">
              <a:tabLst>
                <a:tab pos="8439150" algn="r"/>
              </a:tabLst>
              <a:defRPr/>
            </a:pPr>
            <a:r>
              <a:rPr lang="fr-FR" sz="1600" b="1" dirty="0">
                <a:ea typeface="MS Mincho" pitchFamily="49" charset="-128"/>
              </a:rPr>
              <a:t>var</a:t>
            </a:r>
            <a:r>
              <a:rPr lang="fr-FR" sz="1600" dirty="0">
                <a:ea typeface="MS Mincho" pitchFamily="49" charset="-128"/>
              </a:rPr>
              <a:t> </a:t>
            </a:r>
            <a:r>
              <a:rPr lang="fr-FR" sz="1600" dirty="0" err="1">
                <a:ea typeface="MS Mincho" pitchFamily="49" charset="-128"/>
              </a:rPr>
              <a:t>strMsg</a:t>
            </a:r>
            <a:r>
              <a:rPr lang="fr-FR" sz="1600" dirty="0">
                <a:ea typeface="MS Mincho" pitchFamily="49" charset="-128"/>
              </a:rPr>
              <a:t> = </a:t>
            </a:r>
            <a:r>
              <a:rPr lang="fr-FR" sz="1600" b="1" dirty="0">
                <a:ea typeface="MS Mincho" pitchFamily="49" charset="-128"/>
              </a:rPr>
              <a:t>new</a:t>
            </a:r>
            <a:r>
              <a:rPr lang="fr-FR" sz="1600" dirty="0">
                <a:ea typeface="MS Mincho" pitchFamily="49" charset="-128"/>
              </a:rPr>
              <a:t> String;</a:t>
            </a:r>
            <a:br>
              <a:rPr lang="fr-FR" sz="1600" dirty="0">
                <a:ea typeface="MS Mincho" pitchFamily="49" charset="-128"/>
              </a:rPr>
            </a:br>
            <a:r>
              <a:rPr lang="fr-FR" sz="1600" dirty="0" err="1">
                <a:ea typeface="MS Mincho" pitchFamily="49" charset="-128"/>
              </a:rPr>
              <a:t>strMsg</a:t>
            </a:r>
            <a:r>
              <a:rPr lang="fr-FR" sz="1600" dirty="0">
                <a:ea typeface="MS Mincho" pitchFamily="49" charset="-128"/>
              </a:rPr>
              <a:t> = 'message à afficher';</a:t>
            </a:r>
          </a:p>
          <a:p>
            <a:pPr lvl="2" eaLnBrk="1" hangingPunct="1">
              <a:tabLst>
                <a:tab pos="8439150" algn="r"/>
              </a:tabLst>
              <a:defRPr/>
            </a:pPr>
            <a:endParaRPr lang="fr-FR" sz="1600" dirty="0">
              <a:ea typeface="MS Mincho" pitchFamily="49" charset="-128"/>
            </a:endParaRPr>
          </a:p>
          <a:p>
            <a:pPr marL="57150" indent="0" eaLnBrk="1" hangingPunct="1">
              <a:buFont typeface="Arial" charset="0"/>
              <a:buNone/>
              <a:tabLst>
                <a:tab pos="8439150" algn="r"/>
              </a:tabLst>
              <a:defRPr/>
            </a:pPr>
            <a:r>
              <a:rPr lang="fr-FR" sz="2000" b="1" dirty="0">
                <a:ea typeface="MS Mincho" pitchFamily="49" charset="-128"/>
              </a:rPr>
              <a:t>Remarque</a:t>
            </a:r>
            <a:r>
              <a:rPr lang="fr-FR" sz="2000" dirty="0">
                <a:ea typeface="MS Mincho" pitchFamily="49" charset="-128"/>
              </a:rPr>
              <a:t>: le mot réservé "var" n'est pas obligatoire, il permet seulement de limiter l'existence de la variable au bloc de code dans lequel elle a été créée. </a:t>
            </a:r>
          </a:p>
          <a:p>
            <a:pPr marL="57150" indent="0" eaLnBrk="1" hangingPunct="1">
              <a:buFont typeface="Arial" charset="0"/>
              <a:buNone/>
              <a:tabLst>
                <a:tab pos="8439150" algn="r"/>
              </a:tabLst>
              <a:defRPr/>
            </a:pPr>
            <a:r>
              <a:rPr lang="fr-FR" sz="2000" dirty="0">
                <a:ea typeface="MS Mincho" pitchFamily="49" charset="-128"/>
              </a:rPr>
              <a:t>Ceci évite les problèmes de collision avec d'autres variables du même nom créées dans d'autres blocs de code.</a:t>
            </a:r>
            <a:br>
              <a:rPr lang="fr-FR" sz="2000" dirty="0">
                <a:ea typeface="MS Mincho" pitchFamily="49" charset="-128"/>
              </a:rPr>
            </a:br>
            <a:endParaRPr lang="fr-FR" sz="2000" dirty="0">
              <a:cs typeface="Arial" charset="0"/>
            </a:endParaRP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D28794F1-8F42-46E4-99FC-343DC671849E}" type="slidenum">
              <a:rPr lang="en-JM" smtClean="0">
                <a:solidFill>
                  <a:schemeClr val="bg1"/>
                </a:solidFill>
              </a:rPr>
              <a:pPr fontAlgn="base">
                <a:spcBef>
                  <a:spcPct val="0"/>
                </a:spcBef>
                <a:spcAft>
                  <a:spcPct val="0"/>
                </a:spcAft>
                <a:defRPr/>
              </a:pPr>
              <a:t>78</a:t>
            </a:fld>
            <a:endParaRPr lang="en-JM">
              <a:solidFill>
                <a:schemeClr val="bg1"/>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Types</a:t>
            </a:r>
          </a:p>
        </p:txBody>
      </p:sp>
      <p:sp>
        <p:nvSpPr>
          <p:cNvPr id="3" name="Espace réservé du contenu 2"/>
          <p:cNvSpPr>
            <a:spLocks noGrp="1"/>
          </p:cNvSpPr>
          <p:nvPr>
            <p:ph idx="1"/>
          </p:nvPr>
        </p:nvSpPr>
        <p:spPr/>
        <p:txBody>
          <a:bodyPr>
            <a:normAutofit lnSpcReduction="10000"/>
          </a:bodyPr>
          <a:lstStyle/>
          <a:p>
            <a:r>
              <a:rPr lang="fr-FR" dirty="0"/>
              <a:t>Types de données </a:t>
            </a:r>
          </a:p>
          <a:p>
            <a:pPr lvl="1"/>
            <a:r>
              <a:rPr lang="fr-FR" dirty="0"/>
              <a:t>numérique</a:t>
            </a:r>
          </a:p>
          <a:p>
            <a:pPr lvl="2"/>
            <a:r>
              <a:rPr lang="fr-FR" sz="2800" b="1" i="1" dirty="0" err="1"/>
              <a:t>Number</a:t>
            </a:r>
            <a:endParaRPr lang="fr-FR" b="1" i="1" dirty="0"/>
          </a:p>
          <a:p>
            <a:pPr lvl="1"/>
            <a:r>
              <a:rPr lang="fr-FR" dirty="0"/>
              <a:t>Etat </a:t>
            </a:r>
            <a:r>
              <a:rPr lang="fr-FR" dirty="0" err="1"/>
              <a:t>booleen</a:t>
            </a:r>
            <a:r>
              <a:rPr lang="fr-FR" dirty="0"/>
              <a:t> </a:t>
            </a:r>
          </a:p>
          <a:p>
            <a:pPr lvl="2"/>
            <a:r>
              <a:rPr lang="fr-FR" sz="2800" b="1" i="1" dirty="0" err="1"/>
              <a:t>Boolean</a:t>
            </a:r>
            <a:endParaRPr lang="fr-FR" b="1" i="1" dirty="0"/>
          </a:p>
          <a:p>
            <a:pPr lvl="1"/>
            <a:r>
              <a:rPr lang="fr-FR" dirty="0"/>
              <a:t>Date </a:t>
            </a:r>
          </a:p>
          <a:p>
            <a:pPr lvl="2"/>
            <a:r>
              <a:rPr lang="fr-FR" sz="2800" b="1" i="1" dirty="0"/>
              <a:t>Date</a:t>
            </a:r>
            <a:endParaRPr lang="fr-FR" b="1" i="1" dirty="0"/>
          </a:p>
          <a:p>
            <a:pPr lvl="1"/>
            <a:r>
              <a:rPr lang="fr-FR" dirty="0"/>
              <a:t>Chaine de caractères</a:t>
            </a:r>
          </a:p>
          <a:p>
            <a:pPr lvl="2"/>
            <a:r>
              <a:rPr lang="fr-FR" sz="2800" b="1" i="1" dirty="0"/>
              <a:t>String</a:t>
            </a:r>
            <a:endParaRPr lang="fr-FR" b="1" i="1" dirty="0"/>
          </a:p>
          <a:p>
            <a:pPr lvl="1"/>
            <a:r>
              <a:rPr lang="fr-FR" dirty="0"/>
              <a:t>Tableaux </a:t>
            </a:r>
          </a:p>
          <a:p>
            <a:pPr lvl="2"/>
            <a:r>
              <a:rPr lang="fr-FR" sz="2800" b="1" i="1" dirty="0" err="1"/>
              <a:t>Array</a:t>
            </a:r>
            <a:endParaRPr lang="fr-FR" b="1" i="1" dirty="0"/>
          </a:p>
        </p:txBody>
      </p:sp>
      <p:sp>
        <p:nvSpPr>
          <p:cNvPr id="5" name="Espace réservé du contenu 4"/>
          <p:cNvSpPr>
            <a:spLocks noGrp="1"/>
          </p:cNvSpPr>
          <p:nvPr>
            <p:ph sz="quarter" idx="13"/>
          </p:nvPr>
        </p:nvSpPr>
        <p:spPr/>
        <p:txBody>
          <a:bodyPr>
            <a:noAutofit/>
          </a:bodyPr>
          <a:lstStyle/>
          <a:p>
            <a:pPr>
              <a:buNone/>
            </a:pPr>
            <a:r>
              <a:rPr lang="fr-FR" sz="3200" b="1" dirty="0"/>
              <a:t>Attention</a:t>
            </a:r>
            <a:r>
              <a:rPr lang="fr-FR" sz="3200" dirty="0"/>
              <a:t> </a:t>
            </a:r>
            <a:endParaRPr lang="fr-FR" sz="2000" dirty="0"/>
          </a:p>
          <a:p>
            <a:pPr>
              <a:buNone/>
            </a:pPr>
            <a:r>
              <a:rPr lang="fr-FR" sz="2000" dirty="0"/>
              <a:t>les valeurs</a:t>
            </a:r>
          </a:p>
          <a:p>
            <a:pPr>
              <a:buNone/>
            </a:pPr>
            <a:r>
              <a:rPr lang="fr-FR" sz="2000" dirty="0"/>
              <a:t>décimales sont signifié par</a:t>
            </a:r>
          </a:p>
          <a:p>
            <a:pPr algn="ctr">
              <a:buNone/>
            </a:pPr>
            <a:r>
              <a:rPr lang="fr-FR" sz="2000" dirty="0"/>
              <a:t> </a:t>
            </a:r>
            <a:r>
              <a:rPr lang="fr-FR" sz="3200" b="1" dirty="0"/>
              <a:t>. </a:t>
            </a:r>
            <a:r>
              <a:rPr lang="fr-FR" sz="1800" b="1" dirty="0"/>
              <a:t>(point)</a:t>
            </a:r>
            <a:endParaRPr lang="fr-FR" sz="3200" b="1" dirty="0"/>
          </a:p>
          <a:p>
            <a:pPr>
              <a:buNone/>
            </a:pPr>
            <a:r>
              <a:rPr lang="fr-FR" sz="2000" dirty="0"/>
              <a:t>  et non par</a:t>
            </a:r>
          </a:p>
          <a:p>
            <a:pPr algn="ctr">
              <a:buNone/>
            </a:pPr>
            <a:r>
              <a:rPr lang="fr-FR" sz="2000" dirty="0"/>
              <a:t> </a:t>
            </a:r>
            <a:r>
              <a:rPr lang="fr-FR" sz="3200" dirty="0"/>
              <a:t>,</a:t>
            </a:r>
            <a:r>
              <a:rPr lang="fr-FR" sz="1800" dirty="0"/>
              <a:t>(virgule)</a:t>
            </a:r>
            <a:endParaRPr lang="fr-FR"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Les technologies du Web</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Opérateurs Logiques &amp; Arithmétiques</a:t>
            </a:r>
          </a:p>
        </p:txBody>
      </p:sp>
      <p:sp>
        <p:nvSpPr>
          <p:cNvPr id="3" name="Espace réservé du contenu 2"/>
          <p:cNvSpPr>
            <a:spLocks noGrp="1"/>
          </p:cNvSpPr>
          <p:nvPr>
            <p:ph idx="1"/>
          </p:nvPr>
        </p:nvSpPr>
        <p:spPr/>
        <p:txBody>
          <a:bodyPr>
            <a:normAutofit fontScale="85000" lnSpcReduction="20000"/>
          </a:bodyPr>
          <a:lstStyle/>
          <a:p>
            <a:r>
              <a:rPr lang="fr-FR" dirty="0"/>
              <a:t>Opérateurs arithmétiques</a:t>
            </a:r>
          </a:p>
          <a:p>
            <a:pPr algn="ctr">
              <a:buNone/>
            </a:pPr>
            <a:r>
              <a:rPr lang="fr-FR" b="1" i="1" dirty="0"/>
              <a:t>+</a:t>
            </a:r>
            <a:r>
              <a:rPr lang="fr-FR" dirty="0"/>
              <a:t>, </a:t>
            </a:r>
            <a:r>
              <a:rPr lang="fr-FR" b="1" i="1" dirty="0"/>
              <a:t>-</a:t>
            </a:r>
            <a:r>
              <a:rPr lang="fr-FR" dirty="0"/>
              <a:t> </a:t>
            </a:r>
            <a:r>
              <a:rPr lang="fr-FR" dirty="0">
                <a:sym typeface="Wingdings" pitchFamily="2" charset="2"/>
              </a:rPr>
              <a:t> addition, soustraction</a:t>
            </a:r>
          </a:p>
          <a:p>
            <a:pPr>
              <a:buNone/>
            </a:pPr>
            <a:r>
              <a:rPr lang="fr-FR" dirty="0">
                <a:sym typeface="Wingdings" pitchFamily="2" charset="2"/>
              </a:rPr>
              <a:t>			++, -- 	 incrémentation ou décrémentation</a:t>
            </a:r>
            <a:endParaRPr lang="fr-FR" dirty="0"/>
          </a:p>
          <a:p>
            <a:pPr algn="ctr">
              <a:buNone/>
            </a:pPr>
            <a:r>
              <a:rPr lang="fr-FR" dirty="0"/>
              <a:t> </a:t>
            </a:r>
            <a:r>
              <a:rPr lang="fr-FR" b="1" i="1" dirty="0"/>
              <a:t>*</a:t>
            </a:r>
            <a:r>
              <a:rPr lang="fr-FR" dirty="0"/>
              <a:t>, </a:t>
            </a:r>
            <a:r>
              <a:rPr lang="fr-FR" b="1" i="1" dirty="0"/>
              <a:t>/</a:t>
            </a:r>
            <a:r>
              <a:rPr lang="fr-FR" dirty="0"/>
              <a:t> </a:t>
            </a:r>
            <a:r>
              <a:rPr lang="fr-FR" dirty="0">
                <a:sym typeface="Wingdings" pitchFamily="2" charset="2"/>
              </a:rPr>
              <a:t>multiplication, division </a:t>
            </a:r>
            <a:endParaRPr lang="fr-FR" dirty="0"/>
          </a:p>
          <a:p>
            <a:pPr algn="ctr">
              <a:buNone/>
            </a:pPr>
            <a:r>
              <a:rPr lang="fr-FR" dirty="0"/>
              <a:t> </a:t>
            </a:r>
            <a:r>
              <a:rPr lang="fr-FR" b="1" i="1" dirty="0" err="1"/>
              <a:t>mod</a:t>
            </a:r>
            <a:r>
              <a:rPr lang="fr-FR" dirty="0"/>
              <a:t> </a:t>
            </a:r>
            <a:r>
              <a:rPr lang="fr-FR" dirty="0">
                <a:sym typeface="Wingdings" pitchFamily="2" charset="2"/>
              </a:rPr>
              <a:t> modulo (reste de division euclidienne)</a:t>
            </a:r>
            <a:endParaRPr lang="fr-FR" dirty="0"/>
          </a:p>
          <a:p>
            <a:endParaRPr lang="fr-FR" dirty="0"/>
          </a:p>
          <a:p>
            <a:r>
              <a:rPr lang="fr-FR" dirty="0"/>
              <a:t>Opérateurs logiques</a:t>
            </a:r>
          </a:p>
          <a:p>
            <a:pPr>
              <a:buNone/>
              <a:tabLst>
                <a:tab pos="2773363" algn="l"/>
              </a:tabLst>
            </a:pPr>
            <a:r>
              <a:rPr lang="fr-FR" dirty="0"/>
              <a:t>	</a:t>
            </a:r>
            <a:r>
              <a:rPr lang="fr-FR" b="1" i="1" dirty="0"/>
              <a:t>&amp;&amp;</a:t>
            </a:r>
            <a:r>
              <a:rPr lang="fr-FR" dirty="0"/>
              <a:t> , </a:t>
            </a:r>
            <a:r>
              <a:rPr lang="fr-FR" b="1" i="1" dirty="0"/>
              <a:t>||</a:t>
            </a:r>
            <a:r>
              <a:rPr lang="fr-FR" dirty="0"/>
              <a:t> 	</a:t>
            </a:r>
            <a:r>
              <a:rPr lang="fr-FR" dirty="0">
                <a:sym typeface="Wingdings" pitchFamily="2" charset="2"/>
              </a:rPr>
              <a:t> et, ou</a:t>
            </a:r>
          </a:p>
          <a:p>
            <a:pPr>
              <a:buNone/>
              <a:tabLst>
                <a:tab pos="2773363" algn="l"/>
              </a:tabLst>
            </a:pPr>
            <a:r>
              <a:rPr lang="fr-FR" dirty="0">
                <a:sym typeface="Wingdings" pitchFamily="2" charset="2"/>
              </a:rPr>
              <a:t>	</a:t>
            </a:r>
            <a:r>
              <a:rPr lang="fr-FR" b="1" i="1" dirty="0">
                <a:sym typeface="Wingdings" pitchFamily="2" charset="2"/>
              </a:rPr>
              <a:t>&lt;</a:t>
            </a:r>
            <a:r>
              <a:rPr lang="fr-FR" dirty="0">
                <a:sym typeface="Wingdings" pitchFamily="2" charset="2"/>
              </a:rPr>
              <a:t>, </a:t>
            </a:r>
            <a:r>
              <a:rPr lang="fr-FR" b="1" i="1" dirty="0">
                <a:sym typeface="Wingdings" pitchFamily="2" charset="2"/>
              </a:rPr>
              <a:t>&gt;</a:t>
            </a:r>
            <a:r>
              <a:rPr lang="fr-FR" dirty="0">
                <a:sym typeface="Wingdings" pitchFamily="2" charset="2"/>
              </a:rPr>
              <a:t>, </a:t>
            </a:r>
            <a:r>
              <a:rPr lang="fr-FR" b="1" i="1" dirty="0">
                <a:sym typeface="Wingdings" pitchFamily="2" charset="2"/>
              </a:rPr>
              <a:t>&lt;=</a:t>
            </a:r>
            <a:r>
              <a:rPr lang="fr-FR" dirty="0">
                <a:sym typeface="Wingdings" pitchFamily="2" charset="2"/>
              </a:rPr>
              <a:t>, </a:t>
            </a:r>
            <a:r>
              <a:rPr lang="fr-FR" b="1" i="1" dirty="0">
                <a:sym typeface="Wingdings" pitchFamily="2" charset="2"/>
              </a:rPr>
              <a:t>&gt;=</a:t>
            </a:r>
            <a:r>
              <a:rPr lang="fr-FR" dirty="0">
                <a:sym typeface="Wingdings" pitchFamily="2" charset="2"/>
              </a:rPr>
              <a:t> 	sup, </a:t>
            </a:r>
            <a:r>
              <a:rPr lang="fr-FR" dirty="0" err="1">
                <a:sym typeface="Wingdings" pitchFamily="2" charset="2"/>
              </a:rPr>
              <a:t>inf</a:t>
            </a:r>
            <a:r>
              <a:rPr lang="fr-FR" dirty="0">
                <a:sym typeface="Wingdings" pitchFamily="2" charset="2"/>
              </a:rPr>
              <a:t>, </a:t>
            </a:r>
            <a:r>
              <a:rPr lang="fr-FR" dirty="0" err="1">
                <a:sym typeface="Wingdings" pitchFamily="2" charset="2"/>
              </a:rPr>
              <a:t>inf</a:t>
            </a:r>
            <a:r>
              <a:rPr lang="fr-FR" dirty="0">
                <a:sym typeface="Wingdings" pitchFamily="2" charset="2"/>
              </a:rPr>
              <a:t> ou égal, sup ou égal</a:t>
            </a:r>
          </a:p>
          <a:p>
            <a:pPr>
              <a:buNone/>
              <a:tabLst>
                <a:tab pos="2773363" algn="l"/>
              </a:tabLst>
            </a:pPr>
            <a:r>
              <a:rPr lang="fr-FR" dirty="0">
                <a:sym typeface="Wingdings" pitchFamily="2" charset="2"/>
              </a:rPr>
              <a:t>	!	 NON </a:t>
            </a:r>
            <a:r>
              <a:rPr lang="fr-FR" dirty="0" err="1">
                <a:sym typeface="Wingdings" pitchFamily="2" charset="2"/>
              </a:rPr>
              <a:t>booleen</a:t>
            </a:r>
            <a:endParaRPr lang="fr-FR" dirty="0">
              <a:sym typeface="Wingdings" pitchFamily="2" charset="2"/>
            </a:endParaRPr>
          </a:p>
          <a:p>
            <a:pPr>
              <a:buNone/>
              <a:tabLst>
                <a:tab pos="2773363" algn="l"/>
              </a:tabLst>
            </a:pPr>
            <a:r>
              <a:rPr lang="fr-FR" dirty="0">
                <a:sym typeface="Wingdings" pitchFamily="2" charset="2"/>
              </a:rPr>
              <a:t>	==, !=	strictement égal, différent</a:t>
            </a:r>
          </a:p>
          <a:p>
            <a:pPr>
              <a:buNone/>
              <a:tabLst>
                <a:tab pos="2773363" algn="l"/>
              </a:tabLst>
            </a:pPr>
            <a:r>
              <a:rPr lang="fr-FR" dirty="0">
                <a:sym typeface="Wingdings" pitchFamily="2" charset="2"/>
              </a:rPr>
              <a:t>	===, !==	égal en valeur et en type, 	différent en valeur et en type</a:t>
            </a:r>
            <a:endParaRPr lang="fr-FR" dirty="0"/>
          </a:p>
          <a:p>
            <a:endParaRPr lang="fr-FR" dirty="0"/>
          </a:p>
          <a:p>
            <a:endParaRPr lang="fr-FR" dirty="0"/>
          </a:p>
        </p:txBody>
      </p:sp>
    </p:spTree>
    <p:extLst>
      <p:ext uri="{BB962C8B-B14F-4D97-AF65-F5344CB8AC3E}">
        <p14:creationId xmlns:p14="http://schemas.microsoft.com/office/powerpoint/2010/main" val="302381492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test if/</a:t>
            </a:r>
            <a:r>
              <a:rPr lang="fr-FR" dirty="0" err="1"/>
              <a:t>else</a:t>
            </a:r>
            <a:r>
              <a:rPr lang="fr-FR" dirty="0"/>
              <a:t> if / </a:t>
            </a:r>
            <a:r>
              <a:rPr lang="fr-FR" dirty="0" err="1"/>
              <a:t>else</a:t>
            </a:r>
            <a:endParaRPr lang="fr-FR" dirty="0"/>
          </a:p>
        </p:txBody>
      </p:sp>
      <p:sp>
        <p:nvSpPr>
          <p:cNvPr id="3" name="Espace réservé du contenu 2"/>
          <p:cNvSpPr>
            <a:spLocks noGrp="1"/>
          </p:cNvSpPr>
          <p:nvPr>
            <p:ph idx="1"/>
          </p:nvPr>
        </p:nvSpPr>
        <p:spPr/>
        <p:txBody>
          <a:bodyPr/>
          <a:lstStyle/>
          <a:p>
            <a:r>
              <a:rPr lang="fr-FR" dirty="0"/>
              <a:t>si condition</a:t>
            </a:r>
          </a:p>
          <a:p>
            <a:pPr algn="ctr">
              <a:buNone/>
            </a:pPr>
            <a:r>
              <a:rPr lang="fr-FR" b="1" dirty="0"/>
              <a:t>if</a:t>
            </a:r>
            <a:r>
              <a:rPr lang="fr-FR" dirty="0"/>
              <a:t> (condition){instruction;}</a:t>
            </a:r>
          </a:p>
          <a:p>
            <a:r>
              <a:rPr lang="fr-FR" dirty="0"/>
              <a:t>sinon si condition </a:t>
            </a:r>
          </a:p>
          <a:p>
            <a:pPr algn="ctr">
              <a:buNone/>
            </a:pPr>
            <a:r>
              <a:rPr lang="fr-FR" b="1" dirty="0" err="1"/>
              <a:t>else</a:t>
            </a:r>
            <a:r>
              <a:rPr lang="fr-FR" dirty="0"/>
              <a:t> </a:t>
            </a:r>
            <a:r>
              <a:rPr lang="fr-FR" b="1" dirty="0"/>
              <a:t>if </a:t>
            </a:r>
            <a:r>
              <a:rPr lang="fr-FR" dirty="0"/>
              <a:t>(condition){instruction;}</a:t>
            </a:r>
          </a:p>
          <a:p>
            <a:r>
              <a:rPr lang="fr-FR" dirty="0"/>
              <a:t>sinon</a:t>
            </a:r>
          </a:p>
          <a:p>
            <a:pPr algn="ctr">
              <a:buNone/>
            </a:pPr>
            <a:r>
              <a:rPr lang="fr-FR" b="1" dirty="0" err="1"/>
              <a:t>else</a:t>
            </a:r>
            <a:r>
              <a:rPr lang="fr-FR" dirty="0"/>
              <a:t> {instruction;}</a:t>
            </a:r>
          </a:p>
          <a:p>
            <a:r>
              <a:rPr lang="fr-FR" dirty="0"/>
              <a:t>ternaire</a:t>
            </a:r>
          </a:p>
          <a:p>
            <a:pPr algn="ctr">
              <a:buNone/>
            </a:pPr>
            <a:r>
              <a:rPr lang="fr-FR" dirty="0"/>
              <a:t>(condition)? </a:t>
            </a:r>
            <a:r>
              <a:rPr lang="fr-FR" dirty="0" err="1"/>
              <a:t>SiVrai</a:t>
            </a:r>
            <a:r>
              <a:rPr lang="fr-FR" dirty="0"/>
              <a:t>: </a:t>
            </a:r>
            <a:r>
              <a:rPr lang="fr-FR" dirty="0" err="1"/>
              <a:t>SiFaux</a:t>
            </a:r>
            <a:r>
              <a:rPr lang="fr-FR" dirty="0"/>
              <a:t>;</a:t>
            </a:r>
          </a:p>
        </p:txBody>
      </p:sp>
    </p:spTree>
    <p:extLst>
      <p:ext uri="{BB962C8B-B14F-4D97-AF65-F5344CB8AC3E}">
        <p14:creationId xmlns:p14="http://schemas.microsoft.com/office/powerpoint/2010/main" val="17082905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test </a:t>
            </a:r>
            <a:r>
              <a:rPr lang="fr-FR" dirty="0" err="1"/>
              <a:t>switch</a:t>
            </a:r>
            <a:r>
              <a:rPr lang="fr-FR" dirty="0"/>
              <a:t>/ case / default</a:t>
            </a:r>
          </a:p>
        </p:txBody>
      </p:sp>
      <p:sp>
        <p:nvSpPr>
          <p:cNvPr id="3" name="Espace réservé du contenu 2"/>
          <p:cNvSpPr>
            <a:spLocks noGrp="1"/>
          </p:cNvSpPr>
          <p:nvPr>
            <p:ph idx="1"/>
          </p:nvPr>
        </p:nvSpPr>
        <p:spPr/>
        <p:txBody>
          <a:bodyPr/>
          <a:lstStyle/>
          <a:p>
            <a:r>
              <a:rPr lang="fr-FR" dirty="0"/>
              <a:t>selon cas </a:t>
            </a:r>
          </a:p>
          <a:p>
            <a:pPr>
              <a:buNone/>
            </a:pPr>
            <a:r>
              <a:rPr lang="fr-FR" dirty="0"/>
              <a:t>		</a:t>
            </a:r>
            <a:r>
              <a:rPr lang="fr-FR" b="1" dirty="0" err="1"/>
              <a:t>switch</a:t>
            </a:r>
            <a:r>
              <a:rPr lang="fr-FR" dirty="0"/>
              <a:t> (variable)</a:t>
            </a:r>
          </a:p>
          <a:p>
            <a:pPr>
              <a:buNone/>
            </a:pPr>
            <a:r>
              <a:rPr lang="fr-FR" dirty="0"/>
              <a:t>		{</a:t>
            </a:r>
          </a:p>
          <a:p>
            <a:pPr>
              <a:buNone/>
            </a:pPr>
            <a:r>
              <a:rPr lang="fr-FR" dirty="0"/>
              <a:t>			</a:t>
            </a:r>
            <a:r>
              <a:rPr lang="fr-FR" b="1" dirty="0"/>
              <a:t>case</a:t>
            </a:r>
            <a:r>
              <a:rPr lang="fr-FR" dirty="0"/>
              <a:t> </a:t>
            </a:r>
            <a:r>
              <a:rPr lang="fr-FR" i="1" dirty="0"/>
              <a:t>value </a:t>
            </a:r>
            <a:r>
              <a:rPr lang="fr-FR" dirty="0"/>
              <a:t>: 	instruction;</a:t>
            </a:r>
          </a:p>
          <a:p>
            <a:pPr>
              <a:buNone/>
            </a:pPr>
            <a:r>
              <a:rPr lang="fr-FR" dirty="0"/>
              <a:t>					 	</a:t>
            </a:r>
            <a:r>
              <a:rPr lang="fr-FR" b="1" dirty="0"/>
              <a:t>break</a:t>
            </a:r>
            <a:r>
              <a:rPr lang="fr-FR" dirty="0"/>
              <a:t>;</a:t>
            </a:r>
          </a:p>
          <a:p>
            <a:pPr>
              <a:buNone/>
            </a:pPr>
            <a:r>
              <a:rPr lang="fr-FR" dirty="0"/>
              <a:t>			</a:t>
            </a:r>
            <a:r>
              <a:rPr lang="fr-FR" b="1" dirty="0"/>
              <a:t>case</a:t>
            </a:r>
            <a:r>
              <a:rPr lang="fr-FR" dirty="0"/>
              <a:t> </a:t>
            </a:r>
            <a:r>
              <a:rPr lang="fr-FR" i="1" dirty="0"/>
              <a:t>value </a:t>
            </a:r>
            <a:r>
              <a:rPr lang="fr-FR" dirty="0"/>
              <a:t>: 	instruction;</a:t>
            </a:r>
          </a:p>
          <a:p>
            <a:pPr>
              <a:buNone/>
            </a:pPr>
            <a:r>
              <a:rPr lang="fr-FR" dirty="0"/>
              <a:t>					 	</a:t>
            </a:r>
            <a:r>
              <a:rPr lang="fr-FR" b="1" dirty="0"/>
              <a:t>break</a:t>
            </a:r>
            <a:r>
              <a:rPr lang="fr-FR" dirty="0"/>
              <a:t>;</a:t>
            </a:r>
          </a:p>
          <a:p>
            <a:pPr>
              <a:buNone/>
            </a:pPr>
            <a:r>
              <a:rPr lang="fr-FR" dirty="0"/>
              <a:t>			</a:t>
            </a:r>
            <a:r>
              <a:rPr lang="fr-FR" b="1" dirty="0"/>
              <a:t>default</a:t>
            </a:r>
            <a:r>
              <a:rPr lang="fr-FR" dirty="0"/>
              <a:t>: instruction; break;</a:t>
            </a:r>
          </a:p>
          <a:p>
            <a:pPr>
              <a:buNone/>
            </a:pPr>
            <a:r>
              <a:rPr lang="fr-FR" dirty="0"/>
              <a:t>		}</a:t>
            </a:r>
          </a:p>
        </p:txBody>
      </p:sp>
    </p:spTree>
    <p:extLst>
      <p:ext uri="{BB962C8B-B14F-4D97-AF65-F5344CB8AC3E}">
        <p14:creationId xmlns:p14="http://schemas.microsoft.com/office/powerpoint/2010/main" val="241093821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Array</a:t>
            </a:r>
            <a:endParaRPr lang="fr-FR" dirty="0"/>
          </a:p>
        </p:txBody>
      </p:sp>
      <p:sp>
        <p:nvSpPr>
          <p:cNvPr id="3" name="Espace réservé du contenu 2"/>
          <p:cNvSpPr>
            <a:spLocks noGrp="1"/>
          </p:cNvSpPr>
          <p:nvPr>
            <p:ph idx="1"/>
          </p:nvPr>
        </p:nvSpPr>
        <p:spPr/>
        <p:txBody>
          <a:bodyPr>
            <a:normAutofit fontScale="92500" lnSpcReduction="10000"/>
          </a:bodyPr>
          <a:lstStyle/>
          <a:p>
            <a:pPr>
              <a:defRPr/>
            </a:pPr>
            <a:r>
              <a:rPr lang="fr-FR" dirty="0">
                <a:ea typeface="MS Mincho" pitchFamily="49" charset="-128"/>
              </a:rPr>
              <a:t>Initialisation groupée : </a:t>
            </a:r>
          </a:p>
          <a:p>
            <a:pPr algn="ctr">
              <a:buNone/>
              <a:defRPr/>
            </a:pPr>
            <a:r>
              <a:rPr lang="fr-FR" dirty="0">
                <a:ea typeface="MS Mincho" pitchFamily="49" charset="-128"/>
              </a:rPr>
              <a:t>var </a:t>
            </a:r>
            <a:r>
              <a:rPr lang="fr-FR" dirty="0" err="1">
                <a:ea typeface="MS Mincho" pitchFamily="49" charset="-128"/>
              </a:rPr>
              <a:t>prenoms</a:t>
            </a:r>
            <a:r>
              <a:rPr lang="fr-FR" dirty="0">
                <a:ea typeface="MS Mincho" pitchFamily="49" charset="-128"/>
              </a:rPr>
              <a:t> = [‘Alex’, ‘Pascal’, ‘Laurent’]; </a:t>
            </a:r>
          </a:p>
          <a:p>
            <a:pPr>
              <a:defRPr/>
            </a:pPr>
            <a:r>
              <a:rPr lang="fr-FR" dirty="0">
                <a:ea typeface="MS Mincho" pitchFamily="49" charset="-128"/>
              </a:rPr>
              <a:t>Lire ou modifier par l’index : </a:t>
            </a:r>
          </a:p>
          <a:p>
            <a:pPr algn="ctr">
              <a:buNone/>
              <a:defRPr/>
            </a:pPr>
            <a:r>
              <a:rPr lang="fr-FR" dirty="0" err="1">
                <a:ea typeface="MS Mincho" pitchFamily="49" charset="-128"/>
              </a:rPr>
              <a:t>prenoms</a:t>
            </a:r>
            <a:r>
              <a:rPr lang="fr-FR" dirty="0">
                <a:ea typeface="MS Mincho" pitchFamily="49" charset="-128"/>
              </a:rPr>
              <a:t>[0] = ‘Nikola’; </a:t>
            </a:r>
          </a:p>
          <a:p>
            <a:pPr>
              <a:defRPr/>
            </a:pPr>
            <a:r>
              <a:rPr lang="fr-FR" dirty="0">
                <a:ea typeface="MS Mincho" pitchFamily="49" charset="-128"/>
              </a:rPr>
              <a:t>Taille d'</a:t>
            </a:r>
            <a:r>
              <a:rPr lang="fr-FR" dirty="0" err="1">
                <a:ea typeface="MS Mincho" pitchFamily="49" charset="-128"/>
              </a:rPr>
              <a:t>array</a:t>
            </a:r>
            <a:r>
              <a:rPr lang="fr-FR" dirty="0">
                <a:ea typeface="MS Mincho" pitchFamily="49" charset="-128"/>
              </a:rPr>
              <a:t> </a:t>
            </a:r>
          </a:p>
          <a:p>
            <a:pPr algn="ctr">
              <a:buNone/>
              <a:defRPr/>
            </a:pPr>
            <a:r>
              <a:rPr lang="fr-FR" dirty="0" err="1">
                <a:ea typeface="MS Mincho" pitchFamily="49" charset="-128"/>
              </a:rPr>
              <a:t>prenom.length</a:t>
            </a:r>
            <a:endParaRPr lang="fr-FR" dirty="0">
              <a:ea typeface="MS Mincho" pitchFamily="49" charset="-128"/>
            </a:endParaRPr>
          </a:p>
          <a:p>
            <a:pPr>
              <a:defRPr/>
            </a:pPr>
            <a:r>
              <a:rPr lang="fr-FR" dirty="0">
                <a:ea typeface="MS Mincho" pitchFamily="49" charset="-128"/>
              </a:rPr>
              <a:t>Sélectionner :</a:t>
            </a:r>
          </a:p>
          <a:p>
            <a:pPr algn="ctr">
              <a:buNone/>
              <a:defRPr/>
            </a:pPr>
            <a:r>
              <a:rPr lang="fr-FR" dirty="0">
                <a:ea typeface="MS Mincho" pitchFamily="49" charset="-128"/>
              </a:rPr>
              <a:t>slice( </a:t>
            </a:r>
            <a:r>
              <a:rPr lang="fr-FR" dirty="0" err="1">
                <a:ea typeface="MS Mincho" pitchFamily="49" charset="-128"/>
              </a:rPr>
              <a:t>idxDbt</a:t>
            </a:r>
            <a:r>
              <a:rPr lang="fr-FR" dirty="0">
                <a:ea typeface="MS Mincho" pitchFamily="49" charset="-128"/>
              </a:rPr>
              <a:t>[, </a:t>
            </a:r>
            <a:r>
              <a:rPr lang="fr-FR" dirty="0" err="1">
                <a:ea typeface="MS Mincho" pitchFamily="49" charset="-128"/>
              </a:rPr>
              <a:t>idxFin</a:t>
            </a:r>
            <a:r>
              <a:rPr lang="fr-FR" dirty="0">
                <a:ea typeface="MS Mincho" pitchFamily="49" charset="-128"/>
              </a:rPr>
              <a:t>])</a:t>
            </a:r>
          </a:p>
          <a:p>
            <a:pPr>
              <a:defRPr/>
            </a:pPr>
            <a:r>
              <a:rPr lang="fr-FR" dirty="0">
                <a:ea typeface="MS Mincho" pitchFamily="49" charset="-128"/>
              </a:rPr>
              <a:t>Parcours avec for in </a:t>
            </a:r>
          </a:p>
          <a:p>
            <a:pPr algn="ctr">
              <a:buNone/>
              <a:defRPr/>
            </a:pPr>
            <a:r>
              <a:rPr lang="fr-FR" dirty="0">
                <a:ea typeface="MS Mincho" pitchFamily="49" charset="-128"/>
              </a:rPr>
              <a:t>for( i in </a:t>
            </a:r>
            <a:r>
              <a:rPr lang="fr-FR" dirty="0" err="1">
                <a:ea typeface="MS Mincho" pitchFamily="49" charset="-128"/>
              </a:rPr>
              <a:t>prenoms</a:t>
            </a:r>
            <a:r>
              <a:rPr lang="fr-FR" dirty="0">
                <a:ea typeface="MS Mincho" pitchFamily="49" charset="-128"/>
              </a:rPr>
              <a:t>){…code…} </a:t>
            </a:r>
          </a:p>
        </p:txBody>
      </p:sp>
    </p:spTree>
    <p:extLst>
      <p:ext uri="{BB962C8B-B14F-4D97-AF65-F5344CB8AC3E}">
        <p14:creationId xmlns:p14="http://schemas.microsoft.com/office/powerpoint/2010/main" val="186568022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Array</a:t>
            </a:r>
            <a:endParaRPr lang="fr-FR" dirty="0"/>
          </a:p>
        </p:txBody>
      </p:sp>
      <p:sp>
        <p:nvSpPr>
          <p:cNvPr id="3" name="Espace réservé du contenu 2"/>
          <p:cNvSpPr>
            <a:spLocks noGrp="1"/>
          </p:cNvSpPr>
          <p:nvPr>
            <p:ph idx="1"/>
          </p:nvPr>
        </p:nvSpPr>
        <p:spPr/>
        <p:txBody>
          <a:bodyPr>
            <a:normAutofit/>
          </a:bodyPr>
          <a:lstStyle/>
          <a:p>
            <a:pPr>
              <a:defRPr/>
            </a:pPr>
            <a:r>
              <a:rPr lang="fr-FR" dirty="0">
                <a:ea typeface="MS Mincho" pitchFamily="49" charset="-128"/>
              </a:rPr>
              <a:t>Listage </a:t>
            </a:r>
          </a:p>
          <a:p>
            <a:pPr algn="ctr">
              <a:buNone/>
              <a:defRPr/>
            </a:pPr>
            <a:r>
              <a:rPr lang="fr-FR" dirty="0" err="1">
                <a:ea typeface="MS Mincho" pitchFamily="49" charset="-128"/>
              </a:rPr>
              <a:t>prenoms.join</a:t>
            </a:r>
            <a:r>
              <a:rPr lang="fr-FR" dirty="0">
                <a:ea typeface="MS Mincho" pitchFamily="49" charset="-128"/>
              </a:rPr>
              <a:t>(‘;’); </a:t>
            </a:r>
          </a:p>
          <a:p>
            <a:pPr lvl="1">
              <a:defRPr/>
            </a:pPr>
            <a:r>
              <a:rPr lang="fr-FR" dirty="0">
                <a:ea typeface="MS Mincho" pitchFamily="49" charset="-128"/>
              </a:rPr>
              <a:t> (</a:t>
            </a:r>
            <a:r>
              <a:rPr lang="fr-FR" dirty="0" err="1">
                <a:ea typeface="MS Mincho" pitchFamily="49" charset="-128"/>
              </a:rPr>
              <a:t>join</a:t>
            </a:r>
            <a:r>
              <a:rPr lang="fr-FR" dirty="0">
                <a:ea typeface="MS Mincho" pitchFamily="49" charset="-128"/>
              </a:rPr>
              <a:t>() sep = « , ») et </a:t>
            </a:r>
            <a:r>
              <a:rPr lang="fr-FR" dirty="0" err="1">
                <a:ea typeface="MS Mincho" pitchFamily="49" charset="-128"/>
              </a:rPr>
              <a:t>toString</a:t>
            </a:r>
            <a:r>
              <a:rPr lang="fr-FR" dirty="0">
                <a:ea typeface="MS Mincho" pitchFamily="49" charset="-128"/>
              </a:rPr>
              <a:t>() (idem </a:t>
            </a:r>
            <a:r>
              <a:rPr lang="fr-FR" dirty="0" err="1">
                <a:ea typeface="MS Mincho" pitchFamily="49" charset="-128"/>
              </a:rPr>
              <a:t>join</a:t>
            </a:r>
            <a:r>
              <a:rPr lang="fr-FR" dirty="0">
                <a:ea typeface="MS Mincho" pitchFamily="49" charset="-128"/>
              </a:rPr>
              <a:t>() )</a:t>
            </a:r>
          </a:p>
          <a:p>
            <a:pPr>
              <a:defRPr/>
            </a:pPr>
            <a:r>
              <a:rPr lang="fr-FR" dirty="0">
                <a:ea typeface="MS Mincho" pitchFamily="49" charset="-128"/>
              </a:rPr>
              <a:t>Tri </a:t>
            </a:r>
          </a:p>
          <a:p>
            <a:pPr algn="ctr">
              <a:buNone/>
              <a:defRPr/>
            </a:pPr>
            <a:r>
              <a:rPr lang="fr-FR" dirty="0" err="1">
                <a:ea typeface="MS Mincho" pitchFamily="49" charset="-128"/>
              </a:rPr>
              <a:t>prenoms.sort</a:t>
            </a:r>
            <a:r>
              <a:rPr lang="fr-FR" dirty="0">
                <a:ea typeface="MS Mincho" pitchFamily="49" charset="-128"/>
              </a:rPr>
              <a:t>();  </a:t>
            </a:r>
            <a:r>
              <a:rPr lang="fr-FR" i="1" dirty="0">
                <a:ea typeface="MS Mincho" pitchFamily="49" charset="-128"/>
              </a:rPr>
              <a:t>ou </a:t>
            </a:r>
          </a:p>
          <a:p>
            <a:pPr algn="ctr">
              <a:buNone/>
              <a:defRPr/>
            </a:pPr>
            <a:r>
              <a:rPr lang="fr-FR" dirty="0">
                <a:ea typeface="MS Mincho" pitchFamily="49" charset="-128"/>
              </a:rPr>
              <a:t> </a:t>
            </a:r>
            <a:r>
              <a:rPr lang="fr-FR" dirty="0" err="1">
                <a:ea typeface="MS Mincho" pitchFamily="49" charset="-128"/>
              </a:rPr>
              <a:t>numbers.sort</a:t>
            </a:r>
            <a:r>
              <a:rPr lang="fr-FR" dirty="0">
                <a:ea typeface="MS Mincho" pitchFamily="49" charset="-128"/>
              </a:rPr>
              <a:t>( </a:t>
            </a:r>
            <a:r>
              <a:rPr lang="fr-FR" dirty="0" err="1">
                <a:ea typeface="MS Mincho" pitchFamily="49" charset="-128"/>
              </a:rPr>
              <a:t>function</a:t>
            </a:r>
            <a:r>
              <a:rPr lang="fr-FR" dirty="0">
                <a:ea typeface="MS Mincho" pitchFamily="49" charset="-128"/>
              </a:rPr>
              <a:t>(</a:t>
            </a:r>
            <a:r>
              <a:rPr lang="fr-FR" dirty="0" err="1">
                <a:ea typeface="MS Mincho" pitchFamily="49" charset="-128"/>
              </a:rPr>
              <a:t>a,b</a:t>
            </a:r>
            <a:r>
              <a:rPr lang="fr-FR" dirty="0">
                <a:ea typeface="MS Mincho" pitchFamily="49" charset="-128"/>
              </a:rPr>
              <a:t>){return a - b})</a:t>
            </a:r>
          </a:p>
          <a:p>
            <a:pPr>
              <a:defRPr/>
            </a:pPr>
            <a:r>
              <a:rPr lang="fr-FR" dirty="0">
                <a:ea typeface="MS Mincho" pitchFamily="49" charset="-128"/>
              </a:rPr>
              <a:t>Concaténation de tableaux </a:t>
            </a:r>
          </a:p>
          <a:p>
            <a:pPr algn="ctr">
              <a:buNone/>
              <a:defRPr/>
            </a:pPr>
            <a:r>
              <a:rPr lang="fr-FR" dirty="0" err="1">
                <a:ea typeface="MS Mincho" pitchFamily="49" charset="-128"/>
              </a:rPr>
              <a:t>prenoms.concat</a:t>
            </a:r>
            <a:r>
              <a:rPr lang="fr-FR" dirty="0">
                <a:ea typeface="MS Mincho" pitchFamily="49" charset="-128"/>
              </a:rPr>
              <a:t>( prenoms2); </a:t>
            </a:r>
          </a:p>
        </p:txBody>
      </p:sp>
    </p:spTree>
    <p:extLst>
      <p:ext uri="{BB962C8B-B14F-4D97-AF65-F5344CB8AC3E}">
        <p14:creationId xmlns:p14="http://schemas.microsoft.com/office/powerpoint/2010/main" val="100130206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Array</a:t>
            </a:r>
            <a:endParaRPr lang="fr-FR" dirty="0"/>
          </a:p>
        </p:txBody>
      </p:sp>
      <p:sp>
        <p:nvSpPr>
          <p:cNvPr id="3" name="Espace réservé du contenu 2"/>
          <p:cNvSpPr>
            <a:spLocks noGrp="1"/>
          </p:cNvSpPr>
          <p:nvPr>
            <p:ph idx="1"/>
          </p:nvPr>
        </p:nvSpPr>
        <p:spPr/>
        <p:txBody>
          <a:bodyPr>
            <a:normAutofit fontScale="70000" lnSpcReduction="20000"/>
          </a:bodyPr>
          <a:lstStyle/>
          <a:p>
            <a:pPr>
              <a:defRPr/>
            </a:pPr>
            <a:r>
              <a:rPr lang="fr-FR" dirty="0">
                <a:ea typeface="MS Mincho" pitchFamily="49" charset="-128"/>
              </a:rPr>
              <a:t>Supprimer des éléments : </a:t>
            </a:r>
          </a:p>
          <a:p>
            <a:pPr lvl="1">
              <a:defRPr/>
            </a:pPr>
            <a:r>
              <a:rPr lang="fr-FR" dirty="0">
                <a:ea typeface="MS Mincho" pitchFamily="49" charset="-128"/>
              </a:rPr>
              <a:t>pop() </a:t>
            </a:r>
          </a:p>
          <a:p>
            <a:pPr lvl="2">
              <a:defRPr/>
            </a:pPr>
            <a:r>
              <a:rPr lang="fr-FR" dirty="0">
                <a:ea typeface="MS Mincho" pitchFamily="49" charset="-128"/>
              </a:rPr>
              <a:t>le dernier et le renvoie,</a:t>
            </a:r>
          </a:p>
          <a:p>
            <a:pPr lvl="1">
              <a:defRPr/>
            </a:pPr>
            <a:r>
              <a:rPr lang="fr-FR" dirty="0">
                <a:ea typeface="MS Mincho" pitchFamily="49" charset="-128"/>
              </a:rPr>
              <a:t>shift() </a:t>
            </a:r>
          </a:p>
          <a:p>
            <a:pPr lvl="2">
              <a:defRPr/>
            </a:pPr>
            <a:r>
              <a:rPr lang="fr-FR" dirty="0">
                <a:ea typeface="MS Mincho" pitchFamily="49" charset="-128"/>
              </a:rPr>
              <a:t>le premier</a:t>
            </a:r>
          </a:p>
          <a:p>
            <a:pPr>
              <a:defRPr/>
            </a:pPr>
            <a:endParaRPr lang="fr-FR" dirty="0">
              <a:ea typeface="MS Mincho" pitchFamily="49" charset="-128"/>
            </a:endParaRPr>
          </a:p>
          <a:p>
            <a:pPr>
              <a:defRPr/>
            </a:pPr>
            <a:r>
              <a:rPr lang="fr-FR" dirty="0">
                <a:ea typeface="MS Mincho" pitchFamily="49" charset="-128"/>
              </a:rPr>
              <a:t>Ajouter des éléments :</a:t>
            </a:r>
          </a:p>
          <a:p>
            <a:pPr lvl="1">
              <a:defRPr/>
            </a:pPr>
            <a:r>
              <a:rPr lang="fr-FR" dirty="0">
                <a:ea typeface="MS Mincho" pitchFamily="49" charset="-128"/>
              </a:rPr>
              <a:t>push(</a:t>
            </a:r>
            <a:r>
              <a:rPr lang="fr-FR" dirty="0" err="1">
                <a:ea typeface="MS Mincho" pitchFamily="49" charset="-128"/>
              </a:rPr>
              <a:t>a,b</a:t>
            </a:r>
            <a:r>
              <a:rPr lang="fr-FR" dirty="0">
                <a:ea typeface="MS Mincho" pitchFamily="49" charset="-128"/>
              </a:rPr>
              <a:t>,…)</a:t>
            </a:r>
          </a:p>
          <a:p>
            <a:pPr lvl="2">
              <a:defRPr/>
            </a:pPr>
            <a:r>
              <a:rPr lang="fr-FR" dirty="0">
                <a:ea typeface="MS Mincho" pitchFamily="49" charset="-128"/>
              </a:rPr>
              <a:t> à la fin </a:t>
            </a:r>
          </a:p>
          <a:p>
            <a:pPr lvl="1">
              <a:defRPr/>
            </a:pPr>
            <a:r>
              <a:rPr lang="fr-FR" dirty="0" err="1">
                <a:ea typeface="MS Mincho" pitchFamily="49" charset="-128"/>
              </a:rPr>
              <a:t>unshift</a:t>
            </a:r>
            <a:r>
              <a:rPr lang="fr-FR" dirty="0">
                <a:ea typeface="MS Mincho" pitchFamily="49" charset="-128"/>
              </a:rPr>
              <a:t>(</a:t>
            </a:r>
            <a:r>
              <a:rPr lang="fr-FR" dirty="0" err="1">
                <a:ea typeface="MS Mincho" pitchFamily="49" charset="-128"/>
              </a:rPr>
              <a:t>a,b</a:t>
            </a:r>
            <a:r>
              <a:rPr lang="fr-FR" dirty="0">
                <a:ea typeface="MS Mincho" pitchFamily="49" charset="-128"/>
              </a:rPr>
              <a:t>,…)  </a:t>
            </a:r>
          </a:p>
          <a:p>
            <a:pPr lvl="2">
              <a:defRPr/>
            </a:pPr>
            <a:r>
              <a:rPr lang="fr-FR" dirty="0">
                <a:ea typeface="MS Mincho" pitchFamily="49" charset="-128"/>
              </a:rPr>
              <a:t>au début </a:t>
            </a:r>
          </a:p>
          <a:p>
            <a:pPr lvl="1">
              <a:defRPr/>
            </a:pPr>
            <a:r>
              <a:rPr lang="fr-FR" dirty="0" err="1">
                <a:ea typeface="MS Mincho" pitchFamily="49" charset="-128"/>
              </a:rPr>
              <a:t>splice</a:t>
            </a:r>
            <a:r>
              <a:rPr lang="fr-FR" dirty="0">
                <a:ea typeface="MS Mincho" pitchFamily="49" charset="-128"/>
              </a:rPr>
              <a:t>( </a:t>
            </a:r>
            <a:r>
              <a:rPr lang="fr-FR" dirty="0" err="1">
                <a:ea typeface="MS Mincho" pitchFamily="49" charset="-128"/>
              </a:rPr>
              <a:t>idx</a:t>
            </a:r>
            <a:r>
              <a:rPr lang="fr-FR" dirty="0">
                <a:ea typeface="MS Mincho" pitchFamily="49" charset="-128"/>
              </a:rPr>
              <a:t>, </a:t>
            </a:r>
            <a:r>
              <a:rPr lang="fr-FR" dirty="0" err="1">
                <a:ea typeface="MS Mincho" pitchFamily="49" charset="-128"/>
              </a:rPr>
              <a:t>nbr</a:t>
            </a:r>
            <a:r>
              <a:rPr lang="fr-FR" dirty="0">
                <a:ea typeface="MS Mincho" pitchFamily="49" charset="-128"/>
              </a:rPr>
              <a:t>, emt1, emt2…) </a:t>
            </a:r>
          </a:p>
          <a:p>
            <a:pPr lvl="2">
              <a:defRPr/>
            </a:pPr>
            <a:r>
              <a:rPr lang="fr-FR" dirty="0">
                <a:ea typeface="MS Mincho" pitchFamily="49" charset="-128"/>
              </a:rPr>
              <a:t>à partir de l’index</a:t>
            </a:r>
          </a:p>
          <a:p>
            <a:pPr>
              <a:defRPr/>
            </a:pPr>
            <a:endParaRPr lang="fr-FR" dirty="0">
              <a:ea typeface="MS Mincho" pitchFamily="49" charset="-128"/>
            </a:endParaRPr>
          </a:p>
          <a:p>
            <a:pPr>
              <a:defRPr/>
            </a:pPr>
            <a:r>
              <a:rPr lang="fr-FR" dirty="0">
                <a:ea typeface="MS Mincho" pitchFamily="49" charset="-128"/>
              </a:rPr>
              <a:t>Inverser l’ordre : reverse()</a:t>
            </a:r>
          </a:p>
          <a:p>
            <a:pPr>
              <a:buNone/>
              <a:defRPr/>
            </a:pPr>
            <a:r>
              <a:rPr lang="fr-FR" dirty="0">
                <a:ea typeface="MS Mincho" pitchFamily="49" charset="-128"/>
              </a:rPr>
              <a:t> </a:t>
            </a:r>
          </a:p>
          <a:p>
            <a:pPr>
              <a:buNone/>
              <a:defRPr/>
            </a:pPr>
            <a:r>
              <a:rPr lang="fr-FR" dirty="0">
                <a:ea typeface="MS Mincho" pitchFamily="49" charset="-128"/>
              </a:rPr>
              <a:t>Afficher le code : </a:t>
            </a:r>
            <a:r>
              <a:rPr lang="fr-FR" dirty="0" err="1">
                <a:ea typeface="MS Mincho" pitchFamily="49" charset="-128"/>
              </a:rPr>
              <a:t>toSource</a:t>
            </a:r>
            <a:r>
              <a:rPr lang="fr-FR" dirty="0">
                <a:ea typeface="MS Mincho" pitchFamily="49" charset="-128"/>
              </a:rPr>
              <a:t>() presque en notation JSON (pas sous MSIE6-)</a:t>
            </a:r>
          </a:p>
        </p:txBody>
      </p:sp>
    </p:spTree>
    <p:extLst>
      <p:ext uri="{BB962C8B-B14F-4D97-AF65-F5344CB8AC3E}">
        <p14:creationId xmlns:p14="http://schemas.microsoft.com/office/powerpoint/2010/main" val="240713713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Boucles</a:t>
            </a:r>
          </a:p>
        </p:txBody>
      </p:sp>
      <p:sp>
        <p:nvSpPr>
          <p:cNvPr id="3" name="Espace réservé du contenu 2"/>
          <p:cNvSpPr>
            <a:spLocks noGrp="1"/>
          </p:cNvSpPr>
          <p:nvPr>
            <p:ph idx="1"/>
          </p:nvPr>
        </p:nvSpPr>
        <p:spPr/>
        <p:txBody>
          <a:bodyPr/>
          <a:lstStyle/>
          <a:p>
            <a:r>
              <a:rPr lang="fr-FR" dirty="0"/>
              <a:t>Tant que</a:t>
            </a:r>
          </a:p>
          <a:p>
            <a:pPr lvl="2"/>
            <a:r>
              <a:rPr lang="fr-FR" dirty="0"/>
              <a:t>Le nombre de tours est inconnu</a:t>
            </a:r>
          </a:p>
          <a:p>
            <a:pPr lvl="2"/>
            <a:r>
              <a:rPr lang="fr-FR" dirty="0"/>
              <a:t>La condition est vérifiée au début de chaque tours</a:t>
            </a:r>
          </a:p>
          <a:p>
            <a:pPr lvl="2"/>
            <a:r>
              <a:rPr lang="fr-FR" dirty="0"/>
              <a:t>Exécution de contenu pas obligatoire</a:t>
            </a:r>
          </a:p>
          <a:p>
            <a:endParaRPr lang="fr-FR" dirty="0"/>
          </a:p>
        </p:txBody>
      </p:sp>
      <p:sp>
        <p:nvSpPr>
          <p:cNvPr id="4" name="Rectangle 3"/>
          <p:cNvSpPr/>
          <p:nvPr/>
        </p:nvSpPr>
        <p:spPr>
          <a:xfrm>
            <a:off x="2286000" y="3871745"/>
            <a:ext cx="4572000" cy="1200329"/>
          </a:xfrm>
          <a:prstGeom prst="rect">
            <a:avLst/>
          </a:prstGeom>
        </p:spPr>
        <p:txBody>
          <a:bodyPr>
            <a:spAutoFit/>
          </a:bodyPr>
          <a:lstStyle/>
          <a:p>
            <a:r>
              <a:rPr lang="fr-FR" b="0" dirty="0" err="1">
                <a:solidFill>
                  <a:srgbClr val="5D5DB1"/>
                </a:solidFill>
                <a:latin typeface="Consolas"/>
              </a:rPr>
              <a:t>while</a:t>
            </a:r>
            <a:r>
              <a:rPr lang="fr-FR" b="0" dirty="0">
                <a:solidFill>
                  <a:srgbClr val="7EA2B4"/>
                </a:solidFill>
                <a:latin typeface="Consolas"/>
              </a:rPr>
              <a:t>(</a:t>
            </a:r>
            <a:r>
              <a:rPr lang="fr-FR" b="0" dirty="0" err="1">
                <a:solidFill>
                  <a:srgbClr val="D22D72"/>
                </a:solidFill>
                <a:latin typeface="Consolas"/>
              </a:rPr>
              <a:t>maValeur</a:t>
            </a:r>
            <a:r>
              <a:rPr lang="fr-FR" b="0" dirty="0">
                <a:solidFill>
                  <a:srgbClr val="7EA2B4"/>
                </a:solidFill>
                <a:latin typeface="Consolas"/>
              </a:rPr>
              <a:t> != </a:t>
            </a:r>
            <a:r>
              <a:rPr lang="fr-FR" b="0" dirty="0">
                <a:solidFill>
                  <a:srgbClr val="935C25"/>
                </a:solidFill>
                <a:latin typeface="Consolas"/>
              </a:rPr>
              <a:t>10</a:t>
            </a:r>
            <a:r>
              <a:rPr lang="fr-FR" b="0" dirty="0">
                <a:solidFill>
                  <a:srgbClr val="7EA2B4"/>
                </a:solidFill>
                <a:latin typeface="Consolas"/>
              </a:rPr>
              <a:t> )</a:t>
            </a:r>
          </a:p>
          <a:p>
            <a:r>
              <a:rPr lang="fr-FR" b="0" dirty="0">
                <a:solidFill>
                  <a:srgbClr val="7EA2B4"/>
                </a:solidFill>
                <a:latin typeface="Consolas"/>
              </a:rPr>
              <a:t>{</a:t>
            </a:r>
          </a:p>
          <a:p>
            <a:r>
              <a:rPr lang="fr-FR" dirty="0">
                <a:solidFill>
                  <a:srgbClr val="7EA2B4"/>
                </a:solidFill>
                <a:latin typeface="Consolas"/>
              </a:rPr>
              <a:t>    </a:t>
            </a:r>
            <a:r>
              <a:rPr lang="fr-FR" b="0" dirty="0" err="1">
                <a:solidFill>
                  <a:srgbClr val="D22D72"/>
                </a:solidFill>
                <a:latin typeface="Consolas"/>
              </a:rPr>
              <a:t>maValeur</a:t>
            </a:r>
            <a:r>
              <a:rPr lang="fr-FR" b="0" dirty="0">
                <a:solidFill>
                  <a:srgbClr val="7EA2B4"/>
                </a:solidFill>
                <a:latin typeface="Consolas"/>
              </a:rPr>
              <a:t>=</a:t>
            </a:r>
            <a:r>
              <a:rPr lang="fr-FR" b="0" dirty="0">
                <a:solidFill>
                  <a:srgbClr val="257FAD"/>
                </a:solidFill>
                <a:latin typeface="Consolas"/>
              </a:rPr>
              <a:t>instruction</a:t>
            </a:r>
            <a:r>
              <a:rPr lang="fr-FR" b="0" dirty="0">
                <a:solidFill>
                  <a:srgbClr val="7EA2B4"/>
                </a:solidFill>
                <a:latin typeface="Consolas"/>
              </a:rPr>
              <a:t>();</a:t>
            </a:r>
          </a:p>
          <a:p>
            <a:r>
              <a:rPr lang="fr-FR" b="0" dirty="0">
                <a:solidFill>
                  <a:srgbClr val="7EA2B4"/>
                </a:solidFill>
                <a:latin typeface="Consolas"/>
              </a:rPr>
              <a:t>}</a:t>
            </a: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Boucles</a:t>
            </a:r>
          </a:p>
        </p:txBody>
      </p:sp>
      <p:sp>
        <p:nvSpPr>
          <p:cNvPr id="3" name="Espace réservé du contenu 2"/>
          <p:cNvSpPr>
            <a:spLocks noGrp="1"/>
          </p:cNvSpPr>
          <p:nvPr>
            <p:ph idx="1"/>
          </p:nvPr>
        </p:nvSpPr>
        <p:spPr/>
        <p:txBody>
          <a:bodyPr/>
          <a:lstStyle/>
          <a:p>
            <a:r>
              <a:rPr lang="fr-FR" dirty="0"/>
              <a:t>Faire … tant que</a:t>
            </a:r>
          </a:p>
          <a:p>
            <a:pPr lvl="2"/>
            <a:r>
              <a:rPr lang="fr-FR" dirty="0"/>
              <a:t>Le nombre de tours est inconnu</a:t>
            </a:r>
          </a:p>
          <a:p>
            <a:pPr lvl="2"/>
            <a:r>
              <a:rPr lang="fr-FR" dirty="0"/>
              <a:t>La condition est vérifiée a la fin de chaque tours</a:t>
            </a:r>
          </a:p>
          <a:p>
            <a:pPr lvl="2"/>
            <a:r>
              <a:rPr lang="fr-FR" dirty="0"/>
              <a:t>Exécution de contenu obligatoire au moins un fois</a:t>
            </a:r>
          </a:p>
          <a:p>
            <a:endParaRPr lang="fr-FR" dirty="0"/>
          </a:p>
        </p:txBody>
      </p:sp>
      <p:sp>
        <p:nvSpPr>
          <p:cNvPr id="5" name="Espace réservé du contenu 4"/>
          <p:cNvSpPr>
            <a:spLocks noGrp="1"/>
          </p:cNvSpPr>
          <p:nvPr>
            <p:ph sz="quarter" idx="13"/>
          </p:nvPr>
        </p:nvSpPr>
        <p:spPr/>
        <p:txBody>
          <a:bodyPr>
            <a:noAutofit/>
          </a:bodyPr>
          <a:lstStyle/>
          <a:p>
            <a:pPr algn="ctr">
              <a:buNone/>
            </a:pPr>
            <a:r>
              <a:rPr lang="fr-FR" sz="2400" u="sng" dirty="0"/>
              <a:t>ATTENTION</a:t>
            </a:r>
          </a:p>
          <a:p>
            <a:pPr algn="ctr">
              <a:buNone/>
            </a:pPr>
            <a:r>
              <a:rPr lang="fr-FR" sz="2400" dirty="0"/>
              <a:t>un ; </a:t>
            </a:r>
            <a:r>
              <a:rPr lang="fr-FR" sz="2400" b="1" dirty="0"/>
              <a:t>(</a:t>
            </a:r>
            <a:r>
              <a:rPr lang="fr-FR" sz="2000" b="1" i="1" dirty="0"/>
              <a:t>point virgule </a:t>
            </a:r>
            <a:r>
              <a:rPr lang="fr-FR" sz="2400" b="1" i="1" dirty="0"/>
              <a:t>)</a:t>
            </a:r>
            <a:endParaRPr lang="fr-FR" sz="2400" dirty="0"/>
          </a:p>
          <a:p>
            <a:pPr>
              <a:buNone/>
            </a:pPr>
            <a:r>
              <a:rPr lang="fr-FR" sz="2400" dirty="0"/>
              <a:t>est nécessaire </a:t>
            </a:r>
          </a:p>
          <a:p>
            <a:pPr>
              <a:buNone/>
            </a:pPr>
            <a:r>
              <a:rPr lang="fr-FR" sz="2400" dirty="0"/>
              <a:t>après la fin de la</a:t>
            </a:r>
          </a:p>
          <a:p>
            <a:pPr>
              <a:buNone/>
            </a:pPr>
            <a:r>
              <a:rPr lang="fr-FR" sz="2400" dirty="0"/>
              <a:t> condition du  </a:t>
            </a:r>
            <a:r>
              <a:rPr lang="fr-FR" sz="2400" dirty="0" err="1"/>
              <a:t>while</a:t>
            </a:r>
            <a:endParaRPr lang="fr-FR" sz="2400" dirty="0"/>
          </a:p>
        </p:txBody>
      </p:sp>
      <p:sp>
        <p:nvSpPr>
          <p:cNvPr id="4" name="Rectangle 3"/>
          <p:cNvSpPr/>
          <p:nvPr/>
        </p:nvSpPr>
        <p:spPr>
          <a:xfrm>
            <a:off x="1143008" y="4572008"/>
            <a:ext cx="4572000" cy="923330"/>
          </a:xfrm>
          <a:prstGeom prst="rect">
            <a:avLst/>
          </a:prstGeom>
        </p:spPr>
        <p:txBody>
          <a:bodyPr>
            <a:spAutoFit/>
          </a:bodyPr>
          <a:lstStyle/>
          <a:p>
            <a:r>
              <a:rPr lang="fr-FR" b="0" dirty="0">
                <a:solidFill>
                  <a:srgbClr val="5D5DB1"/>
                </a:solidFill>
                <a:latin typeface="Consolas"/>
              </a:rPr>
              <a:t>do</a:t>
            </a:r>
            <a:r>
              <a:rPr lang="fr-FR" b="0" dirty="0">
                <a:solidFill>
                  <a:srgbClr val="7EA2B4"/>
                </a:solidFill>
                <a:latin typeface="Consolas"/>
              </a:rPr>
              <a:t>{</a:t>
            </a:r>
          </a:p>
          <a:p>
            <a:r>
              <a:rPr lang="fr-FR" b="0" dirty="0">
                <a:solidFill>
                  <a:srgbClr val="D22D72"/>
                </a:solidFill>
                <a:latin typeface="Consolas"/>
              </a:rPr>
              <a:t>     </a:t>
            </a:r>
            <a:r>
              <a:rPr lang="fr-FR" b="0" dirty="0" err="1">
                <a:solidFill>
                  <a:srgbClr val="D22D72"/>
                </a:solidFill>
                <a:latin typeface="Consolas"/>
              </a:rPr>
              <a:t>maValeur</a:t>
            </a:r>
            <a:r>
              <a:rPr lang="fr-FR" b="0" dirty="0">
                <a:solidFill>
                  <a:srgbClr val="7EA2B4"/>
                </a:solidFill>
                <a:latin typeface="Consolas"/>
              </a:rPr>
              <a:t>=</a:t>
            </a:r>
            <a:r>
              <a:rPr lang="fr-FR" b="0" dirty="0">
                <a:solidFill>
                  <a:srgbClr val="257FAD"/>
                </a:solidFill>
                <a:latin typeface="Consolas"/>
              </a:rPr>
              <a:t>instruction</a:t>
            </a:r>
            <a:r>
              <a:rPr lang="fr-FR" b="0" dirty="0">
                <a:solidFill>
                  <a:srgbClr val="7EA2B4"/>
                </a:solidFill>
                <a:latin typeface="Consolas"/>
              </a:rPr>
              <a:t>();</a:t>
            </a:r>
          </a:p>
          <a:p>
            <a:r>
              <a:rPr lang="fr-FR" b="0" dirty="0">
                <a:solidFill>
                  <a:srgbClr val="7EA2B4"/>
                </a:solidFill>
                <a:latin typeface="Consolas"/>
              </a:rPr>
              <a:t>}</a:t>
            </a:r>
            <a:r>
              <a:rPr lang="fr-FR" b="0" dirty="0" err="1">
                <a:solidFill>
                  <a:srgbClr val="5D5DB1"/>
                </a:solidFill>
                <a:latin typeface="Consolas"/>
              </a:rPr>
              <a:t>while</a:t>
            </a:r>
            <a:r>
              <a:rPr lang="fr-FR" b="0" dirty="0">
                <a:solidFill>
                  <a:srgbClr val="7EA2B4"/>
                </a:solidFill>
                <a:latin typeface="Consolas"/>
              </a:rPr>
              <a:t>(</a:t>
            </a:r>
            <a:r>
              <a:rPr lang="fr-FR" b="0" dirty="0" err="1">
                <a:solidFill>
                  <a:srgbClr val="D22D72"/>
                </a:solidFill>
                <a:latin typeface="Consolas"/>
              </a:rPr>
              <a:t>maValeur</a:t>
            </a:r>
            <a:r>
              <a:rPr lang="fr-FR" b="0" dirty="0">
                <a:solidFill>
                  <a:srgbClr val="7EA2B4"/>
                </a:solidFill>
                <a:latin typeface="Consolas"/>
              </a:rPr>
              <a:t> != </a:t>
            </a:r>
            <a:r>
              <a:rPr lang="fr-FR" b="0" dirty="0">
                <a:solidFill>
                  <a:srgbClr val="935C25"/>
                </a:solidFill>
                <a:latin typeface="Consolas"/>
              </a:rPr>
              <a:t>10</a:t>
            </a:r>
            <a:r>
              <a:rPr lang="fr-FR" b="0" dirty="0">
                <a:solidFill>
                  <a:srgbClr val="7EA2B4"/>
                </a:solidFill>
                <a:latin typeface="Consolas"/>
              </a:rPr>
              <a:t> )</a:t>
            </a:r>
            <a:r>
              <a:rPr lang="fr-FR" b="1" dirty="0">
                <a:solidFill>
                  <a:srgbClr val="7EA2B4"/>
                </a:solidFill>
                <a:latin typeface="Consolas"/>
              </a:rPr>
              <a:t>;</a:t>
            </a: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Boucles</a:t>
            </a:r>
          </a:p>
        </p:txBody>
      </p:sp>
      <p:sp>
        <p:nvSpPr>
          <p:cNvPr id="3" name="Espace réservé du contenu 2"/>
          <p:cNvSpPr>
            <a:spLocks noGrp="1"/>
          </p:cNvSpPr>
          <p:nvPr>
            <p:ph idx="1"/>
          </p:nvPr>
        </p:nvSpPr>
        <p:spPr/>
        <p:txBody>
          <a:bodyPr/>
          <a:lstStyle/>
          <a:p>
            <a:r>
              <a:rPr lang="fr-FR" dirty="0"/>
              <a:t>Pour</a:t>
            </a:r>
          </a:p>
          <a:p>
            <a:pPr lvl="2"/>
            <a:r>
              <a:rPr lang="fr-FR" dirty="0"/>
              <a:t>Le nombre de tours est connu</a:t>
            </a:r>
          </a:p>
          <a:p>
            <a:pPr lvl="2"/>
            <a:r>
              <a:rPr lang="fr-FR" dirty="0"/>
              <a:t>un l’itérateur est instancié au départ </a:t>
            </a:r>
          </a:p>
          <a:p>
            <a:pPr lvl="2"/>
            <a:r>
              <a:rPr lang="fr-FR" dirty="0"/>
              <a:t>l'itérateur est incrémenté a chaque tour</a:t>
            </a:r>
          </a:p>
          <a:p>
            <a:pPr lvl="2"/>
            <a:r>
              <a:rPr lang="fr-FR" dirty="0"/>
              <a:t>La condition est vérifiée a la fin de chaque tours</a:t>
            </a:r>
          </a:p>
          <a:p>
            <a:pPr lvl="2"/>
            <a:r>
              <a:rPr lang="fr-FR" dirty="0"/>
              <a:t>Exécution de contenu obligatoire</a:t>
            </a:r>
          </a:p>
          <a:p>
            <a:pPr>
              <a:buNone/>
            </a:pPr>
            <a:endParaRPr lang="fr-FR" dirty="0"/>
          </a:p>
        </p:txBody>
      </p:sp>
      <p:sp>
        <p:nvSpPr>
          <p:cNvPr id="4" name="Rectangle 3"/>
          <p:cNvSpPr/>
          <p:nvPr/>
        </p:nvSpPr>
        <p:spPr>
          <a:xfrm>
            <a:off x="2286000" y="4371811"/>
            <a:ext cx="4572000" cy="1200329"/>
          </a:xfrm>
          <a:prstGeom prst="rect">
            <a:avLst/>
          </a:prstGeom>
        </p:spPr>
        <p:txBody>
          <a:bodyPr>
            <a:spAutoFit/>
          </a:bodyPr>
          <a:lstStyle/>
          <a:p>
            <a:r>
              <a:rPr lang="fr-FR" b="0" dirty="0">
                <a:solidFill>
                  <a:srgbClr val="5D5DB1"/>
                </a:solidFill>
                <a:latin typeface="Consolas"/>
              </a:rPr>
              <a:t>for</a:t>
            </a:r>
            <a:r>
              <a:rPr lang="fr-FR" b="0" dirty="0">
                <a:solidFill>
                  <a:srgbClr val="7EA2B4"/>
                </a:solidFill>
                <a:latin typeface="Consolas"/>
              </a:rPr>
              <a:t>(</a:t>
            </a:r>
            <a:r>
              <a:rPr lang="fr-FR" b="0" dirty="0">
                <a:solidFill>
                  <a:srgbClr val="5D5DB1"/>
                </a:solidFill>
                <a:latin typeface="Consolas"/>
              </a:rPr>
              <a:t>var</a:t>
            </a:r>
            <a:r>
              <a:rPr lang="fr-FR" b="0" dirty="0">
                <a:solidFill>
                  <a:srgbClr val="7EA2B4"/>
                </a:solidFill>
                <a:latin typeface="Consolas"/>
              </a:rPr>
              <a:t> </a:t>
            </a:r>
            <a:r>
              <a:rPr lang="fr-FR" b="0" dirty="0">
                <a:solidFill>
                  <a:srgbClr val="D22D72"/>
                </a:solidFill>
                <a:latin typeface="Consolas"/>
              </a:rPr>
              <a:t>i</a:t>
            </a:r>
            <a:r>
              <a:rPr lang="fr-FR" b="0" dirty="0">
                <a:solidFill>
                  <a:srgbClr val="7EA2B4"/>
                </a:solidFill>
                <a:latin typeface="Consolas"/>
              </a:rPr>
              <a:t>=</a:t>
            </a:r>
            <a:r>
              <a:rPr lang="fr-FR" b="0" dirty="0">
                <a:solidFill>
                  <a:srgbClr val="935C25"/>
                </a:solidFill>
                <a:latin typeface="Consolas"/>
              </a:rPr>
              <a:t>0</a:t>
            </a:r>
            <a:r>
              <a:rPr lang="fr-FR" b="0" dirty="0">
                <a:solidFill>
                  <a:srgbClr val="7EA2B4"/>
                </a:solidFill>
                <a:latin typeface="Consolas"/>
              </a:rPr>
              <a:t>; </a:t>
            </a:r>
            <a:r>
              <a:rPr lang="fr-FR" b="0" dirty="0">
                <a:solidFill>
                  <a:srgbClr val="D22D72"/>
                </a:solidFill>
                <a:latin typeface="Consolas"/>
              </a:rPr>
              <a:t>i</a:t>
            </a:r>
            <a:r>
              <a:rPr lang="fr-FR" b="0" dirty="0">
                <a:solidFill>
                  <a:srgbClr val="7EA2B4"/>
                </a:solidFill>
                <a:latin typeface="Consolas"/>
              </a:rPr>
              <a:t>&lt;</a:t>
            </a:r>
            <a:r>
              <a:rPr lang="fr-FR" b="0" dirty="0">
                <a:solidFill>
                  <a:srgbClr val="935C25"/>
                </a:solidFill>
                <a:latin typeface="Consolas"/>
              </a:rPr>
              <a:t>10</a:t>
            </a:r>
            <a:r>
              <a:rPr lang="fr-FR" b="0" dirty="0">
                <a:solidFill>
                  <a:srgbClr val="7EA2B4"/>
                </a:solidFill>
                <a:latin typeface="Consolas"/>
              </a:rPr>
              <a:t>;</a:t>
            </a:r>
            <a:r>
              <a:rPr lang="fr-FR" b="0" dirty="0">
                <a:solidFill>
                  <a:srgbClr val="D22D72"/>
                </a:solidFill>
                <a:latin typeface="Consolas"/>
              </a:rPr>
              <a:t>i</a:t>
            </a:r>
            <a:r>
              <a:rPr lang="fr-FR" b="0" dirty="0">
                <a:solidFill>
                  <a:srgbClr val="7EA2B4"/>
                </a:solidFill>
                <a:latin typeface="Consolas"/>
              </a:rPr>
              <a:t>++)</a:t>
            </a:r>
          </a:p>
          <a:p>
            <a:r>
              <a:rPr lang="fr-FR" b="0" dirty="0">
                <a:solidFill>
                  <a:srgbClr val="7EA2B4"/>
                </a:solidFill>
                <a:latin typeface="Consolas"/>
              </a:rPr>
              <a:t>{</a:t>
            </a:r>
          </a:p>
          <a:p>
            <a:r>
              <a:rPr lang="fr-FR" b="0" dirty="0">
                <a:solidFill>
                  <a:srgbClr val="257FAD"/>
                </a:solidFill>
                <a:latin typeface="Consolas"/>
              </a:rPr>
              <a:t>	instruction</a:t>
            </a:r>
            <a:r>
              <a:rPr lang="fr-FR" b="0" dirty="0">
                <a:solidFill>
                  <a:srgbClr val="7EA2B4"/>
                </a:solidFill>
                <a:latin typeface="Consolas"/>
              </a:rPr>
              <a:t>();</a:t>
            </a:r>
          </a:p>
          <a:p>
            <a:r>
              <a:rPr lang="fr-FR" b="0" dirty="0">
                <a:solidFill>
                  <a:srgbClr val="7EA2B4"/>
                </a:solidFill>
                <a:latin typeface="Consolas"/>
              </a:rPr>
              <a:t>}</a:t>
            </a: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Fonctions</a:t>
            </a:r>
          </a:p>
        </p:txBody>
      </p:sp>
      <p:sp>
        <p:nvSpPr>
          <p:cNvPr id="3" name="Espace réservé du contenu 2"/>
          <p:cNvSpPr>
            <a:spLocks noGrp="1"/>
          </p:cNvSpPr>
          <p:nvPr>
            <p:ph idx="1"/>
          </p:nvPr>
        </p:nvSpPr>
        <p:spPr/>
        <p:txBody>
          <a:bodyPr/>
          <a:lstStyle/>
          <a:p>
            <a:r>
              <a:rPr lang="fr-FR" dirty="0"/>
              <a:t>Déclaration de fonction </a:t>
            </a:r>
          </a:p>
          <a:p>
            <a:pPr lvl="2"/>
            <a:r>
              <a:rPr lang="fr-FR" dirty="0"/>
              <a:t>Valeur de retour facultatif</a:t>
            </a:r>
          </a:p>
          <a:p>
            <a:pPr lvl="2"/>
            <a:r>
              <a:rPr lang="fr-FR" dirty="0"/>
              <a:t>arguments d'entrée facultatif</a:t>
            </a:r>
          </a:p>
          <a:p>
            <a:endParaRPr lang="fr-FR" dirty="0"/>
          </a:p>
          <a:p>
            <a:endParaRPr lang="fr-FR" dirty="0"/>
          </a:p>
          <a:p>
            <a:endParaRPr lang="fr-FR" dirty="0"/>
          </a:p>
          <a:p>
            <a:pPr lvl="4"/>
            <a:endParaRPr lang="fr-FR" dirty="0"/>
          </a:p>
          <a:p>
            <a:r>
              <a:rPr lang="fr-FR" dirty="0"/>
              <a:t>Appelle de fonction</a:t>
            </a:r>
          </a:p>
          <a:p>
            <a:pPr lvl="2"/>
            <a:r>
              <a:rPr lang="fr-FR" dirty="0"/>
              <a:t>Affectation du retour et variable d'entrée facultatif</a:t>
            </a:r>
          </a:p>
          <a:p>
            <a:endParaRPr lang="fr-FR" dirty="0"/>
          </a:p>
          <a:p>
            <a:endParaRPr lang="fr-FR" dirty="0"/>
          </a:p>
        </p:txBody>
      </p:sp>
      <p:sp>
        <p:nvSpPr>
          <p:cNvPr id="4" name="Rectangle 3"/>
          <p:cNvSpPr/>
          <p:nvPr/>
        </p:nvSpPr>
        <p:spPr>
          <a:xfrm>
            <a:off x="1428728" y="2643182"/>
            <a:ext cx="6215106" cy="2308324"/>
          </a:xfrm>
          <a:prstGeom prst="rect">
            <a:avLst/>
          </a:prstGeom>
        </p:spPr>
        <p:txBody>
          <a:bodyPr wrap="square">
            <a:spAutoFit/>
          </a:bodyPr>
          <a:lstStyle/>
          <a:p>
            <a:r>
              <a:rPr lang="fr-FR" b="1" dirty="0" err="1">
                <a:solidFill>
                  <a:srgbClr val="5D5DB1"/>
                </a:solidFill>
                <a:latin typeface="Consolas"/>
              </a:rPr>
              <a:t>function</a:t>
            </a:r>
            <a:r>
              <a:rPr lang="fr-FR" b="0" dirty="0">
                <a:solidFill>
                  <a:srgbClr val="7EA2B4"/>
                </a:solidFill>
                <a:latin typeface="Consolas"/>
              </a:rPr>
              <a:t> </a:t>
            </a:r>
            <a:r>
              <a:rPr lang="fr-FR" b="0" dirty="0" err="1">
                <a:solidFill>
                  <a:srgbClr val="257FAD"/>
                </a:solidFill>
                <a:latin typeface="Consolas"/>
              </a:rPr>
              <a:t>nomFonction</a:t>
            </a:r>
            <a:r>
              <a:rPr lang="fr-FR" b="0" dirty="0">
                <a:solidFill>
                  <a:srgbClr val="7EA2B4"/>
                </a:solidFill>
                <a:latin typeface="Consolas"/>
              </a:rPr>
              <a:t>(</a:t>
            </a:r>
            <a:r>
              <a:rPr lang="fr-FR" b="0" dirty="0">
                <a:solidFill>
                  <a:srgbClr val="D22D72"/>
                </a:solidFill>
                <a:latin typeface="Consolas"/>
              </a:rPr>
              <a:t>argument1</a:t>
            </a:r>
            <a:r>
              <a:rPr lang="fr-FR" b="0" dirty="0">
                <a:solidFill>
                  <a:srgbClr val="7EA2B4"/>
                </a:solidFill>
                <a:latin typeface="Consolas"/>
              </a:rPr>
              <a:t>, </a:t>
            </a:r>
            <a:r>
              <a:rPr lang="fr-FR" b="0" dirty="0">
                <a:solidFill>
                  <a:srgbClr val="D22D72"/>
                </a:solidFill>
                <a:latin typeface="Consolas"/>
              </a:rPr>
              <a:t>argument2</a:t>
            </a:r>
            <a:r>
              <a:rPr lang="fr-FR" b="0" dirty="0">
                <a:solidFill>
                  <a:srgbClr val="7EA2B4"/>
                </a:solidFill>
                <a:latin typeface="Consolas"/>
              </a:rPr>
              <a:t>)</a:t>
            </a:r>
          </a:p>
          <a:p>
            <a:r>
              <a:rPr lang="fr-FR" b="0" dirty="0">
                <a:solidFill>
                  <a:srgbClr val="7EA2B4"/>
                </a:solidFill>
                <a:latin typeface="Consolas"/>
              </a:rPr>
              <a:t>{</a:t>
            </a:r>
          </a:p>
          <a:p>
            <a:r>
              <a:rPr lang="fr-FR" b="0" dirty="0">
                <a:solidFill>
                  <a:srgbClr val="257FAD"/>
                </a:solidFill>
                <a:latin typeface="Consolas"/>
              </a:rPr>
              <a:t>	instruction</a:t>
            </a:r>
            <a:r>
              <a:rPr lang="fr-FR" b="0" dirty="0">
                <a:solidFill>
                  <a:srgbClr val="7EA2B4"/>
                </a:solidFill>
                <a:latin typeface="Consolas"/>
              </a:rPr>
              <a:t>(</a:t>
            </a:r>
            <a:r>
              <a:rPr lang="fr-FR" b="0" dirty="0">
                <a:solidFill>
                  <a:srgbClr val="D22D72"/>
                </a:solidFill>
                <a:latin typeface="Consolas"/>
              </a:rPr>
              <a:t>argument1</a:t>
            </a:r>
            <a:r>
              <a:rPr lang="fr-FR" b="0" dirty="0">
                <a:solidFill>
                  <a:srgbClr val="7EA2B4"/>
                </a:solidFill>
                <a:latin typeface="Consolas"/>
              </a:rPr>
              <a:t>);</a:t>
            </a:r>
          </a:p>
          <a:p>
            <a:r>
              <a:rPr lang="fr-FR" b="0" dirty="0">
                <a:solidFill>
                  <a:srgbClr val="5D5DB1"/>
                </a:solidFill>
                <a:latin typeface="Consolas"/>
              </a:rPr>
              <a:t>	</a:t>
            </a:r>
            <a:r>
              <a:rPr lang="fr-FR" b="1" dirty="0">
                <a:solidFill>
                  <a:srgbClr val="5D5DB1"/>
                </a:solidFill>
                <a:latin typeface="Consolas"/>
              </a:rPr>
              <a:t>var</a:t>
            </a:r>
            <a:r>
              <a:rPr lang="fr-FR" b="0" dirty="0">
                <a:solidFill>
                  <a:srgbClr val="7EA2B4"/>
                </a:solidFill>
                <a:latin typeface="Consolas"/>
              </a:rPr>
              <a:t> </a:t>
            </a:r>
            <a:r>
              <a:rPr lang="fr-FR" b="0" dirty="0" err="1">
                <a:solidFill>
                  <a:srgbClr val="D22D72"/>
                </a:solidFill>
                <a:latin typeface="Consolas"/>
              </a:rPr>
              <a:t>uneValeur</a:t>
            </a:r>
            <a:r>
              <a:rPr lang="fr-FR" b="0" dirty="0">
                <a:solidFill>
                  <a:srgbClr val="7EA2B4"/>
                </a:solidFill>
                <a:latin typeface="Consolas"/>
              </a:rPr>
              <a:t>=</a:t>
            </a:r>
            <a:r>
              <a:rPr lang="fr-FR" b="0" dirty="0">
                <a:solidFill>
                  <a:srgbClr val="D22D72"/>
                </a:solidFill>
                <a:latin typeface="Consolas"/>
              </a:rPr>
              <a:t> argument1</a:t>
            </a:r>
            <a:r>
              <a:rPr lang="fr-FR" b="0" dirty="0">
                <a:solidFill>
                  <a:srgbClr val="7EA2B4"/>
                </a:solidFill>
                <a:latin typeface="Consolas"/>
              </a:rPr>
              <a:t> + </a:t>
            </a:r>
            <a:r>
              <a:rPr lang="fr-FR" b="0" dirty="0">
                <a:solidFill>
                  <a:srgbClr val="D22D72"/>
                </a:solidFill>
                <a:latin typeface="Consolas"/>
              </a:rPr>
              <a:t>argument2</a:t>
            </a:r>
            <a:r>
              <a:rPr lang="fr-FR" b="0" dirty="0">
                <a:solidFill>
                  <a:srgbClr val="7EA2B4"/>
                </a:solidFill>
                <a:latin typeface="Consolas"/>
              </a:rPr>
              <a:t>;</a:t>
            </a:r>
          </a:p>
          <a:p>
            <a:r>
              <a:rPr lang="fr-FR" b="0" dirty="0">
                <a:solidFill>
                  <a:srgbClr val="257FAD"/>
                </a:solidFill>
                <a:latin typeface="Consolas"/>
              </a:rPr>
              <a:t>	</a:t>
            </a:r>
            <a:r>
              <a:rPr lang="fr-FR" b="1" dirty="0">
                <a:solidFill>
                  <a:srgbClr val="5D5DB1"/>
                </a:solidFill>
                <a:latin typeface="Consolas"/>
              </a:rPr>
              <a:t>return</a:t>
            </a:r>
            <a:r>
              <a:rPr lang="fr-FR" b="1" dirty="0">
                <a:solidFill>
                  <a:srgbClr val="7EA2B4"/>
                </a:solidFill>
                <a:latin typeface="Consolas"/>
              </a:rPr>
              <a:t> </a:t>
            </a:r>
            <a:r>
              <a:rPr lang="fr-FR" b="0" dirty="0" err="1">
                <a:solidFill>
                  <a:srgbClr val="D22D72"/>
                </a:solidFill>
                <a:latin typeface="Consolas"/>
              </a:rPr>
              <a:t>uneValeur</a:t>
            </a:r>
            <a:r>
              <a:rPr lang="fr-FR" b="0" dirty="0">
                <a:solidFill>
                  <a:srgbClr val="7EA2B4"/>
                </a:solidFill>
                <a:latin typeface="Consolas"/>
              </a:rPr>
              <a:t>;</a:t>
            </a:r>
          </a:p>
          <a:p>
            <a:r>
              <a:rPr lang="fr-FR" b="0" dirty="0">
                <a:solidFill>
                  <a:srgbClr val="7EA2B4"/>
                </a:solidFill>
                <a:latin typeface="Consolas"/>
              </a:rPr>
              <a:t>}</a:t>
            </a:r>
          </a:p>
          <a:p>
            <a:r>
              <a:rPr lang="fr-FR" b="0" dirty="0">
                <a:solidFill>
                  <a:srgbClr val="5D5DB1"/>
                </a:solidFill>
                <a:latin typeface="Consolas"/>
              </a:rPr>
              <a:t>var</a:t>
            </a:r>
            <a:r>
              <a:rPr lang="fr-FR" b="0" dirty="0">
                <a:solidFill>
                  <a:srgbClr val="7EA2B4"/>
                </a:solidFill>
                <a:latin typeface="Consolas"/>
              </a:rPr>
              <a:t> </a:t>
            </a:r>
            <a:r>
              <a:rPr lang="fr-FR" b="0" dirty="0">
                <a:solidFill>
                  <a:srgbClr val="D22D72"/>
                </a:solidFill>
                <a:latin typeface="Consolas"/>
              </a:rPr>
              <a:t>nomFonction2= </a:t>
            </a:r>
            <a:r>
              <a:rPr lang="fr-FR" b="0" dirty="0" err="1">
                <a:solidFill>
                  <a:srgbClr val="257FAD"/>
                </a:solidFill>
                <a:latin typeface="Consolas"/>
              </a:rPr>
              <a:t>nomFonction</a:t>
            </a:r>
            <a:r>
              <a:rPr lang="fr-FR" dirty="0">
                <a:solidFill>
                  <a:srgbClr val="7EA2B4"/>
                </a:solidFill>
                <a:latin typeface="Consolas"/>
              </a:rPr>
              <a:t>;</a:t>
            </a:r>
            <a:endParaRPr lang="fr-FR" b="0" dirty="0">
              <a:solidFill>
                <a:srgbClr val="7EA2B4"/>
              </a:solidFill>
              <a:latin typeface="Consolas"/>
            </a:endParaRPr>
          </a:p>
          <a:p>
            <a:endParaRPr lang="fr-FR" b="0" dirty="0">
              <a:solidFill>
                <a:srgbClr val="7EA2B4"/>
              </a:solidFill>
              <a:latin typeface="Consolas"/>
            </a:endParaRPr>
          </a:p>
        </p:txBody>
      </p:sp>
      <p:sp>
        <p:nvSpPr>
          <p:cNvPr id="5" name="Rectangle 4"/>
          <p:cNvSpPr/>
          <p:nvPr/>
        </p:nvSpPr>
        <p:spPr>
          <a:xfrm>
            <a:off x="2367684" y="5640189"/>
            <a:ext cx="4490332" cy="646331"/>
          </a:xfrm>
          <a:prstGeom prst="rect">
            <a:avLst/>
          </a:prstGeom>
        </p:spPr>
        <p:txBody>
          <a:bodyPr wrap="none">
            <a:spAutoFit/>
          </a:bodyPr>
          <a:lstStyle/>
          <a:p>
            <a:r>
              <a:rPr lang="fr-FR" b="0" dirty="0">
                <a:solidFill>
                  <a:srgbClr val="5D5DB1"/>
                </a:solidFill>
                <a:latin typeface="Consolas"/>
              </a:rPr>
              <a:t>var</a:t>
            </a:r>
            <a:r>
              <a:rPr lang="fr-FR" b="0" dirty="0">
                <a:solidFill>
                  <a:srgbClr val="7EA2B4"/>
                </a:solidFill>
                <a:latin typeface="Consolas"/>
              </a:rPr>
              <a:t> </a:t>
            </a:r>
            <a:r>
              <a:rPr lang="fr-FR" b="0" dirty="0">
                <a:solidFill>
                  <a:srgbClr val="D22D72"/>
                </a:solidFill>
                <a:latin typeface="Consolas"/>
              </a:rPr>
              <a:t>z</a:t>
            </a:r>
            <a:r>
              <a:rPr lang="fr-FR" b="0" dirty="0">
                <a:solidFill>
                  <a:srgbClr val="7EA2B4"/>
                </a:solidFill>
                <a:latin typeface="Consolas"/>
              </a:rPr>
              <a:t>=</a:t>
            </a:r>
            <a:r>
              <a:rPr lang="fr-FR" b="0" dirty="0" err="1">
                <a:solidFill>
                  <a:srgbClr val="257FAD"/>
                </a:solidFill>
                <a:latin typeface="Consolas"/>
              </a:rPr>
              <a:t>nomFonction</a:t>
            </a:r>
            <a:r>
              <a:rPr lang="fr-FR" b="0" dirty="0">
                <a:solidFill>
                  <a:srgbClr val="7EA2B4"/>
                </a:solidFill>
                <a:latin typeface="Consolas"/>
              </a:rPr>
              <a:t>(</a:t>
            </a:r>
            <a:r>
              <a:rPr lang="fr-FR" b="0" dirty="0">
                <a:solidFill>
                  <a:srgbClr val="935C25"/>
                </a:solidFill>
                <a:latin typeface="Consolas"/>
              </a:rPr>
              <a:t>123</a:t>
            </a:r>
            <a:r>
              <a:rPr lang="fr-FR" b="0" dirty="0">
                <a:solidFill>
                  <a:srgbClr val="7EA2B4"/>
                </a:solidFill>
                <a:latin typeface="Consolas"/>
              </a:rPr>
              <a:t>, </a:t>
            </a:r>
            <a:r>
              <a:rPr lang="fr-FR" b="0" dirty="0" err="1">
                <a:solidFill>
                  <a:srgbClr val="D22D72"/>
                </a:solidFill>
                <a:latin typeface="Consolas"/>
              </a:rPr>
              <a:t>uneValeur</a:t>
            </a:r>
            <a:r>
              <a:rPr lang="fr-FR" b="0" dirty="0">
                <a:solidFill>
                  <a:srgbClr val="7EA2B4"/>
                </a:solidFill>
                <a:latin typeface="Consolas"/>
              </a:rPr>
              <a:t>);</a:t>
            </a:r>
          </a:p>
          <a:p>
            <a:r>
              <a:rPr lang="fr-FR" b="0" dirty="0">
                <a:solidFill>
                  <a:srgbClr val="257FAD"/>
                </a:solidFill>
                <a:latin typeface="Consolas"/>
              </a:rPr>
              <a:t>nomFonction2</a:t>
            </a:r>
            <a:r>
              <a:rPr lang="fr-FR" b="0" dirty="0">
                <a:solidFill>
                  <a:srgbClr val="7EA2B4"/>
                </a:solidFill>
                <a:latin typeface="Consolas"/>
              </a:rPr>
              <a:t>(</a:t>
            </a:r>
            <a:r>
              <a:rPr lang="fr-FR" b="0" dirty="0">
                <a:solidFill>
                  <a:srgbClr val="935C25"/>
                </a:solidFill>
                <a:latin typeface="Consolas"/>
              </a:rPr>
              <a:t>123</a:t>
            </a:r>
            <a:r>
              <a:rPr lang="fr-FR" b="0" dirty="0">
                <a:solidFill>
                  <a:srgbClr val="7EA2B4"/>
                </a:solidFill>
                <a:latin typeface="Consolas"/>
              </a:rPr>
              <a:t>, </a:t>
            </a:r>
            <a:r>
              <a:rPr lang="fr-FR" b="0" dirty="0" err="1">
                <a:solidFill>
                  <a:srgbClr val="D22D72"/>
                </a:solidFill>
                <a:latin typeface="Consolas"/>
              </a:rPr>
              <a:t>uneValeur</a:t>
            </a:r>
            <a:r>
              <a:rPr lang="fr-FR" b="0" dirty="0">
                <a:solidFill>
                  <a:srgbClr val="7EA2B4"/>
                </a:solidFill>
                <a:latin typeface="Consolas"/>
              </a:rPr>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Web &amp; protocoles</a:t>
            </a:r>
          </a:p>
        </p:txBody>
      </p:sp>
      <p:sp>
        <p:nvSpPr>
          <p:cNvPr id="3" name="Espace réservé du contenu 2"/>
          <p:cNvSpPr>
            <a:spLocks noGrp="1"/>
          </p:cNvSpPr>
          <p:nvPr>
            <p:ph idx="1"/>
          </p:nvPr>
        </p:nvSpPr>
        <p:spPr/>
        <p:txBody>
          <a:bodyPr>
            <a:normAutofit lnSpcReduction="10000"/>
          </a:bodyPr>
          <a:lstStyle/>
          <a:p>
            <a:r>
              <a:rPr lang="fr-FR" dirty="0"/>
              <a:t>Le model OSI</a:t>
            </a:r>
          </a:p>
          <a:p>
            <a:pPr lvl="2"/>
            <a:r>
              <a:rPr lang="fr-FR" dirty="0"/>
              <a:t>Open </a:t>
            </a:r>
            <a:r>
              <a:rPr lang="fr-FR" dirty="0" err="1"/>
              <a:t>Systems</a:t>
            </a:r>
            <a:r>
              <a:rPr lang="fr-FR" dirty="0"/>
              <a:t> Inter-</a:t>
            </a:r>
            <a:r>
              <a:rPr lang="fr-FR" dirty="0" err="1"/>
              <a:t>connection</a:t>
            </a:r>
            <a:r>
              <a:rPr lang="fr-FR" dirty="0"/>
              <a:t>,</a:t>
            </a:r>
          </a:p>
          <a:p>
            <a:pPr lvl="2"/>
            <a:r>
              <a:rPr lang="fr-FR" dirty="0"/>
              <a:t>découpage en couche des différentes information lié a un paquet  de données dur le réseau </a:t>
            </a:r>
          </a:p>
        </p:txBody>
      </p:sp>
      <p:pic>
        <p:nvPicPr>
          <p:cNvPr id="110597" name="Picture 5" descr="https://upload.wikimedia.org/wikipedia/commons/7/7e/Comparaison_des_mod%C3%A8les_OSI_et_TCP_IP.png"/>
          <p:cNvPicPr>
            <a:picLocks noChangeAspect="1" noChangeArrowheads="1"/>
          </p:cNvPicPr>
          <p:nvPr/>
        </p:nvPicPr>
        <p:blipFill>
          <a:blip r:embed="rId3"/>
          <a:srcRect/>
          <a:stretch>
            <a:fillRect/>
          </a:stretch>
        </p:blipFill>
        <p:spPr bwMode="auto">
          <a:xfrm>
            <a:off x="2285984" y="2928958"/>
            <a:ext cx="4048125" cy="3786190"/>
          </a:xfrm>
          <a:prstGeom prst="rect">
            <a:avLst/>
          </a:prstGeom>
          <a:noFill/>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Fonctions</a:t>
            </a:r>
          </a:p>
        </p:txBody>
      </p:sp>
      <p:sp>
        <p:nvSpPr>
          <p:cNvPr id="3" name="Espace réservé du contenu 2"/>
          <p:cNvSpPr>
            <a:spLocks noGrp="1"/>
          </p:cNvSpPr>
          <p:nvPr>
            <p:ph idx="1"/>
          </p:nvPr>
        </p:nvSpPr>
        <p:spPr/>
        <p:txBody>
          <a:bodyPr/>
          <a:lstStyle/>
          <a:p>
            <a:r>
              <a:rPr lang="fr-FR" dirty="0"/>
              <a:t>Les arguments d'entrées non déclarées </a:t>
            </a:r>
          </a:p>
          <a:p>
            <a:pPr lvl="2"/>
            <a:endParaRPr lang="fr-FR" dirty="0"/>
          </a:p>
          <a:p>
            <a:pPr lvl="2"/>
            <a:r>
              <a:rPr lang="fr-FR" dirty="0"/>
              <a:t>un tableau des variables d'entrées auto déclarée</a:t>
            </a:r>
          </a:p>
          <a:p>
            <a:pPr lvl="2"/>
            <a:endParaRPr lang="fr-FR" dirty="0"/>
          </a:p>
          <a:p>
            <a:pPr lvl="2"/>
            <a:r>
              <a:rPr lang="fr-FR" dirty="0"/>
              <a:t>si pas d'argument d'entrée déclarée lors de la déclaration de la fonction</a:t>
            </a:r>
          </a:p>
          <a:p>
            <a:pPr lvl="2"/>
            <a:endParaRPr lang="fr-FR" dirty="0"/>
          </a:p>
          <a:p>
            <a:pPr lvl="2"/>
            <a:r>
              <a:rPr lang="fr-FR" dirty="0"/>
              <a:t>Mot clef : </a:t>
            </a:r>
            <a:r>
              <a:rPr lang="fr-FR" b="1" dirty="0"/>
              <a:t>a</a:t>
            </a:r>
            <a:r>
              <a:rPr lang="fr-FR" b="1" i="1" dirty="0"/>
              <a:t>rguments</a:t>
            </a:r>
            <a:endParaRPr lang="fr-FR" b="1" dirty="0"/>
          </a:p>
        </p:txBody>
      </p:sp>
      <p:sp>
        <p:nvSpPr>
          <p:cNvPr id="4" name="Rectangle 3"/>
          <p:cNvSpPr/>
          <p:nvPr/>
        </p:nvSpPr>
        <p:spPr>
          <a:xfrm>
            <a:off x="2286000" y="4800439"/>
            <a:ext cx="4572000" cy="1200329"/>
          </a:xfrm>
          <a:prstGeom prst="rect">
            <a:avLst/>
          </a:prstGeom>
        </p:spPr>
        <p:txBody>
          <a:bodyPr>
            <a:spAutoFit/>
          </a:bodyPr>
          <a:lstStyle/>
          <a:p>
            <a:r>
              <a:rPr lang="fr-FR" b="1" dirty="0" err="1">
                <a:solidFill>
                  <a:srgbClr val="5D5DB1"/>
                </a:solidFill>
                <a:latin typeface="Consolas"/>
              </a:rPr>
              <a:t>function</a:t>
            </a:r>
            <a:r>
              <a:rPr lang="fr-FR" b="0" dirty="0">
                <a:solidFill>
                  <a:srgbClr val="7EA2B4"/>
                </a:solidFill>
                <a:latin typeface="Consolas"/>
              </a:rPr>
              <a:t> </a:t>
            </a:r>
            <a:r>
              <a:rPr lang="fr-FR" b="0" dirty="0" err="1">
                <a:solidFill>
                  <a:srgbClr val="257FAD"/>
                </a:solidFill>
                <a:latin typeface="Consolas"/>
              </a:rPr>
              <a:t>nomFonction</a:t>
            </a:r>
            <a:r>
              <a:rPr lang="fr-FR" b="0" dirty="0">
                <a:solidFill>
                  <a:srgbClr val="7EA2B4"/>
                </a:solidFill>
                <a:latin typeface="Consolas"/>
              </a:rPr>
              <a:t>(){</a:t>
            </a:r>
          </a:p>
          <a:p>
            <a:r>
              <a:rPr lang="fr-FR" b="0" dirty="0">
                <a:solidFill>
                  <a:srgbClr val="8A8A0F"/>
                </a:solidFill>
                <a:latin typeface="Consolas"/>
              </a:rPr>
              <a:t>	console</a:t>
            </a:r>
            <a:r>
              <a:rPr lang="fr-FR" b="0" dirty="0">
                <a:solidFill>
                  <a:srgbClr val="7EA2B4"/>
                </a:solidFill>
                <a:latin typeface="Consolas"/>
              </a:rPr>
              <a:t>.</a:t>
            </a:r>
            <a:r>
              <a:rPr lang="fr-FR" b="0" dirty="0">
                <a:solidFill>
                  <a:srgbClr val="2D8F6F"/>
                </a:solidFill>
                <a:latin typeface="Consolas"/>
              </a:rPr>
              <a:t>log</a:t>
            </a:r>
            <a:r>
              <a:rPr lang="fr-FR" b="0" dirty="0">
                <a:solidFill>
                  <a:srgbClr val="7EA2B4"/>
                </a:solidFill>
                <a:latin typeface="Consolas"/>
              </a:rPr>
              <a:t>(</a:t>
            </a:r>
            <a:r>
              <a:rPr lang="fr-FR" b="0" dirty="0">
                <a:solidFill>
                  <a:srgbClr val="D22D72"/>
                </a:solidFill>
                <a:latin typeface="Consolas"/>
              </a:rPr>
              <a:t>arguments</a:t>
            </a:r>
            <a:r>
              <a:rPr lang="fr-FR" b="0" dirty="0">
                <a:solidFill>
                  <a:srgbClr val="7EA2B4"/>
                </a:solidFill>
                <a:latin typeface="Consolas"/>
              </a:rPr>
              <a:t>[</a:t>
            </a:r>
            <a:r>
              <a:rPr lang="fr-FR" b="0" dirty="0">
                <a:solidFill>
                  <a:srgbClr val="935C25"/>
                </a:solidFill>
                <a:latin typeface="Consolas"/>
              </a:rPr>
              <a:t>0</a:t>
            </a:r>
            <a:r>
              <a:rPr lang="fr-FR" b="0" dirty="0">
                <a:solidFill>
                  <a:srgbClr val="7EA2B4"/>
                </a:solidFill>
                <a:latin typeface="Consolas"/>
              </a:rPr>
              <a:t>]);</a:t>
            </a:r>
          </a:p>
          <a:p>
            <a:r>
              <a:rPr lang="fr-FR" b="0" dirty="0">
                <a:solidFill>
                  <a:srgbClr val="7EA2B4"/>
                </a:solidFill>
                <a:latin typeface="Consolas"/>
              </a:rPr>
              <a:t>}</a:t>
            </a:r>
          </a:p>
          <a:p>
            <a:r>
              <a:rPr lang="fr-FR" b="0" dirty="0" err="1">
                <a:solidFill>
                  <a:srgbClr val="257FAD"/>
                </a:solidFill>
                <a:latin typeface="Consolas"/>
              </a:rPr>
              <a:t>nomFonction</a:t>
            </a:r>
            <a:r>
              <a:rPr lang="fr-FR" b="0" dirty="0">
                <a:solidFill>
                  <a:srgbClr val="7EA2B4"/>
                </a:solidFill>
                <a:latin typeface="Consolas"/>
              </a:rPr>
              <a:t>(</a:t>
            </a:r>
            <a:r>
              <a:rPr lang="fr-FR" b="0" dirty="0">
                <a:solidFill>
                  <a:srgbClr val="935C25"/>
                </a:solidFill>
                <a:latin typeface="Consolas"/>
              </a:rPr>
              <a:t>123</a:t>
            </a:r>
            <a:r>
              <a:rPr lang="fr-FR" b="0" dirty="0">
                <a:solidFill>
                  <a:srgbClr val="7EA2B4"/>
                </a:solidFill>
                <a:latin typeface="Consolas"/>
              </a:rPr>
              <a:t>);</a:t>
            </a: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typeof</a:t>
            </a:r>
            <a:endParaRPr lang="fr-FR" dirty="0"/>
          </a:p>
        </p:txBody>
      </p:sp>
      <p:sp>
        <p:nvSpPr>
          <p:cNvPr id="3" name="Espace réservé du contenu 2"/>
          <p:cNvSpPr>
            <a:spLocks noGrp="1"/>
          </p:cNvSpPr>
          <p:nvPr>
            <p:ph idx="1"/>
          </p:nvPr>
        </p:nvSpPr>
        <p:spPr/>
        <p:txBody>
          <a:bodyPr/>
          <a:lstStyle/>
          <a:p>
            <a:pPr marL="342900" lvl="2" indent="-342900"/>
            <a:r>
              <a:rPr lang="fr-FR" dirty="0"/>
              <a:t>Détection de type d'un variable </a:t>
            </a:r>
          </a:p>
          <a:p>
            <a:pPr marL="800100" lvl="3" indent="-342900"/>
            <a:r>
              <a:rPr lang="fr-FR" dirty="0" err="1"/>
              <a:t>typeof</a:t>
            </a:r>
            <a:endParaRPr lang="fr-FR" dirty="0"/>
          </a:p>
          <a:p>
            <a:pPr marL="342900" lvl="2" indent="-342900">
              <a:buNone/>
            </a:pPr>
            <a:endParaRPr lang="fr-FR" dirty="0"/>
          </a:p>
          <a:p>
            <a:pPr marL="342900" lvl="2" indent="-342900"/>
            <a:endParaRPr lang="fr-FR" dirty="0"/>
          </a:p>
          <a:p>
            <a:pPr marL="342900" lvl="2" indent="-342900">
              <a:buNone/>
            </a:pPr>
            <a:endParaRPr lang="fr-FR" dirty="0"/>
          </a:p>
          <a:p>
            <a:pPr marL="342900" lvl="2" indent="-342900"/>
            <a:endParaRPr lang="fr-FR" dirty="0"/>
          </a:p>
          <a:p>
            <a:pPr marL="342900" lvl="2" indent="-342900"/>
            <a:endParaRPr lang="fr-FR" dirty="0"/>
          </a:p>
          <a:p>
            <a:pPr marL="342900" lvl="2" indent="-342900"/>
            <a:endParaRPr lang="fr-FR" dirty="0"/>
          </a:p>
          <a:p>
            <a:pPr marL="342900" lvl="2" indent="-342900"/>
            <a:endParaRPr lang="fr-FR" dirty="0"/>
          </a:p>
          <a:p>
            <a:pPr marL="342900" lvl="2" indent="-342900"/>
            <a:endParaRPr lang="fr-FR" dirty="0"/>
          </a:p>
          <a:p>
            <a:pPr marL="342900" lvl="2" indent="-342900"/>
            <a:endParaRPr lang="fr-FR" dirty="0"/>
          </a:p>
        </p:txBody>
      </p:sp>
      <p:sp>
        <p:nvSpPr>
          <p:cNvPr id="4" name="Rectangle 3"/>
          <p:cNvSpPr/>
          <p:nvPr/>
        </p:nvSpPr>
        <p:spPr>
          <a:xfrm>
            <a:off x="2286000" y="2071678"/>
            <a:ext cx="4572000" cy="3416320"/>
          </a:xfrm>
          <a:prstGeom prst="rect">
            <a:avLst/>
          </a:prstGeom>
        </p:spPr>
        <p:txBody>
          <a:bodyPr>
            <a:spAutoFit/>
          </a:bodyPr>
          <a:lstStyle/>
          <a:p>
            <a:r>
              <a:rPr lang="fr-FR" b="0" dirty="0">
                <a:solidFill>
                  <a:srgbClr val="8A8A0F"/>
                </a:solidFill>
                <a:latin typeface="Consolas"/>
              </a:rPr>
              <a:t>console</a:t>
            </a:r>
            <a:r>
              <a:rPr lang="fr-FR" b="0" dirty="0">
                <a:solidFill>
                  <a:srgbClr val="7EA2B4"/>
                </a:solidFill>
                <a:latin typeface="Consolas"/>
              </a:rPr>
              <a:t>.</a:t>
            </a:r>
            <a:r>
              <a:rPr lang="fr-FR" b="0" dirty="0">
                <a:solidFill>
                  <a:srgbClr val="2D8F6F"/>
                </a:solidFill>
                <a:latin typeface="Consolas"/>
              </a:rPr>
              <a:t>log</a:t>
            </a:r>
            <a:r>
              <a:rPr lang="fr-FR" b="0" dirty="0">
                <a:solidFill>
                  <a:srgbClr val="7EA2B4"/>
                </a:solidFill>
                <a:latin typeface="Consolas"/>
              </a:rPr>
              <a:t>(</a:t>
            </a:r>
            <a:r>
              <a:rPr lang="fr-FR" b="0" dirty="0" err="1">
                <a:solidFill>
                  <a:srgbClr val="7EA2B4"/>
                </a:solidFill>
                <a:latin typeface="Consolas"/>
              </a:rPr>
              <a:t>typeof</a:t>
            </a:r>
            <a:r>
              <a:rPr lang="fr-FR" b="0" dirty="0">
                <a:solidFill>
                  <a:srgbClr val="7EA2B4"/>
                </a:solidFill>
                <a:latin typeface="Consolas"/>
              </a:rPr>
              <a:t> </a:t>
            </a:r>
            <a:r>
              <a:rPr lang="fr-FR" b="0" dirty="0">
                <a:solidFill>
                  <a:srgbClr val="935C25"/>
                </a:solidFill>
                <a:latin typeface="Consolas"/>
              </a:rPr>
              <a:t>42</a:t>
            </a:r>
            <a:r>
              <a:rPr lang="fr-FR" b="0" dirty="0">
                <a:solidFill>
                  <a:srgbClr val="7EA2B4"/>
                </a:solidFill>
                <a:latin typeface="Consolas"/>
              </a:rPr>
              <a:t>);</a:t>
            </a:r>
          </a:p>
          <a:p>
            <a:r>
              <a:rPr lang="fr-FR" b="0" dirty="0">
                <a:solidFill>
                  <a:srgbClr val="5A7B8C"/>
                </a:solidFill>
                <a:latin typeface="Consolas"/>
              </a:rPr>
              <a:t>// </a:t>
            </a:r>
            <a:r>
              <a:rPr lang="fr-FR" b="0" dirty="0" err="1">
                <a:solidFill>
                  <a:srgbClr val="5A7B8C"/>
                </a:solidFill>
                <a:latin typeface="Consolas"/>
              </a:rPr>
              <a:t>expected</a:t>
            </a:r>
            <a:r>
              <a:rPr lang="fr-FR" b="0" dirty="0">
                <a:solidFill>
                  <a:srgbClr val="5A7B8C"/>
                </a:solidFill>
                <a:latin typeface="Consolas"/>
              </a:rPr>
              <a:t> output: "</a:t>
            </a:r>
            <a:r>
              <a:rPr lang="fr-FR" b="0" dirty="0" err="1">
                <a:solidFill>
                  <a:srgbClr val="5A7B8C"/>
                </a:solidFill>
                <a:latin typeface="Consolas"/>
              </a:rPr>
              <a:t>number</a:t>
            </a:r>
            <a:r>
              <a:rPr lang="fr-FR" b="0" dirty="0">
                <a:solidFill>
                  <a:srgbClr val="5A7B8C"/>
                </a:solidFill>
                <a:latin typeface="Consolas"/>
              </a:rPr>
              <a:t>"</a:t>
            </a:r>
            <a:endParaRPr lang="fr-FR" b="0" dirty="0">
              <a:solidFill>
                <a:srgbClr val="7EA2B4"/>
              </a:solidFill>
              <a:latin typeface="Consolas"/>
            </a:endParaRPr>
          </a:p>
          <a:p>
            <a:br>
              <a:rPr lang="fr-FR" b="0" dirty="0">
                <a:solidFill>
                  <a:srgbClr val="7EA2B4"/>
                </a:solidFill>
                <a:latin typeface="Consolas"/>
              </a:rPr>
            </a:br>
            <a:r>
              <a:rPr lang="fr-FR" b="0" dirty="0">
                <a:solidFill>
                  <a:srgbClr val="8A8A0F"/>
                </a:solidFill>
                <a:latin typeface="Consolas"/>
              </a:rPr>
              <a:t>console</a:t>
            </a:r>
            <a:r>
              <a:rPr lang="fr-FR" b="0" dirty="0">
                <a:solidFill>
                  <a:srgbClr val="7EA2B4"/>
                </a:solidFill>
                <a:latin typeface="Consolas"/>
              </a:rPr>
              <a:t>.</a:t>
            </a:r>
            <a:r>
              <a:rPr lang="fr-FR" b="0" dirty="0">
                <a:solidFill>
                  <a:srgbClr val="2D8F6F"/>
                </a:solidFill>
                <a:latin typeface="Consolas"/>
              </a:rPr>
              <a:t>log</a:t>
            </a:r>
            <a:r>
              <a:rPr lang="fr-FR" b="0" dirty="0">
                <a:solidFill>
                  <a:srgbClr val="7EA2B4"/>
                </a:solidFill>
                <a:latin typeface="Consolas"/>
              </a:rPr>
              <a:t>(</a:t>
            </a:r>
            <a:r>
              <a:rPr lang="fr-FR" b="0" dirty="0" err="1">
                <a:solidFill>
                  <a:srgbClr val="7EA2B4"/>
                </a:solidFill>
                <a:latin typeface="Consolas"/>
              </a:rPr>
              <a:t>typeof</a:t>
            </a:r>
            <a:r>
              <a:rPr lang="fr-FR" b="0" dirty="0">
                <a:solidFill>
                  <a:srgbClr val="7EA2B4"/>
                </a:solidFill>
                <a:latin typeface="Consolas"/>
              </a:rPr>
              <a:t> '</a:t>
            </a:r>
            <a:r>
              <a:rPr lang="fr-FR" b="0" dirty="0" err="1">
                <a:solidFill>
                  <a:srgbClr val="568C3B"/>
                </a:solidFill>
                <a:latin typeface="Consolas"/>
              </a:rPr>
              <a:t>blubber</a:t>
            </a:r>
            <a:r>
              <a:rPr lang="fr-FR" b="0" dirty="0">
                <a:solidFill>
                  <a:srgbClr val="7EA2B4"/>
                </a:solidFill>
                <a:latin typeface="Consolas"/>
              </a:rPr>
              <a:t>');</a:t>
            </a:r>
          </a:p>
          <a:p>
            <a:r>
              <a:rPr lang="fr-FR" b="0" dirty="0">
                <a:solidFill>
                  <a:srgbClr val="5A7B8C"/>
                </a:solidFill>
                <a:latin typeface="Consolas"/>
              </a:rPr>
              <a:t>// </a:t>
            </a:r>
            <a:r>
              <a:rPr lang="fr-FR" b="0" dirty="0" err="1">
                <a:solidFill>
                  <a:srgbClr val="5A7B8C"/>
                </a:solidFill>
                <a:latin typeface="Consolas"/>
              </a:rPr>
              <a:t>expected</a:t>
            </a:r>
            <a:r>
              <a:rPr lang="fr-FR" b="0" dirty="0">
                <a:solidFill>
                  <a:srgbClr val="5A7B8C"/>
                </a:solidFill>
                <a:latin typeface="Consolas"/>
              </a:rPr>
              <a:t> output: "string"</a:t>
            </a:r>
            <a:endParaRPr lang="fr-FR" b="0" dirty="0">
              <a:solidFill>
                <a:srgbClr val="7EA2B4"/>
              </a:solidFill>
              <a:latin typeface="Consolas"/>
            </a:endParaRPr>
          </a:p>
          <a:p>
            <a:br>
              <a:rPr lang="fr-FR" b="0" dirty="0">
                <a:solidFill>
                  <a:srgbClr val="7EA2B4"/>
                </a:solidFill>
                <a:latin typeface="Consolas"/>
              </a:rPr>
            </a:br>
            <a:r>
              <a:rPr lang="fr-FR" b="0" dirty="0">
                <a:solidFill>
                  <a:srgbClr val="8A8A0F"/>
                </a:solidFill>
                <a:latin typeface="Consolas"/>
              </a:rPr>
              <a:t>console</a:t>
            </a:r>
            <a:r>
              <a:rPr lang="fr-FR" b="0" dirty="0">
                <a:solidFill>
                  <a:srgbClr val="7EA2B4"/>
                </a:solidFill>
                <a:latin typeface="Consolas"/>
              </a:rPr>
              <a:t>.</a:t>
            </a:r>
            <a:r>
              <a:rPr lang="fr-FR" b="0" dirty="0">
                <a:solidFill>
                  <a:srgbClr val="2D8F6F"/>
                </a:solidFill>
                <a:latin typeface="Consolas"/>
              </a:rPr>
              <a:t>log</a:t>
            </a:r>
            <a:r>
              <a:rPr lang="fr-FR" b="0" dirty="0">
                <a:solidFill>
                  <a:srgbClr val="7EA2B4"/>
                </a:solidFill>
                <a:latin typeface="Consolas"/>
              </a:rPr>
              <a:t>(</a:t>
            </a:r>
            <a:r>
              <a:rPr lang="fr-FR" b="0" dirty="0" err="1">
                <a:solidFill>
                  <a:srgbClr val="7EA2B4"/>
                </a:solidFill>
                <a:latin typeface="Consolas"/>
              </a:rPr>
              <a:t>typeof</a:t>
            </a:r>
            <a:r>
              <a:rPr lang="fr-FR" b="0" dirty="0">
                <a:solidFill>
                  <a:srgbClr val="7EA2B4"/>
                </a:solidFill>
                <a:latin typeface="Consolas"/>
              </a:rPr>
              <a:t> </a:t>
            </a:r>
            <a:r>
              <a:rPr lang="fr-FR" b="0" dirty="0">
                <a:solidFill>
                  <a:srgbClr val="935C25"/>
                </a:solidFill>
                <a:latin typeface="Consolas"/>
              </a:rPr>
              <a:t>true</a:t>
            </a:r>
            <a:r>
              <a:rPr lang="fr-FR" b="0" dirty="0">
                <a:solidFill>
                  <a:srgbClr val="7EA2B4"/>
                </a:solidFill>
                <a:latin typeface="Consolas"/>
              </a:rPr>
              <a:t>);</a:t>
            </a:r>
          </a:p>
          <a:p>
            <a:r>
              <a:rPr lang="fr-FR" b="0" dirty="0">
                <a:solidFill>
                  <a:srgbClr val="5A7B8C"/>
                </a:solidFill>
                <a:latin typeface="Consolas"/>
              </a:rPr>
              <a:t>// </a:t>
            </a:r>
            <a:r>
              <a:rPr lang="fr-FR" b="0" dirty="0" err="1">
                <a:solidFill>
                  <a:srgbClr val="5A7B8C"/>
                </a:solidFill>
                <a:latin typeface="Consolas"/>
              </a:rPr>
              <a:t>expected</a:t>
            </a:r>
            <a:r>
              <a:rPr lang="fr-FR" b="0" dirty="0">
                <a:solidFill>
                  <a:srgbClr val="5A7B8C"/>
                </a:solidFill>
                <a:latin typeface="Consolas"/>
              </a:rPr>
              <a:t> output: "</a:t>
            </a:r>
            <a:r>
              <a:rPr lang="fr-FR" b="0" dirty="0" err="1">
                <a:solidFill>
                  <a:srgbClr val="5A7B8C"/>
                </a:solidFill>
                <a:latin typeface="Consolas"/>
              </a:rPr>
              <a:t>boolean</a:t>
            </a:r>
            <a:r>
              <a:rPr lang="fr-FR" b="0" dirty="0">
                <a:solidFill>
                  <a:srgbClr val="5A7B8C"/>
                </a:solidFill>
                <a:latin typeface="Consolas"/>
              </a:rPr>
              <a:t>"</a:t>
            </a:r>
            <a:endParaRPr lang="fr-FR" b="0" dirty="0">
              <a:solidFill>
                <a:srgbClr val="7EA2B4"/>
              </a:solidFill>
              <a:latin typeface="Consolas"/>
            </a:endParaRPr>
          </a:p>
          <a:p>
            <a:br>
              <a:rPr lang="fr-FR" b="0" dirty="0">
                <a:solidFill>
                  <a:srgbClr val="7EA2B4"/>
                </a:solidFill>
                <a:latin typeface="Consolas"/>
              </a:rPr>
            </a:br>
            <a:r>
              <a:rPr lang="fr-FR" b="0" dirty="0">
                <a:solidFill>
                  <a:srgbClr val="8A8A0F"/>
                </a:solidFill>
                <a:latin typeface="Consolas"/>
              </a:rPr>
              <a:t>console</a:t>
            </a:r>
            <a:r>
              <a:rPr lang="fr-FR" b="0" dirty="0">
                <a:solidFill>
                  <a:srgbClr val="7EA2B4"/>
                </a:solidFill>
                <a:latin typeface="Consolas"/>
              </a:rPr>
              <a:t>.</a:t>
            </a:r>
            <a:r>
              <a:rPr lang="fr-FR" b="0" dirty="0">
                <a:solidFill>
                  <a:srgbClr val="2D8F6F"/>
                </a:solidFill>
                <a:latin typeface="Consolas"/>
              </a:rPr>
              <a:t>log</a:t>
            </a:r>
            <a:r>
              <a:rPr lang="fr-FR" b="0" dirty="0">
                <a:solidFill>
                  <a:srgbClr val="7EA2B4"/>
                </a:solidFill>
                <a:latin typeface="Consolas"/>
              </a:rPr>
              <a:t>(</a:t>
            </a:r>
            <a:r>
              <a:rPr lang="fr-FR" b="0" dirty="0" err="1">
                <a:solidFill>
                  <a:srgbClr val="7EA2B4"/>
                </a:solidFill>
                <a:latin typeface="Consolas"/>
              </a:rPr>
              <a:t>typeof</a:t>
            </a:r>
            <a:r>
              <a:rPr lang="fr-FR" b="0" dirty="0">
                <a:solidFill>
                  <a:srgbClr val="7EA2B4"/>
                </a:solidFill>
                <a:latin typeface="Consolas"/>
              </a:rPr>
              <a:t> </a:t>
            </a:r>
            <a:r>
              <a:rPr lang="fr-FR" b="0" dirty="0" err="1">
                <a:solidFill>
                  <a:srgbClr val="D22D72"/>
                </a:solidFill>
                <a:latin typeface="Consolas"/>
              </a:rPr>
              <a:t>declaredButUndefinedVariable</a:t>
            </a:r>
            <a:r>
              <a:rPr lang="fr-FR" b="0" dirty="0">
                <a:solidFill>
                  <a:srgbClr val="7EA2B4"/>
                </a:solidFill>
                <a:latin typeface="Consolas"/>
              </a:rPr>
              <a:t>);</a:t>
            </a:r>
          </a:p>
          <a:p>
            <a:r>
              <a:rPr lang="fr-FR" b="0" dirty="0">
                <a:solidFill>
                  <a:srgbClr val="5A7B8C"/>
                </a:solidFill>
                <a:latin typeface="Consolas"/>
              </a:rPr>
              <a:t>// </a:t>
            </a:r>
            <a:r>
              <a:rPr lang="fr-FR" b="0" dirty="0" err="1">
                <a:solidFill>
                  <a:srgbClr val="5A7B8C"/>
                </a:solidFill>
                <a:latin typeface="Consolas"/>
              </a:rPr>
              <a:t>expected</a:t>
            </a:r>
            <a:r>
              <a:rPr lang="fr-FR" b="0" dirty="0">
                <a:solidFill>
                  <a:srgbClr val="5A7B8C"/>
                </a:solidFill>
                <a:latin typeface="Consolas"/>
              </a:rPr>
              <a:t> output: "</a:t>
            </a:r>
            <a:r>
              <a:rPr lang="fr-FR" b="0" dirty="0" err="1">
                <a:solidFill>
                  <a:srgbClr val="5A7B8C"/>
                </a:solidFill>
                <a:latin typeface="Consolas"/>
              </a:rPr>
              <a:t>undefined</a:t>
            </a:r>
            <a:r>
              <a:rPr lang="fr-FR" b="0" dirty="0">
                <a:solidFill>
                  <a:srgbClr val="5A7B8C"/>
                </a:solidFill>
                <a:latin typeface="Consolas"/>
              </a:rPr>
              <a:t>";</a:t>
            </a:r>
            <a:endParaRPr lang="fr-FR" b="0" dirty="0">
              <a:solidFill>
                <a:srgbClr val="7EA2B4"/>
              </a:solidFill>
              <a:latin typeface="Consolas"/>
            </a:endParaRPr>
          </a:p>
        </p:txBody>
      </p:sp>
    </p:spTree>
    <p:extLst>
      <p:ext uri="{BB962C8B-B14F-4D97-AF65-F5344CB8AC3E}">
        <p14:creationId xmlns:p14="http://schemas.microsoft.com/office/powerpoint/2010/main" val="228696110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Transtypage</a:t>
            </a:r>
          </a:p>
        </p:txBody>
      </p:sp>
      <p:sp>
        <p:nvSpPr>
          <p:cNvPr id="3" name="Espace réservé du contenu 2"/>
          <p:cNvSpPr>
            <a:spLocks noGrp="1"/>
          </p:cNvSpPr>
          <p:nvPr>
            <p:ph idx="1"/>
          </p:nvPr>
        </p:nvSpPr>
        <p:spPr/>
        <p:txBody>
          <a:bodyPr/>
          <a:lstStyle/>
          <a:p>
            <a:pPr marL="342900" lvl="2" indent="-342900"/>
            <a:r>
              <a:rPr lang="fr-FR" dirty="0"/>
              <a:t> Conversion de type</a:t>
            </a:r>
          </a:p>
          <a:p>
            <a:pPr marL="800100" lvl="3" indent="-342900"/>
            <a:r>
              <a:rPr lang="fr-FR" dirty="0"/>
              <a:t>Chaine vers numérique</a:t>
            </a:r>
          </a:p>
          <a:p>
            <a:pPr marL="800100" lvl="3" indent="-342900"/>
            <a:endParaRPr lang="fr-FR" dirty="0"/>
          </a:p>
          <a:p>
            <a:pPr marL="800100" lvl="3" indent="-342900"/>
            <a:endParaRPr lang="fr-FR" dirty="0"/>
          </a:p>
          <a:p>
            <a:pPr marL="800100" lvl="3" indent="-342900"/>
            <a:endParaRPr lang="fr-FR" dirty="0"/>
          </a:p>
          <a:p>
            <a:pPr marL="800100" lvl="3" indent="-342900"/>
            <a:endParaRPr lang="fr-FR" dirty="0"/>
          </a:p>
          <a:p>
            <a:pPr marL="800100" lvl="3" indent="-342900"/>
            <a:endParaRPr lang="fr-FR" dirty="0"/>
          </a:p>
          <a:p>
            <a:pPr marL="800100" lvl="3" indent="-342900"/>
            <a:r>
              <a:rPr lang="fr-FR" dirty="0"/>
              <a:t>Chaine vers Date</a:t>
            </a:r>
          </a:p>
          <a:p>
            <a:endParaRPr lang="fr-FR" dirty="0"/>
          </a:p>
          <a:p>
            <a:endParaRPr lang="fr-FR" dirty="0"/>
          </a:p>
          <a:p>
            <a:endParaRPr lang="fr-FR" dirty="0"/>
          </a:p>
        </p:txBody>
      </p:sp>
      <p:sp>
        <p:nvSpPr>
          <p:cNvPr id="4" name="Rectangle 3"/>
          <p:cNvSpPr/>
          <p:nvPr/>
        </p:nvSpPr>
        <p:spPr>
          <a:xfrm>
            <a:off x="2071670" y="2143116"/>
            <a:ext cx="4572000" cy="1200329"/>
          </a:xfrm>
          <a:prstGeom prst="rect">
            <a:avLst/>
          </a:prstGeom>
        </p:spPr>
        <p:txBody>
          <a:bodyPr>
            <a:spAutoFit/>
          </a:bodyPr>
          <a:lstStyle/>
          <a:p>
            <a:r>
              <a:rPr lang="fr-FR" b="0" dirty="0" err="1">
                <a:solidFill>
                  <a:srgbClr val="8A8A0F"/>
                </a:solidFill>
                <a:latin typeface="Consolas"/>
              </a:rPr>
              <a:t>Number</a:t>
            </a:r>
            <a:r>
              <a:rPr lang="fr-FR" b="0" dirty="0" err="1">
                <a:solidFill>
                  <a:srgbClr val="7EA2B4"/>
                </a:solidFill>
                <a:latin typeface="Consolas"/>
              </a:rPr>
              <a:t>.</a:t>
            </a:r>
            <a:r>
              <a:rPr lang="fr-FR" b="0" dirty="0" err="1">
                <a:solidFill>
                  <a:srgbClr val="257FAD"/>
                </a:solidFill>
                <a:latin typeface="Consolas"/>
              </a:rPr>
              <a:t>parseFloat</a:t>
            </a:r>
            <a:r>
              <a:rPr lang="fr-FR" b="0" dirty="0">
                <a:solidFill>
                  <a:srgbClr val="7EA2B4"/>
                </a:solidFill>
                <a:latin typeface="Consolas"/>
              </a:rPr>
              <a:t>(</a:t>
            </a:r>
            <a:r>
              <a:rPr lang="fr-FR" b="0" dirty="0" err="1">
                <a:solidFill>
                  <a:srgbClr val="D22D72"/>
                </a:solidFill>
                <a:latin typeface="Consolas"/>
              </a:rPr>
              <a:t>maStringVar</a:t>
            </a:r>
            <a:r>
              <a:rPr lang="fr-FR" b="0" dirty="0">
                <a:solidFill>
                  <a:srgbClr val="7EA2B4"/>
                </a:solidFill>
                <a:latin typeface="Consolas"/>
              </a:rPr>
              <a:t>);</a:t>
            </a:r>
          </a:p>
          <a:p>
            <a:r>
              <a:rPr lang="fr-FR" b="0" dirty="0">
                <a:solidFill>
                  <a:srgbClr val="5A7B8C"/>
                </a:solidFill>
                <a:latin typeface="Consolas"/>
              </a:rPr>
              <a:t>//conversion vers </a:t>
            </a:r>
            <a:r>
              <a:rPr lang="fr-FR" b="0" dirty="0" err="1">
                <a:solidFill>
                  <a:srgbClr val="5A7B8C"/>
                </a:solidFill>
                <a:latin typeface="Consolas"/>
              </a:rPr>
              <a:t>decimal</a:t>
            </a:r>
            <a:endParaRPr lang="fr-FR" b="0" dirty="0">
              <a:solidFill>
                <a:srgbClr val="7EA2B4"/>
              </a:solidFill>
              <a:latin typeface="Consolas"/>
            </a:endParaRPr>
          </a:p>
          <a:p>
            <a:r>
              <a:rPr lang="fr-FR" b="0" dirty="0" err="1">
                <a:solidFill>
                  <a:srgbClr val="8A8A0F"/>
                </a:solidFill>
                <a:latin typeface="Consolas"/>
              </a:rPr>
              <a:t>Number</a:t>
            </a:r>
            <a:r>
              <a:rPr lang="fr-FR" b="0" dirty="0" err="1">
                <a:solidFill>
                  <a:srgbClr val="7EA2B4"/>
                </a:solidFill>
                <a:latin typeface="Consolas"/>
              </a:rPr>
              <a:t>.</a:t>
            </a:r>
            <a:r>
              <a:rPr lang="fr-FR" b="0" dirty="0" err="1">
                <a:solidFill>
                  <a:srgbClr val="257FAD"/>
                </a:solidFill>
                <a:latin typeface="Consolas"/>
              </a:rPr>
              <a:t>parseInt</a:t>
            </a:r>
            <a:r>
              <a:rPr lang="fr-FR" b="0" dirty="0">
                <a:solidFill>
                  <a:srgbClr val="7EA2B4"/>
                </a:solidFill>
                <a:latin typeface="Consolas"/>
              </a:rPr>
              <a:t>(</a:t>
            </a:r>
            <a:r>
              <a:rPr lang="fr-FR" b="0" dirty="0" err="1">
                <a:solidFill>
                  <a:srgbClr val="D22D72"/>
                </a:solidFill>
                <a:latin typeface="Consolas"/>
              </a:rPr>
              <a:t>maStringVar</a:t>
            </a:r>
            <a:r>
              <a:rPr lang="fr-FR" b="0" dirty="0">
                <a:solidFill>
                  <a:srgbClr val="7EA2B4"/>
                </a:solidFill>
                <a:latin typeface="Consolas"/>
              </a:rPr>
              <a:t>);</a:t>
            </a:r>
          </a:p>
          <a:p>
            <a:r>
              <a:rPr lang="fr-FR" b="0" dirty="0">
                <a:solidFill>
                  <a:srgbClr val="5A7B8C"/>
                </a:solidFill>
                <a:latin typeface="Consolas"/>
              </a:rPr>
              <a:t>//conversion vers entier</a:t>
            </a:r>
            <a:endParaRPr lang="fr-FR" b="0" dirty="0">
              <a:solidFill>
                <a:srgbClr val="7EA2B4"/>
              </a:solidFill>
              <a:latin typeface="Consolas"/>
            </a:endParaRPr>
          </a:p>
        </p:txBody>
      </p:sp>
      <p:sp>
        <p:nvSpPr>
          <p:cNvPr id="5" name="Rectangle 4"/>
          <p:cNvSpPr/>
          <p:nvPr/>
        </p:nvSpPr>
        <p:spPr>
          <a:xfrm>
            <a:off x="1714480" y="4071942"/>
            <a:ext cx="5500710" cy="2031325"/>
          </a:xfrm>
          <a:prstGeom prst="rect">
            <a:avLst/>
          </a:prstGeom>
        </p:spPr>
        <p:txBody>
          <a:bodyPr wrap="square">
            <a:spAutoFit/>
          </a:bodyPr>
          <a:lstStyle/>
          <a:p>
            <a:r>
              <a:rPr lang="en-US" b="0" dirty="0" err="1">
                <a:solidFill>
                  <a:srgbClr val="5D5DB1"/>
                </a:solidFill>
                <a:latin typeface="Consolas"/>
              </a:rPr>
              <a:t>var</a:t>
            </a:r>
            <a:r>
              <a:rPr lang="en-US" b="0" dirty="0">
                <a:solidFill>
                  <a:srgbClr val="7EA2B4"/>
                </a:solidFill>
                <a:latin typeface="Consolas"/>
              </a:rPr>
              <a:t> </a:t>
            </a:r>
            <a:r>
              <a:rPr lang="en-US" b="0" dirty="0">
                <a:solidFill>
                  <a:srgbClr val="D22D72"/>
                </a:solidFill>
                <a:latin typeface="Consolas"/>
              </a:rPr>
              <a:t>date1</a:t>
            </a:r>
            <a:r>
              <a:rPr lang="en-US" b="0" dirty="0">
                <a:solidFill>
                  <a:srgbClr val="7EA2B4"/>
                </a:solidFill>
                <a:latin typeface="Consolas"/>
              </a:rPr>
              <a:t> = new Date('</a:t>
            </a:r>
            <a:r>
              <a:rPr lang="en-US" b="0" dirty="0">
                <a:solidFill>
                  <a:srgbClr val="568C3B"/>
                </a:solidFill>
                <a:latin typeface="Consolas"/>
              </a:rPr>
              <a:t>December 17, 1995 03:24:00</a:t>
            </a:r>
            <a:r>
              <a:rPr lang="en-US" b="0" dirty="0">
                <a:solidFill>
                  <a:srgbClr val="7EA2B4"/>
                </a:solidFill>
                <a:latin typeface="Consolas"/>
              </a:rPr>
              <a:t>');</a:t>
            </a:r>
          </a:p>
          <a:p>
            <a:r>
              <a:rPr lang="en-US" b="0" dirty="0">
                <a:solidFill>
                  <a:srgbClr val="5A7B8C"/>
                </a:solidFill>
                <a:latin typeface="Consolas"/>
              </a:rPr>
              <a:t>// Sun Dec 17 1995 03:24:00 GMT...</a:t>
            </a:r>
            <a:endParaRPr lang="en-US" b="0" dirty="0">
              <a:solidFill>
                <a:srgbClr val="7EA2B4"/>
              </a:solidFill>
              <a:latin typeface="Consolas"/>
            </a:endParaRPr>
          </a:p>
          <a:p>
            <a:endParaRPr lang="en-US" b="0" dirty="0">
              <a:solidFill>
                <a:srgbClr val="5D5DB1"/>
              </a:solidFill>
              <a:latin typeface="Consolas"/>
            </a:endParaRPr>
          </a:p>
          <a:p>
            <a:r>
              <a:rPr lang="en-US" b="0" dirty="0" err="1">
                <a:solidFill>
                  <a:srgbClr val="5D5DB1"/>
                </a:solidFill>
                <a:latin typeface="Consolas"/>
              </a:rPr>
              <a:t>var</a:t>
            </a:r>
            <a:r>
              <a:rPr lang="en-US" b="0" dirty="0">
                <a:solidFill>
                  <a:srgbClr val="7EA2B4"/>
                </a:solidFill>
                <a:latin typeface="Consolas"/>
              </a:rPr>
              <a:t> </a:t>
            </a:r>
            <a:r>
              <a:rPr lang="en-US" b="0" dirty="0">
                <a:solidFill>
                  <a:srgbClr val="D22D72"/>
                </a:solidFill>
                <a:latin typeface="Consolas"/>
              </a:rPr>
              <a:t>date2</a:t>
            </a:r>
            <a:r>
              <a:rPr lang="en-US" b="0" dirty="0">
                <a:solidFill>
                  <a:srgbClr val="7EA2B4"/>
                </a:solidFill>
                <a:latin typeface="Consolas"/>
              </a:rPr>
              <a:t> = new Date('</a:t>
            </a:r>
            <a:r>
              <a:rPr lang="en-US" b="0" dirty="0">
                <a:solidFill>
                  <a:srgbClr val="568C3B"/>
                </a:solidFill>
                <a:latin typeface="Consolas"/>
              </a:rPr>
              <a:t>1995-12-17T03:24:00</a:t>
            </a:r>
            <a:r>
              <a:rPr lang="en-US" b="0" dirty="0">
                <a:solidFill>
                  <a:srgbClr val="7EA2B4"/>
                </a:solidFill>
                <a:latin typeface="Consolas"/>
              </a:rPr>
              <a:t>');</a:t>
            </a:r>
          </a:p>
          <a:p>
            <a:r>
              <a:rPr lang="en-US" b="0" dirty="0">
                <a:solidFill>
                  <a:srgbClr val="5A7B8C"/>
                </a:solidFill>
                <a:latin typeface="Consolas"/>
              </a:rPr>
              <a:t>// Sun Dec 17 1995 03:24:00 GMT..</a:t>
            </a:r>
            <a:endParaRPr lang="en-US" b="0" dirty="0">
              <a:solidFill>
                <a:srgbClr val="7EA2B4"/>
              </a:solidFill>
              <a:latin typeface="Consolas"/>
            </a:endParaRPr>
          </a:p>
        </p:txBody>
      </p:sp>
    </p:spTree>
    <p:extLst>
      <p:ext uri="{BB962C8B-B14F-4D97-AF65-F5344CB8AC3E}">
        <p14:creationId xmlns:p14="http://schemas.microsoft.com/office/powerpoint/2010/main" val="153934709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Gestion des exceptions</a:t>
            </a:r>
          </a:p>
        </p:txBody>
      </p:sp>
      <p:sp>
        <p:nvSpPr>
          <p:cNvPr id="69635" name="Content Placeholder 2"/>
          <p:cNvSpPr>
            <a:spLocks noGrp="1"/>
          </p:cNvSpPr>
          <p:nvPr>
            <p:ph idx="1"/>
          </p:nvPr>
        </p:nvSpPr>
        <p:spPr/>
        <p:txBody>
          <a:bodyPr>
            <a:normAutofit fontScale="92500" lnSpcReduction="10000"/>
          </a:bodyPr>
          <a:lstStyle/>
          <a:p>
            <a:pPr marL="0" indent="0" eaLnBrk="1" hangingPunct="1">
              <a:buFont typeface="Arial" charset="0"/>
              <a:buNone/>
            </a:pPr>
            <a:r>
              <a:rPr lang="fr-FR" dirty="0">
                <a:ea typeface="MS Mincho" pitchFamily="49" charset="-128"/>
              </a:rPr>
              <a:t>En JS on peut aussi gérer les erreurs avec </a:t>
            </a:r>
            <a:r>
              <a:rPr lang="fr-FR" b="1" dirty="0" err="1">
                <a:ea typeface="MS Mincho" pitchFamily="49" charset="-128"/>
              </a:rPr>
              <a:t>try</a:t>
            </a:r>
            <a:r>
              <a:rPr lang="fr-FR" dirty="0">
                <a:ea typeface="MS Mincho" pitchFamily="49" charset="-128"/>
              </a:rPr>
              <a:t> (essaye), </a:t>
            </a:r>
            <a:r>
              <a:rPr lang="fr-FR" b="1" dirty="0">
                <a:ea typeface="MS Mincho" pitchFamily="49" charset="-128"/>
              </a:rPr>
              <a:t>catch</a:t>
            </a:r>
            <a:r>
              <a:rPr lang="fr-FR" dirty="0">
                <a:ea typeface="MS Mincho" pitchFamily="49" charset="-128"/>
              </a:rPr>
              <a:t> (attrape l’erreur), </a:t>
            </a:r>
            <a:r>
              <a:rPr lang="fr-FR" b="1" dirty="0" err="1">
                <a:ea typeface="MS Mincho" pitchFamily="49" charset="-128"/>
              </a:rPr>
              <a:t>finally</a:t>
            </a:r>
            <a:r>
              <a:rPr lang="fr-FR" dirty="0">
                <a:ea typeface="MS Mincho" pitchFamily="49" charset="-128"/>
              </a:rPr>
              <a:t> (finalement fait) et </a:t>
            </a:r>
            <a:r>
              <a:rPr lang="fr-FR" b="1" dirty="0" err="1">
                <a:ea typeface="MS Mincho" pitchFamily="49" charset="-128"/>
              </a:rPr>
              <a:t>throw</a:t>
            </a:r>
            <a:r>
              <a:rPr lang="fr-FR" dirty="0">
                <a:ea typeface="MS Mincho" pitchFamily="49" charset="-128"/>
              </a:rPr>
              <a:t> (renvoi l’erreur). </a:t>
            </a:r>
          </a:p>
          <a:p>
            <a:pPr marL="0" indent="0" eaLnBrk="1" hangingPunct="1">
              <a:buFont typeface="Arial" charset="0"/>
              <a:buNone/>
            </a:pPr>
            <a:r>
              <a:rPr lang="fr-FR" dirty="0">
                <a:ea typeface="MS Mincho" pitchFamily="49" charset="-128"/>
              </a:rPr>
              <a:t>Les exceptions prédéfinies sont </a:t>
            </a:r>
            <a:r>
              <a:rPr lang="fr-FR" dirty="0" err="1">
                <a:ea typeface="MS Mincho" pitchFamily="49" charset="-128"/>
              </a:rPr>
              <a:t>Eval</a:t>
            </a:r>
            <a:r>
              <a:rPr lang="fr-FR" dirty="0">
                <a:ea typeface="MS Mincho" pitchFamily="49" charset="-128"/>
              </a:rPr>
              <a:t>/Range/</a:t>
            </a:r>
            <a:r>
              <a:rPr lang="fr-FR" dirty="0" err="1">
                <a:ea typeface="MS Mincho" pitchFamily="49" charset="-128"/>
              </a:rPr>
              <a:t>Reference</a:t>
            </a:r>
            <a:r>
              <a:rPr lang="fr-FR" dirty="0">
                <a:ea typeface="MS Mincho" pitchFamily="49" charset="-128"/>
              </a:rPr>
              <a:t>/</a:t>
            </a:r>
            <a:r>
              <a:rPr lang="fr-FR" dirty="0" err="1">
                <a:ea typeface="MS Mincho" pitchFamily="49" charset="-128"/>
              </a:rPr>
              <a:t>Syntax</a:t>
            </a:r>
            <a:r>
              <a:rPr lang="fr-FR" dirty="0">
                <a:ea typeface="MS Mincho" pitchFamily="49" charset="-128"/>
              </a:rPr>
              <a:t>/Type/URI/</a:t>
            </a:r>
            <a:r>
              <a:rPr lang="fr-FR" dirty="0" err="1">
                <a:ea typeface="MS Mincho" pitchFamily="49" charset="-128"/>
              </a:rPr>
              <a:t>InternalError</a:t>
            </a:r>
            <a:r>
              <a:rPr lang="fr-FR" dirty="0">
                <a:ea typeface="MS Mincho" pitchFamily="49" charset="-128"/>
              </a:rPr>
              <a:t>.</a:t>
            </a:r>
          </a:p>
          <a:p>
            <a:pPr lvl="2" eaLnBrk="1" hangingPunct="1">
              <a:buFont typeface="Wingdings" pitchFamily="2" charset="2"/>
              <a:buNone/>
            </a:pPr>
            <a:r>
              <a:rPr lang="fr-FR" sz="1700" b="1" dirty="0" err="1">
                <a:solidFill>
                  <a:srgbClr val="009AD0"/>
                </a:solidFill>
                <a:ea typeface="MS Mincho" pitchFamily="49" charset="-128"/>
              </a:rPr>
              <a:t>try</a:t>
            </a:r>
            <a:r>
              <a:rPr lang="fr-FR" sz="1700" dirty="0">
                <a:solidFill>
                  <a:srgbClr val="009AD0"/>
                </a:solidFill>
                <a:ea typeface="MS Mincho" pitchFamily="49" charset="-128"/>
              </a:rPr>
              <a:t>					</a:t>
            </a:r>
          </a:p>
          <a:p>
            <a:pPr lvl="2" eaLnBrk="1" hangingPunct="1">
              <a:buFont typeface="Wingdings" pitchFamily="2" charset="2"/>
              <a:buNone/>
            </a:pPr>
            <a:r>
              <a:rPr lang="fr-FR" sz="1700" dirty="0">
                <a:solidFill>
                  <a:srgbClr val="009AD0"/>
                </a:solidFill>
                <a:ea typeface="MS Mincho" pitchFamily="49" charset="-128"/>
              </a:rPr>
              <a:t>{					</a:t>
            </a:r>
          </a:p>
          <a:p>
            <a:pPr lvl="2" eaLnBrk="1" hangingPunct="1">
              <a:buFont typeface="Wingdings" pitchFamily="2" charset="2"/>
              <a:buNone/>
            </a:pPr>
            <a:r>
              <a:rPr lang="fr-FR" sz="1700" dirty="0">
                <a:solidFill>
                  <a:srgbClr val="009AD0"/>
                </a:solidFill>
                <a:ea typeface="MS Mincho" pitchFamily="49" charset="-128"/>
              </a:rPr>
              <a:t>   … code qu’on essaye d’exécuter			</a:t>
            </a:r>
          </a:p>
          <a:p>
            <a:pPr lvl="2" eaLnBrk="1" hangingPunct="1">
              <a:buFont typeface="Wingdings" pitchFamily="2" charset="2"/>
              <a:buNone/>
            </a:pPr>
            <a:r>
              <a:rPr lang="fr-FR" sz="1700" dirty="0">
                <a:solidFill>
                  <a:srgbClr val="009AD0"/>
                </a:solidFill>
                <a:ea typeface="MS Mincho" pitchFamily="49" charset="-128"/>
              </a:rPr>
              <a:t>}							</a:t>
            </a:r>
          </a:p>
          <a:p>
            <a:pPr lvl="2" eaLnBrk="1" hangingPunct="1">
              <a:buFont typeface="Wingdings" pitchFamily="2" charset="2"/>
              <a:buNone/>
            </a:pPr>
            <a:r>
              <a:rPr lang="fr-FR" sz="1700" b="1" dirty="0">
                <a:solidFill>
                  <a:srgbClr val="009AD0"/>
                </a:solidFill>
                <a:ea typeface="MS Mincho" pitchFamily="49" charset="-128"/>
              </a:rPr>
              <a:t>catch(</a:t>
            </a:r>
            <a:r>
              <a:rPr lang="fr-FR" sz="1700" dirty="0">
                <a:solidFill>
                  <a:srgbClr val="009AD0"/>
                </a:solidFill>
                <a:ea typeface="MS Mincho" pitchFamily="49" charset="-128"/>
              </a:rPr>
              <a:t>e)</a:t>
            </a:r>
          </a:p>
          <a:p>
            <a:pPr lvl="2" eaLnBrk="1" hangingPunct="1">
              <a:buFont typeface="Wingdings" pitchFamily="2" charset="2"/>
              <a:buNone/>
            </a:pPr>
            <a:r>
              <a:rPr lang="fr-FR" sz="1700" dirty="0">
                <a:solidFill>
                  <a:srgbClr val="009AD0"/>
                </a:solidFill>
                <a:ea typeface="MS Mincho" pitchFamily="49" charset="-128"/>
              </a:rPr>
              <a:t>{</a:t>
            </a:r>
          </a:p>
          <a:p>
            <a:pPr lvl="2" eaLnBrk="1" hangingPunct="1">
              <a:buFont typeface="Wingdings" pitchFamily="2" charset="2"/>
              <a:buNone/>
            </a:pPr>
            <a:r>
              <a:rPr lang="fr-FR" sz="1700" dirty="0">
                <a:solidFill>
                  <a:srgbClr val="009AD0"/>
                </a:solidFill>
                <a:ea typeface="MS Mincho" pitchFamily="49" charset="-128"/>
              </a:rPr>
              <a:t>   … code d’autres erreurs</a:t>
            </a:r>
          </a:p>
          <a:p>
            <a:pPr lvl="2" eaLnBrk="1" hangingPunct="1">
              <a:buFont typeface="Wingdings" pitchFamily="2" charset="2"/>
              <a:buNone/>
            </a:pPr>
            <a:r>
              <a:rPr lang="fr-FR" sz="1700" dirty="0">
                <a:solidFill>
                  <a:srgbClr val="009AD0"/>
                </a:solidFill>
                <a:ea typeface="MS Mincho" pitchFamily="49" charset="-128"/>
              </a:rPr>
              <a:t>} </a:t>
            </a:r>
            <a:r>
              <a:rPr lang="fr-FR" sz="1700" b="1" dirty="0" err="1">
                <a:solidFill>
                  <a:srgbClr val="009AD0"/>
                </a:solidFill>
                <a:ea typeface="MS Mincho" pitchFamily="49" charset="-128"/>
              </a:rPr>
              <a:t>finally</a:t>
            </a:r>
            <a:endParaRPr lang="fr-FR" sz="1700" b="1" dirty="0">
              <a:solidFill>
                <a:srgbClr val="009AD0"/>
              </a:solidFill>
              <a:ea typeface="MS Mincho" pitchFamily="49" charset="-128"/>
            </a:endParaRPr>
          </a:p>
          <a:p>
            <a:pPr lvl="2" eaLnBrk="1" hangingPunct="1">
              <a:buFont typeface="Wingdings" pitchFamily="2" charset="2"/>
              <a:buNone/>
            </a:pPr>
            <a:r>
              <a:rPr lang="fr-FR" sz="1700" dirty="0">
                <a:solidFill>
                  <a:srgbClr val="009AD0"/>
                </a:solidFill>
                <a:ea typeface="MS Mincho" pitchFamily="49" charset="-128"/>
              </a:rPr>
              <a:t>{</a:t>
            </a:r>
          </a:p>
          <a:p>
            <a:pPr lvl="2" eaLnBrk="1" hangingPunct="1">
              <a:buFont typeface="Wingdings" pitchFamily="2" charset="2"/>
              <a:buNone/>
            </a:pPr>
            <a:r>
              <a:rPr lang="fr-FR" sz="1700" dirty="0">
                <a:solidFill>
                  <a:srgbClr val="009AD0"/>
                </a:solidFill>
                <a:ea typeface="MS Mincho" pitchFamily="49" charset="-128"/>
              </a:rPr>
              <a:t>… exécuté obligatoirement</a:t>
            </a:r>
          </a:p>
          <a:p>
            <a:pPr lvl="2" eaLnBrk="1" hangingPunct="1">
              <a:buFont typeface="Wingdings" pitchFamily="2" charset="2"/>
              <a:buNone/>
            </a:pPr>
            <a:r>
              <a:rPr lang="fr-FR" sz="1700" dirty="0">
                <a:solidFill>
                  <a:srgbClr val="009AD0"/>
                </a:solidFill>
                <a:ea typeface="MS Mincho" pitchFamily="49" charset="-128"/>
              </a:rPr>
              <a:t>}</a:t>
            </a: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EC34FF88-6997-4912-8CAC-C6CAD57BC587}" type="slidenum">
              <a:rPr lang="en-JM" smtClean="0">
                <a:solidFill>
                  <a:schemeClr val="bg1"/>
                </a:solidFill>
              </a:rPr>
              <a:pPr fontAlgn="base">
                <a:spcBef>
                  <a:spcPct val="0"/>
                </a:spcBef>
                <a:spcAft>
                  <a:spcPct val="0"/>
                </a:spcAft>
                <a:defRPr/>
              </a:pPr>
              <a:t>93</a:t>
            </a:fld>
            <a:endParaRPr lang="en-JM">
              <a:solidFill>
                <a:schemeClr val="bg1"/>
              </a:solidFill>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with</a:t>
            </a:r>
            <a:endParaRPr lang="fr-FR" dirty="0"/>
          </a:p>
        </p:txBody>
      </p:sp>
      <p:sp>
        <p:nvSpPr>
          <p:cNvPr id="3" name="Espace réservé du contenu 2"/>
          <p:cNvSpPr>
            <a:spLocks noGrp="1"/>
          </p:cNvSpPr>
          <p:nvPr>
            <p:ph idx="1"/>
          </p:nvPr>
        </p:nvSpPr>
        <p:spPr/>
        <p:txBody>
          <a:bodyPr/>
          <a:lstStyle/>
          <a:p>
            <a:r>
              <a:rPr lang="fr-FR" dirty="0"/>
              <a:t>Simplification avec </a:t>
            </a:r>
            <a:r>
              <a:rPr lang="fr-FR" dirty="0" err="1"/>
              <a:t>with</a:t>
            </a:r>
            <a:r>
              <a:rPr lang="fr-FR" dirty="0"/>
              <a:t> quand on veut faire plusieurs opérations sur un objet, on peut utiliser </a:t>
            </a:r>
            <a:r>
              <a:rPr lang="fr-FR" dirty="0" err="1"/>
              <a:t>with</a:t>
            </a:r>
            <a:endParaRPr lang="fr-FR" dirty="0"/>
          </a:p>
          <a:p>
            <a:pPr lvl="1">
              <a:buNone/>
            </a:pPr>
            <a:endParaRPr lang="fr-FR" b="1" dirty="0"/>
          </a:p>
          <a:p>
            <a:pPr lvl="1">
              <a:buNone/>
            </a:pPr>
            <a:r>
              <a:rPr lang="fr-FR" b="1" dirty="0" err="1"/>
              <a:t>with</a:t>
            </a:r>
            <a:r>
              <a:rPr lang="fr-FR" b="1" dirty="0"/>
              <a:t> </a:t>
            </a:r>
            <a:r>
              <a:rPr lang="fr-FR" dirty="0"/>
              <a:t>( </a:t>
            </a:r>
            <a:r>
              <a:rPr lang="fr-FR" dirty="0" err="1"/>
              <a:t>objTxt.style</a:t>
            </a:r>
            <a:r>
              <a:rPr lang="fr-FR" dirty="0"/>
              <a:t>) {</a:t>
            </a:r>
          </a:p>
          <a:p>
            <a:pPr lvl="1">
              <a:buNone/>
            </a:pPr>
            <a:r>
              <a:rPr lang="fr-FR" dirty="0"/>
              <a:t>	border = ‘1px </a:t>
            </a:r>
            <a:r>
              <a:rPr lang="fr-FR" dirty="0" err="1"/>
              <a:t>solid</a:t>
            </a:r>
            <a:r>
              <a:rPr lang="fr-FR" dirty="0"/>
              <a:t> black’;	</a:t>
            </a:r>
          </a:p>
          <a:p>
            <a:pPr lvl="1">
              <a:buNone/>
            </a:pPr>
            <a:r>
              <a:rPr lang="fr-FR" dirty="0"/>
              <a:t>	</a:t>
            </a:r>
            <a:r>
              <a:rPr lang="fr-FR" dirty="0" err="1"/>
              <a:t>fontSize</a:t>
            </a:r>
            <a:r>
              <a:rPr lang="fr-FR" dirty="0"/>
              <a:t> = ‘12px’;				 </a:t>
            </a:r>
          </a:p>
          <a:p>
            <a:pPr lvl="1">
              <a:buNone/>
            </a:pPr>
            <a:r>
              <a:rPr lang="fr-FR" dirty="0"/>
              <a:t>	</a:t>
            </a:r>
            <a:r>
              <a:rPr lang="fr-FR" dirty="0" err="1"/>
              <a:t>fontWeight</a:t>
            </a:r>
            <a:r>
              <a:rPr lang="fr-FR" dirty="0"/>
              <a:t> = ‘bold’;</a:t>
            </a:r>
          </a:p>
          <a:p>
            <a:pPr lvl="1">
              <a:buNone/>
            </a:pPr>
            <a:r>
              <a:rPr lang="fr-FR" dirty="0"/>
              <a:t> }	</a:t>
            </a:r>
          </a:p>
        </p:txBody>
      </p:sp>
    </p:spTree>
    <p:extLst>
      <p:ext uri="{BB962C8B-B14F-4D97-AF65-F5344CB8AC3E}">
        <p14:creationId xmlns:p14="http://schemas.microsoft.com/office/powerpoint/2010/main" val="7369181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73E4E0AD-1F6D-4358-AF72-403DD6E80631}"/>
              </a:ext>
            </a:extLst>
          </p:cNvPr>
          <p:cNvSpPr>
            <a:spLocks noGrp="1"/>
          </p:cNvSpPr>
          <p:nvPr>
            <p:ph type="title"/>
          </p:nvPr>
        </p:nvSpPr>
        <p:spPr/>
        <p:txBody>
          <a:bodyPr/>
          <a:lstStyle/>
          <a:p>
            <a:r>
              <a:rPr lang="fr-FR" dirty="0"/>
              <a:t>Javascript &amp; l’objet</a:t>
            </a:r>
          </a:p>
        </p:txBody>
      </p:sp>
      <p:sp>
        <p:nvSpPr>
          <p:cNvPr id="5" name="Espace réservé du texte 4">
            <a:extLst>
              <a:ext uri="{FF2B5EF4-FFF2-40B4-BE49-F238E27FC236}">
                <a16:creationId xmlns:a16="http://schemas.microsoft.com/office/drawing/2014/main" id="{A16FD9AB-36DA-487E-8645-395312F31F03}"/>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122721232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re 2"/>
          <p:cNvSpPr>
            <a:spLocks noGrp="1"/>
          </p:cNvSpPr>
          <p:nvPr>
            <p:ph type="title"/>
          </p:nvPr>
        </p:nvSpPr>
        <p:spPr/>
        <p:txBody>
          <a:bodyPr/>
          <a:lstStyle/>
          <a:p>
            <a:r>
              <a:rPr lang="fr-FR" dirty="0"/>
              <a:t>Notion d'objet</a:t>
            </a:r>
          </a:p>
        </p:txBody>
      </p:sp>
      <p:sp>
        <p:nvSpPr>
          <p:cNvPr id="2" name="Espace réservé du contenu 1"/>
          <p:cNvSpPr>
            <a:spLocks noGrp="1"/>
          </p:cNvSpPr>
          <p:nvPr>
            <p:ph idx="1"/>
          </p:nvPr>
        </p:nvSpPr>
        <p:spPr/>
        <p:txBody>
          <a:bodyPr/>
          <a:lstStyle/>
          <a:p>
            <a:pPr>
              <a:buNone/>
            </a:pPr>
            <a:endParaRPr lang="fr-FR" dirty="0"/>
          </a:p>
          <a:p>
            <a:pPr>
              <a:buNone/>
            </a:pPr>
            <a:endParaRPr lang="fr-FR" dirty="0"/>
          </a:p>
          <a:p>
            <a:endParaRPr lang="fr-FR" dirty="0"/>
          </a:p>
          <a:p>
            <a:endParaRPr lang="fr-FR" dirty="0"/>
          </a:p>
        </p:txBody>
      </p:sp>
      <p:grpSp>
        <p:nvGrpSpPr>
          <p:cNvPr id="3" name="Groupe 55"/>
          <p:cNvGrpSpPr/>
          <p:nvPr/>
        </p:nvGrpSpPr>
        <p:grpSpPr>
          <a:xfrm>
            <a:off x="571472" y="1643050"/>
            <a:ext cx="7848872" cy="3960440"/>
            <a:chOff x="174227" y="2427434"/>
            <a:chExt cx="8424936" cy="4320480"/>
          </a:xfrm>
        </p:grpSpPr>
        <p:sp>
          <p:nvSpPr>
            <p:cNvPr id="52" name="Rectangle 51"/>
            <p:cNvSpPr/>
            <p:nvPr/>
          </p:nvSpPr>
          <p:spPr>
            <a:xfrm>
              <a:off x="174227" y="2427434"/>
              <a:ext cx="8424936" cy="4320480"/>
            </a:xfrm>
            <a:prstGeom prst="rect">
              <a:avLst/>
            </a:prstGeom>
            <a:solidFill>
              <a:srgbClr val="00B050"/>
            </a:solidFill>
          </p:spPr>
          <p:style>
            <a:lnRef idx="2">
              <a:schemeClr val="accent5">
                <a:shade val="50000"/>
              </a:schemeClr>
            </a:lnRef>
            <a:fillRef idx="1">
              <a:schemeClr val="accent5"/>
            </a:fillRef>
            <a:effectRef idx="0">
              <a:schemeClr val="accent5"/>
            </a:effectRef>
            <a:fontRef idx="minor">
              <a:schemeClr val="lt1"/>
            </a:fontRef>
          </p:style>
          <p:txBody>
            <a:bodyPr rtlCol="0" anchor="t" anchorCtr="0"/>
            <a:lstStyle/>
            <a:p>
              <a:r>
                <a:rPr lang="fr-FR" dirty="0"/>
                <a:t>Objet</a:t>
              </a:r>
            </a:p>
          </p:txBody>
        </p:sp>
        <p:grpSp>
          <p:nvGrpSpPr>
            <p:cNvPr id="5" name="Groupe 50"/>
            <p:cNvGrpSpPr/>
            <p:nvPr/>
          </p:nvGrpSpPr>
          <p:grpSpPr>
            <a:xfrm>
              <a:off x="1488208" y="2765804"/>
              <a:ext cx="6912768" cy="3746448"/>
              <a:chOff x="1272184" y="2765804"/>
              <a:chExt cx="6912768" cy="3746448"/>
            </a:xfrm>
          </p:grpSpPr>
          <p:grpSp>
            <p:nvGrpSpPr>
              <p:cNvPr id="7" name="Groupe 49"/>
              <p:cNvGrpSpPr/>
              <p:nvPr/>
            </p:nvGrpSpPr>
            <p:grpSpPr>
              <a:xfrm>
                <a:off x="1272184" y="2765804"/>
                <a:ext cx="6912768" cy="3746448"/>
                <a:chOff x="779089" y="2411199"/>
                <a:chExt cx="7396661" cy="4104455"/>
              </a:xfrm>
            </p:grpSpPr>
            <p:sp>
              <p:nvSpPr>
                <p:cNvPr id="4" name="Rectangle 3"/>
                <p:cNvSpPr/>
                <p:nvPr/>
              </p:nvSpPr>
              <p:spPr>
                <a:xfrm>
                  <a:off x="779089" y="2411199"/>
                  <a:ext cx="7396661" cy="410445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t" anchorCtr="0"/>
                <a:lstStyle/>
                <a:p>
                  <a:r>
                    <a:rPr lang="fr-FR" dirty="0"/>
                    <a:t>Cafetière</a:t>
                  </a:r>
                </a:p>
              </p:txBody>
            </p:sp>
            <p:pic>
              <p:nvPicPr>
                <p:cNvPr id="2050" name="Picture 2" descr="C:\Users\tartinator\Pictures\machine-cafe-filtre-severin-4054.png"/>
                <p:cNvPicPr>
                  <a:picLocks noChangeAspect="1" noChangeArrowheads="1"/>
                </p:cNvPicPr>
                <p:nvPr/>
              </p:nvPicPr>
              <p:blipFill>
                <a:blip r:embed="rId3" cstate="print"/>
                <a:srcRect/>
                <a:stretch>
                  <a:fillRect/>
                </a:stretch>
              </p:blipFill>
              <p:spPr bwMode="auto">
                <a:xfrm>
                  <a:off x="1150900" y="3926660"/>
                  <a:ext cx="868363" cy="1219200"/>
                </a:xfrm>
                <a:prstGeom prst="rect">
                  <a:avLst/>
                </a:prstGeom>
                <a:noFill/>
              </p:spPr>
            </p:pic>
            <p:sp>
              <p:nvSpPr>
                <p:cNvPr id="25" name="Rectangle 24"/>
                <p:cNvSpPr/>
                <p:nvPr/>
              </p:nvSpPr>
              <p:spPr>
                <a:xfrm>
                  <a:off x="2843808" y="5517232"/>
                  <a:ext cx="2088232" cy="86409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t" anchorCtr="0"/>
                <a:lstStyle/>
                <a:p>
                  <a:r>
                    <a:rPr lang="fr-FR" sz="1050" dirty="0" err="1"/>
                    <a:t>Cafetiere</a:t>
                  </a:r>
                  <a:r>
                    <a:rPr lang="fr-FR" sz="1050" dirty="0"/>
                    <a:t> ISOTHERME</a:t>
                  </a:r>
                </a:p>
              </p:txBody>
            </p:sp>
            <p:pic>
              <p:nvPicPr>
                <p:cNvPr id="2060" name="Picture 12" descr="C:\Users\tartinator\Pictures\CI430D-618x290.png"/>
                <p:cNvPicPr>
                  <a:picLocks noChangeAspect="1" noChangeArrowheads="1"/>
                </p:cNvPicPr>
                <p:nvPr/>
              </p:nvPicPr>
              <p:blipFill>
                <a:blip r:embed="rId4" cstate="print"/>
                <a:srcRect/>
                <a:stretch>
                  <a:fillRect/>
                </a:stretch>
              </p:blipFill>
              <p:spPr bwMode="auto">
                <a:xfrm>
                  <a:off x="3059832" y="5733256"/>
                  <a:ext cx="1584176" cy="743383"/>
                </a:xfrm>
                <a:prstGeom prst="rect">
                  <a:avLst/>
                </a:prstGeom>
                <a:noFill/>
              </p:spPr>
            </p:pic>
            <p:grpSp>
              <p:nvGrpSpPr>
                <p:cNvPr id="8" name="Groupe 48"/>
                <p:cNvGrpSpPr/>
                <p:nvPr/>
              </p:nvGrpSpPr>
              <p:grpSpPr>
                <a:xfrm>
                  <a:off x="2843808" y="2564904"/>
                  <a:ext cx="5256584" cy="2880320"/>
                  <a:chOff x="2843808" y="2564904"/>
                  <a:chExt cx="5256584" cy="2880320"/>
                </a:xfrm>
              </p:grpSpPr>
              <p:grpSp>
                <p:nvGrpSpPr>
                  <p:cNvPr id="9" name="Groupe 23"/>
                  <p:cNvGrpSpPr/>
                  <p:nvPr/>
                </p:nvGrpSpPr>
                <p:grpSpPr>
                  <a:xfrm>
                    <a:off x="2843808" y="2564904"/>
                    <a:ext cx="5256584" cy="2880320"/>
                    <a:chOff x="2843808" y="2708920"/>
                    <a:chExt cx="5256584" cy="2880320"/>
                  </a:xfrm>
                </p:grpSpPr>
                <p:sp>
                  <p:nvSpPr>
                    <p:cNvPr id="6" name="Rectangle 5"/>
                    <p:cNvSpPr/>
                    <p:nvPr/>
                  </p:nvSpPr>
                  <p:spPr>
                    <a:xfrm>
                      <a:off x="2843808" y="2708920"/>
                      <a:ext cx="5256584" cy="28803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t" anchorCtr="0"/>
                    <a:lstStyle/>
                    <a:p>
                      <a:r>
                        <a:rPr lang="fr-FR" sz="1050" dirty="0"/>
                        <a:t>Machine </a:t>
                      </a:r>
                      <a:r>
                        <a:rPr lang="fr-FR" sz="1050" dirty="0" err="1"/>
                        <a:t>Expresso</a:t>
                      </a:r>
                      <a:endParaRPr lang="fr-FR" sz="1050" dirty="0"/>
                    </a:p>
                  </p:txBody>
                </p:sp>
                <p:pic>
                  <p:nvPicPr>
                    <p:cNvPr id="2054" name="Picture 6" descr="C:\Users\tartinator\Pictures\small_lb800.png"/>
                    <p:cNvPicPr>
                      <a:picLocks noChangeAspect="1" noChangeArrowheads="1"/>
                    </p:cNvPicPr>
                    <p:nvPr/>
                  </p:nvPicPr>
                  <p:blipFill>
                    <a:blip r:embed="rId5" cstate="print"/>
                    <a:srcRect/>
                    <a:stretch>
                      <a:fillRect/>
                    </a:stretch>
                  </p:blipFill>
                  <p:spPr bwMode="auto">
                    <a:xfrm>
                      <a:off x="3131840" y="3429000"/>
                      <a:ext cx="1162368" cy="1180530"/>
                    </a:xfrm>
                    <a:prstGeom prst="rect">
                      <a:avLst/>
                    </a:prstGeom>
                    <a:noFill/>
                  </p:spPr>
                </p:pic>
                <p:grpSp>
                  <p:nvGrpSpPr>
                    <p:cNvPr id="10" name="Groupe 19"/>
                    <p:cNvGrpSpPr/>
                    <p:nvPr/>
                  </p:nvGrpSpPr>
                  <p:grpSpPr>
                    <a:xfrm>
                      <a:off x="4788023" y="2852936"/>
                      <a:ext cx="1371033" cy="1080120"/>
                      <a:chOff x="3995935" y="2996952"/>
                      <a:chExt cx="1532331" cy="1224136"/>
                    </a:xfrm>
                  </p:grpSpPr>
                  <p:sp>
                    <p:nvSpPr>
                      <p:cNvPr id="11" name="Rectangle 10"/>
                      <p:cNvSpPr/>
                      <p:nvPr/>
                    </p:nvSpPr>
                    <p:spPr>
                      <a:xfrm>
                        <a:off x="3995935" y="2996952"/>
                        <a:ext cx="1532331" cy="122413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t" anchorCtr="0"/>
                      <a:lstStyle/>
                      <a:p>
                        <a:r>
                          <a:rPr lang="fr-FR" sz="1050" dirty="0"/>
                          <a:t>Machine de bar</a:t>
                        </a:r>
                      </a:p>
                    </p:txBody>
                  </p:sp>
                  <p:pic>
                    <p:nvPicPr>
                      <p:cNvPr id="2053" name="Picture 5" descr="C:\Users\tartinator\Pictures\small_DOSAGE-MACHINE-A-CAFE-JDC-MP.png"/>
                      <p:cNvPicPr>
                        <a:picLocks noChangeAspect="1" noChangeArrowheads="1"/>
                      </p:cNvPicPr>
                      <p:nvPr/>
                    </p:nvPicPr>
                    <p:blipFill>
                      <a:blip r:embed="rId6" cstate="print"/>
                      <a:srcRect/>
                      <a:stretch>
                        <a:fillRect/>
                      </a:stretch>
                    </p:blipFill>
                    <p:spPr bwMode="auto">
                      <a:xfrm>
                        <a:off x="4136841" y="3284984"/>
                        <a:ext cx="1219200" cy="838200"/>
                      </a:xfrm>
                      <a:prstGeom prst="rect">
                        <a:avLst/>
                      </a:prstGeom>
                      <a:noFill/>
                    </p:spPr>
                  </p:pic>
                </p:grpSp>
                <p:grpSp>
                  <p:nvGrpSpPr>
                    <p:cNvPr id="12" name="Groupe 22"/>
                    <p:cNvGrpSpPr/>
                    <p:nvPr/>
                  </p:nvGrpSpPr>
                  <p:grpSpPr>
                    <a:xfrm>
                      <a:off x="4788024" y="4077073"/>
                      <a:ext cx="3168352" cy="1296145"/>
                      <a:chOff x="3995936" y="4437112"/>
                      <a:chExt cx="3744416" cy="1656185"/>
                    </a:xfrm>
                  </p:grpSpPr>
                  <p:grpSp>
                    <p:nvGrpSpPr>
                      <p:cNvPr id="14" name="Groupe 20"/>
                      <p:cNvGrpSpPr/>
                      <p:nvPr/>
                    </p:nvGrpSpPr>
                    <p:grpSpPr>
                      <a:xfrm>
                        <a:off x="3995936" y="4437112"/>
                        <a:ext cx="3744416" cy="1656185"/>
                        <a:chOff x="3995936" y="4437112"/>
                        <a:chExt cx="3744416" cy="1656185"/>
                      </a:xfrm>
                    </p:grpSpPr>
                    <p:sp>
                      <p:nvSpPr>
                        <p:cNvPr id="13" name="Rectangle 12"/>
                        <p:cNvSpPr/>
                        <p:nvPr/>
                      </p:nvSpPr>
                      <p:spPr>
                        <a:xfrm>
                          <a:off x="3995936" y="4437112"/>
                          <a:ext cx="3744416" cy="165618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t" anchorCtr="0"/>
                        <a:lstStyle/>
                        <a:p>
                          <a:r>
                            <a:rPr lang="fr-FR" sz="900" dirty="0"/>
                            <a:t>Machine </a:t>
                          </a:r>
                          <a:r>
                            <a:rPr lang="fr-FR" sz="900" dirty="0" err="1"/>
                            <a:t>Expresso</a:t>
                          </a:r>
                          <a:r>
                            <a:rPr lang="fr-FR" sz="900" dirty="0"/>
                            <a:t> à capsule</a:t>
                          </a:r>
                        </a:p>
                      </p:txBody>
                    </p:sp>
                    <p:pic>
                      <p:nvPicPr>
                        <p:cNvPr id="2055" name="Picture 7" descr="C:\Users\tartinator\Pictures\small_sticker_cafetiere.png"/>
                        <p:cNvPicPr>
                          <a:picLocks noChangeAspect="1" noChangeArrowheads="1"/>
                        </p:cNvPicPr>
                        <p:nvPr/>
                      </p:nvPicPr>
                      <p:blipFill>
                        <a:blip r:embed="rId7" cstate="print"/>
                        <a:srcRect/>
                        <a:stretch>
                          <a:fillRect/>
                        </a:stretch>
                      </p:blipFill>
                      <p:spPr bwMode="auto">
                        <a:xfrm>
                          <a:off x="4067944" y="4797152"/>
                          <a:ext cx="1219200" cy="1219200"/>
                        </a:xfrm>
                        <a:prstGeom prst="rect">
                          <a:avLst/>
                        </a:prstGeom>
                        <a:noFill/>
                      </p:spPr>
                    </p:pic>
                  </p:grpSp>
                  <p:grpSp>
                    <p:nvGrpSpPr>
                      <p:cNvPr id="16" name="Groupe 21"/>
                      <p:cNvGrpSpPr/>
                      <p:nvPr/>
                    </p:nvGrpSpPr>
                    <p:grpSpPr>
                      <a:xfrm>
                        <a:off x="5868144" y="4738237"/>
                        <a:ext cx="1656184" cy="1219427"/>
                        <a:chOff x="5552681" y="4576899"/>
                        <a:chExt cx="1971648" cy="1380765"/>
                      </a:xfrm>
                    </p:grpSpPr>
                    <p:sp>
                      <p:nvSpPr>
                        <p:cNvPr id="15" name="Rectangle 14"/>
                        <p:cNvSpPr/>
                        <p:nvPr/>
                      </p:nvSpPr>
                      <p:spPr>
                        <a:xfrm>
                          <a:off x="5552681" y="4576899"/>
                          <a:ext cx="1971648" cy="138076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fr-FR" sz="900" dirty="0"/>
                            <a:t>Machine </a:t>
                          </a:r>
                          <a:r>
                            <a:rPr lang="fr-FR" sz="900" dirty="0" err="1"/>
                            <a:t>Expresso</a:t>
                          </a:r>
                          <a:endParaRPr lang="fr-FR" sz="900" dirty="0"/>
                        </a:p>
                        <a:p>
                          <a:r>
                            <a:rPr lang="fr-FR" sz="900" dirty="0"/>
                            <a:t>a </a:t>
                          </a:r>
                          <a:r>
                            <a:rPr lang="fr-FR" sz="900" dirty="0" err="1"/>
                            <a:t>caspule</a:t>
                          </a:r>
                          <a:r>
                            <a:rPr lang="fr-FR" sz="900" dirty="0"/>
                            <a:t> chaud/froid</a:t>
                          </a:r>
                        </a:p>
                      </p:txBody>
                    </p:sp>
                    <p:pic>
                      <p:nvPicPr>
                        <p:cNvPr id="2058" name="Picture 10" descr="C:\Users\tartinator\Pictures\small_dolce-gusto-mashine.png"/>
                        <p:cNvPicPr>
                          <a:picLocks noChangeAspect="1" noChangeArrowheads="1"/>
                        </p:cNvPicPr>
                        <p:nvPr/>
                      </p:nvPicPr>
                      <p:blipFill>
                        <a:blip r:embed="rId8" cstate="print"/>
                        <a:srcRect/>
                        <a:stretch>
                          <a:fillRect/>
                        </a:stretch>
                      </p:blipFill>
                      <p:spPr bwMode="auto">
                        <a:xfrm>
                          <a:off x="6759489" y="4984147"/>
                          <a:ext cx="648072" cy="906288"/>
                        </a:xfrm>
                        <a:prstGeom prst="rect">
                          <a:avLst/>
                        </a:prstGeom>
                        <a:noFill/>
                      </p:spPr>
                    </p:pic>
                  </p:grpSp>
                </p:grpSp>
              </p:grpSp>
              <p:cxnSp>
                <p:nvCxnSpPr>
                  <p:cNvPr id="34" name="Connecteur droit avec flèche 33"/>
                  <p:cNvCxnSpPr>
                    <a:stCxn id="2054" idx="3"/>
                    <a:endCxn id="2053" idx="1"/>
                  </p:cNvCxnSpPr>
                  <p:nvPr/>
                </p:nvCxnSpPr>
                <p:spPr>
                  <a:xfrm flipV="1">
                    <a:off x="4294208" y="3332860"/>
                    <a:ext cx="619888" cy="54238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37" name="Connecteur droit avec flèche 36"/>
                  <p:cNvCxnSpPr>
                    <a:stCxn id="2054" idx="3"/>
                    <a:endCxn id="2055" idx="1"/>
                  </p:cNvCxnSpPr>
                  <p:nvPr/>
                </p:nvCxnSpPr>
                <p:spPr>
                  <a:xfrm>
                    <a:off x="4294208" y="3875249"/>
                    <a:ext cx="554746" cy="816657"/>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46" name="ZoneTexte 45"/>
                  <p:cNvSpPr txBox="1"/>
                  <p:nvPr/>
                </p:nvSpPr>
                <p:spPr>
                  <a:xfrm rot="18928414">
                    <a:off x="4053426" y="3373913"/>
                    <a:ext cx="777777" cy="276999"/>
                  </a:xfrm>
                  <a:prstGeom prst="rect">
                    <a:avLst/>
                  </a:prstGeom>
                  <a:noFill/>
                </p:spPr>
                <p:txBody>
                  <a:bodyPr wrap="none" rtlCol="0">
                    <a:spAutoFit/>
                  </a:bodyPr>
                  <a:lstStyle/>
                  <a:p>
                    <a:r>
                      <a:rPr lang="fr-FR" sz="1200" b="1" dirty="0" err="1">
                        <a:solidFill>
                          <a:schemeClr val="bg1"/>
                        </a:solidFill>
                      </a:rPr>
                      <a:t>Extends</a:t>
                    </a:r>
                    <a:endParaRPr lang="fr-FR" sz="1200" b="1" dirty="0">
                      <a:solidFill>
                        <a:schemeClr val="bg1"/>
                      </a:solidFill>
                    </a:endParaRPr>
                  </a:p>
                </p:txBody>
              </p:sp>
              <p:sp>
                <p:nvSpPr>
                  <p:cNvPr id="47" name="ZoneTexte 46"/>
                  <p:cNvSpPr txBox="1"/>
                  <p:nvPr/>
                </p:nvSpPr>
                <p:spPr>
                  <a:xfrm rot="3113753">
                    <a:off x="4036909" y="4180236"/>
                    <a:ext cx="777777" cy="276999"/>
                  </a:xfrm>
                  <a:prstGeom prst="rect">
                    <a:avLst/>
                  </a:prstGeom>
                  <a:noFill/>
                </p:spPr>
                <p:txBody>
                  <a:bodyPr wrap="none" rtlCol="0">
                    <a:spAutoFit/>
                  </a:bodyPr>
                  <a:lstStyle/>
                  <a:p>
                    <a:r>
                      <a:rPr lang="fr-FR" sz="1200" b="1" dirty="0" err="1">
                        <a:solidFill>
                          <a:schemeClr val="bg1"/>
                        </a:solidFill>
                      </a:rPr>
                      <a:t>Extends</a:t>
                    </a:r>
                    <a:endParaRPr lang="fr-FR" sz="1200" b="1" dirty="0">
                      <a:solidFill>
                        <a:schemeClr val="bg1"/>
                      </a:solidFill>
                    </a:endParaRPr>
                  </a:p>
                </p:txBody>
              </p:sp>
            </p:grpSp>
            <p:cxnSp>
              <p:nvCxnSpPr>
                <p:cNvPr id="30" name="Connecteur droit avec flèche 29"/>
                <p:cNvCxnSpPr>
                  <a:stCxn id="2050" idx="3"/>
                </p:cNvCxnSpPr>
                <p:nvPr/>
              </p:nvCxnSpPr>
              <p:spPr>
                <a:xfrm>
                  <a:off x="2019263" y="4536260"/>
                  <a:ext cx="1597191" cy="152040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43" name="ZoneTexte 42"/>
                <p:cNvSpPr txBox="1"/>
                <p:nvPr/>
              </p:nvSpPr>
              <p:spPr>
                <a:xfrm rot="20286879">
                  <a:off x="2181164" y="3881085"/>
                  <a:ext cx="1071127" cy="369332"/>
                </a:xfrm>
                <a:prstGeom prst="rect">
                  <a:avLst/>
                </a:prstGeom>
                <a:noFill/>
              </p:spPr>
              <p:txBody>
                <a:bodyPr wrap="none" rtlCol="0">
                  <a:spAutoFit/>
                </a:bodyPr>
                <a:lstStyle/>
                <a:p>
                  <a:r>
                    <a:rPr lang="fr-FR" b="1" dirty="0" err="1">
                      <a:solidFill>
                        <a:schemeClr val="bg1"/>
                      </a:solidFill>
                    </a:rPr>
                    <a:t>Extends</a:t>
                  </a:r>
                  <a:endParaRPr lang="fr-FR" b="1" dirty="0">
                    <a:solidFill>
                      <a:schemeClr val="bg1"/>
                    </a:solidFill>
                  </a:endParaRPr>
                </a:p>
              </p:txBody>
            </p:sp>
            <p:sp>
              <p:nvSpPr>
                <p:cNvPr id="45" name="ZoneTexte 44"/>
                <p:cNvSpPr txBox="1"/>
                <p:nvPr/>
              </p:nvSpPr>
              <p:spPr>
                <a:xfrm rot="2464007">
                  <a:off x="2019282" y="4951461"/>
                  <a:ext cx="1071127" cy="369332"/>
                </a:xfrm>
                <a:prstGeom prst="rect">
                  <a:avLst/>
                </a:prstGeom>
                <a:noFill/>
              </p:spPr>
              <p:txBody>
                <a:bodyPr wrap="none" rtlCol="0">
                  <a:spAutoFit/>
                </a:bodyPr>
                <a:lstStyle/>
                <a:p>
                  <a:r>
                    <a:rPr lang="fr-FR" b="1" dirty="0" err="1">
                      <a:solidFill>
                        <a:schemeClr val="bg1"/>
                      </a:solidFill>
                    </a:rPr>
                    <a:t>Extends</a:t>
                  </a:r>
                  <a:endParaRPr lang="fr-FR" b="1" dirty="0">
                    <a:solidFill>
                      <a:schemeClr val="bg1"/>
                    </a:solidFill>
                  </a:endParaRPr>
                </a:p>
              </p:txBody>
            </p:sp>
            <p:cxnSp>
              <p:nvCxnSpPr>
                <p:cNvPr id="29" name="Connecteur droit avec flèche 28"/>
                <p:cNvCxnSpPr>
                  <a:stCxn id="2050" idx="3"/>
                </p:cNvCxnSpPr>
                <p:nvPr/>
              </p:nvCxnSpPr>
              <p:spPr>
                <a:xfrm flipV="1">
                  <a:off x="2019263" y="3926660"/>
                  <a:ext cx="1520142" cy="6096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grpSp>
          <p:sp>
            <p:nvSpPr>
              <p:cNvPr id="48" name="ZoneTexte 47"/>
              <p:cNvSpPr txBox="1"/>
              <p:nvPr/>
            </p:nvSpPr>
            <p:spPr>
              <a:xfrm rot="320163">
                <a:off x="5950379" y="4718129"/>
                <a:ext cx="822806" cy="276999"/>
              </a:xfrm>
              <a:prstGeom prst="rect">
                <a:avLst/>
              </a:prstGeom>
              <a:noFill/>
            </p:spPr>
            <p:txBody>
              <a:bodyPr wrap="square" rtlCol="0">
                <a:spAutoFit/>
              </a:bodyPr>
              <a:lstStyle/>
              <a:p>
                <a:r>
                  <a:rPr lang="fr-FR" sz="1050" b="1" dirty="0" err="1">
                    <a:solidFill>
                      <a:schemeClr val="bg1"/>
                    </a:solidFill>
                  </a:rPr>
                  <a:t>Extends</a:t>
                </a:r>
                <a:endParaRPr lang="fr-FR" sz="1050" b="1" dirty="0">
                  <a:solidFill>
                    <a:schemeClr val="bg1"/>
                  </a:solidFill>
                </a:endParaRPr>
              </a:p>
            </p:txBody>
          </p:sp>
          <p:cxnSp>
            <p:nvCxnSpPr>
              <p:cNvPr id="40" name="Connecteur droit avec flèche 39"/>
              <p:cNvCxnSpPr/>
              <p:nvPr/>
            </p:nvCxnSpPr>
            <p:spPr>
              <a:xfrm>
                <a:off x="5967930" y="4910097"/>
                <a:ext cx="1003835" cy="83563"/>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grpSp>
        <p:pic>
          <p:nvPicPr>
            <p:cNvPr id="2061" name="Picture 13" descr="C:\Users\tartinator\Pictures\R-KTranShipStore_62046_LH.png"/>
            <p:cNvPicPr>
              <a:picLocks noChangeAspect="1" noChangeArrowheads="1"/>
            </p:cNvPicPr>
            <p:nvPr/>
          </p:nvPicPr>
          <p:blipFill>
            <a:blip r:embed="rId9" cstate="print"/>
            <a:srcRect/>
            <a:stretch>
              <a:fillRect/>
            </a:stretch>
          </p:blipFill>
          <p:spPr bwMode="auto">
            <a:xfrm>
              <a:off x="467544" y="4365104"/>
              <a:ext cx="786357" cy="673646"/>
            </a:xfrm>
            <a:prstGeom prst="rect">
              <a:avLst/>
            </a:prstGeom>
            <a:noFill/>
          </p:spPr>
        </p:pic>
      </p:gr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Notions d'objet</a:t>
            </a:r>
          </a:p>
        </p:txBody>
      </p:sp>
      <p:sp>
        <p:nvSpPr>
          <p:cNvPr id="70659" name="Content Placeholder 2"/>
          <p:cNvSpPr>
            <a:spLocks noGrp="1"/>
          </p:cNvSpPr>
          <p:nvPr>
            <p:ph idx="1"/>
          </p:nvPr>
        </p:nvSpPr>
        <p:spPr/>
        <p:txBody>
          <a:bodyPr>
            <a:normAutofit fontScale="77500" lnSpcReduction="20000"/>
          </a:bodyPr>
          <a:lstStyle/>
          <a:p>
            <a:pPr marL="0" indent="0" eaLnBrk="1" hangingPunct="1">
              <a:buFont typeface="Arial" charset="0"/>
              <a:buNone/>
              <a:tabLst>
                <a:tab pos="8439150" algn="r"/>
              </a:tabLst>
            </a:pPr>
            <a:r>
              <a:rPr lang="fr-FR" b="1"/>
              <a:t>L’écosystème Objet</a:t>
            </a:r>
            <a:r>
              <a:rPr lang="fr-FR"/>
              <a:t>, </a:t>
            </a:r>
            <a:r>
              <a:rPr lang="fr-FR">
                <a:ea typeface="MS Mincho" pitchFamily="49" charset="-128"/>
              </a:rPr>
              <a:t>un programme peut être conçu comme un écosystème rempli d’entités en interaction (</a:t>
            </a:r>
            <a:r>
              <a:rPr lang="fr-FR" b="1">
                <a:ea typeface="MS Mincho" pitchFamily="49" charset="-128"/>
              </a:rPr>
              <a:t>objets</a:t>
            </a:r>
            <a:r>
              <a:rPr lang="fr-FR">
                <a:ea typeface="MS Mincho" pitchFamily="49" charset="-128"/>
              </a:rPr>
              <a:t>), disposant de caractéristiques propres (</a:t>
            </a:r>
            <a:r>
              <a:rPr lang="fr-FR" b="1">
                <a:ea typeface="MS Mincho" pitchFamily="49" charset="-128"/>
              </a:rPr>
              <a:t>propriétés</a:t>
            </a:r>
            <a:r>
              <a:rPr lang="fr-FR">
                <a:ea typeface="MS Mincho" pitchFamily="49" charset="-128"/>
              </a:rPr>
              <a:t>) et de moyens d’action (</a:t>
            </a:r>
            <a:r>
              <a:rPr lang="fr-FR" b="1">
                <a:ea typeface="MS Mincho" pitchFamily="49" charset="-128"/>
              </a:rPr>
              <a:t>méthodes</a:t>
            </a:r>
            <a:r>
              <a:rPr lang="fr-FR">
                <a:ea typeface="MS Mincho" pitchFamily="49" charset="-128"/>
              </a:rPr>
              <a:t>) et répondant à des stimuli externes (</a:t>
            </a:r>
            <a:r>
              <a:rPr lang="fr-FR" b="1">
                <a:ea typeface="MS Mincho" pitchFamily="49" charset="-128"/>
              </a:rPr>
              <a:t>événements</a:t>
            </a:r>
            <a:r>
              <a:rPr lang="fr-FR">
                <a:ea typeface="MS Mincho" pitchFamily="49" charset="-128"/>
              </a:rPr>
              <a:t>).</a:t>
            </a:r>
          </a:p>
          <a:p>
            <a:pPr marL="0" indent="0" eaLnBrk="1" hangingPunct="1">
              <a:buFont typeface="Arial" charset="0"/>
              <a:buNone/>
              <a:tabLst>
                <a:tab pos="8439150" algn="r"/>
              </a:tabLst>
            </a:pPr>
            <a:endParaRPr lang="fr-FR">
              <a:ea typeface="MS Mincho" pitchFamily="49" charset="-128"/>
            </a:endParaRPr>
          </a:p>
          <a:p>
            <a:pPr marL="0" indent="0" eaLnBrk="1" hangingPunct="1">
              <a:buFont typeface="Arial" charset="0"/>
              <a:buNone/>
              <a:tabLst>
                <a:tab pos="8439150" algn="r"/>
              </a:tabLst>
            </a:pPr>
            <a:r>
              <a:rPr lang="fr-FR" b="1">
                <a:ea typeface="MS Mincho" pitchFamily="49" charset="-128"/>
              </a:rPr>
              <a:t>On appelle "objet" une instance d'un modèle d'objet (classe)</a:t>
            </a:r>
          </a:p>
          <a:p>
            <a:pPr marL="457200" lvl="1" indent="0" eaLnBrk="1" hangingPunct="1">
              <a:buFont typeface="Arial" charset="0"/>
              <a:buNone/>
              <a:tabLst>
                <a:tab pos="8439150" algn="r"/>
              </a:tabLst>
            </a:pPr>
            <a:r>
              <a:rPr lang="fr-FR" sz="1400">
                <a:ea typeface="MS Mincho" pitchFamily="49" charset="-128"/>
              </a:rPr>
              <a:t>Ex: une poule marron avec une seule patte (un objet) fait partie de la famille des poules (sa classe)</a:t>
            </a:r>
          </a:p>
          <a:p>
            <a:pPr marL="0" indent="0" eaLnBrk="1" hangingPunct="1">
              <a:buFont typeface="Arial" charset="0"/>
              <a:buNone/>
              <a:tabLst>
                <a:tab pos="8439150" algn="r"/>
              </a:tabLst>
            </a:pPr>
            <a:endParaRPr lang="fr-FR" b="1">
              <a:ea typeface="MS Mincho" pitchFamily="49" charset="-128"/>
            </a:endParaRPr>
          </a:p>
          <a:p>
            <a:pPr marL="0" indent="0" eaLnBrk="1" hangingPunct="1">
              <a:buFont typeface="Arial" charset="0"/>
              <a:buNone/>
              <a:tabLst>
                <a:tab pos="8439150" algn="r"/>
              </a:tabLst>
            </a:pPr>
            <a:r>
              <a:rPr lang="fr-FR" b="1">
                <a:ea typeface="MS Mincho" pitchFamily="49" charset="-128"/>
              </a:rPr>
              <a:t>On appelle "propriété" une variable et "méthode" une fonction de la classe</a:t>
            </a:r>
          </a:p>
          <a:p>
            <a:pPr marL="457200" lvl="1" indent="0" eaLnBrk="1" hangingPunct="1">
              <a:buFont typeface="Arial" charset="0"/>
              <a:buNone/>
              <a:tabLst>
                <a:tab pos="8439150" algn="r"/>
              </a:tabLst>
            </a:pPr>
            <a:r>
              <a:rPr lang="fr-FR" sz="1400">
                <a:ea typeface="MS Mincho" pitchFamily="49" charset="-128"/>
              </a:rPr>
              <a:t>Ex: la couleur de la poule est une de ses propriétés. Le fait qu'elle plane est une méthode.</a:t>
            </a:r>
          </a:p>
          <a:p>
            <a:pPr marL="0" indent="0" eaLnBrk="1" hangingPunct="1">
              <a:buFont typeface="Arial" charset="0"/>
              <a:buNone/>
              <a:tabLst>
                <a:tab pos="8439150" algn="r"/>
              </a:tabLst>
            </a:pPr>
            <a:endParaRPr lang="fr-FR" b="1">
              <a:ea typeface="MS Mincho" pitchFamily="49" charset="-128"/>
            </a:endParaRPr>
          </a:p>
          <a:p>
            <a:pPr marL="0" indent="0" eaLnBrk="1" hangingPunct="1">
              <a:buFont typeface="Arial" charset="0"/>
              <a:buNone/>
              <a:tabLst>
                <a:tab pos="8439150" algn="r"/>
              </a:tabLst>
            </a:pPr>
            <a:r>
              <a:rPr lang="fr-FR" b="1">
                <a:ea typeface="MS Mincho" pitchFamily="49" charset="-128"/>
              </a:rPr>
              <a:t>On appelle gestionnaire d'événement une fonction qui répond à un stimuli</a:t>
            </a:r>
          </a:p>
          <a:p>
            <a:pPr marL="457200" lvl="1" indent="0" eaLnBrk="1" hangingPunct="1">
              <a:buFont typeface="Arial" charset="0"/>
              <a:buNone/>
              <a:tabLst>
                <a:tab pos="8439150" algn="r"/>
              </a:tabLst>
            </a:pPr>
            <a:r>
              <a:rPr lang="fr-FR" sz="1400">
                <a:ea typeface="MS Mincho" pitchFamily="49" charset="-128"/>
              </a:rPr>
              <a:t>Ex: quand un renard entre dans le poulailler, les poules piaillent et s'enfuient</a:t>
            </a:r>
          </a:p>
          <a:p>
            <a:pPr marL="457200" lvl="1" indent="0" eaLnBrk="1" hangingPunct="1">
              <a:buFont typeface="Arial" charset="0"/>
              <a:buNone/>
              <a:tabLst>
                <a:tab pos="8439150" algn="r"/>
              </a:tabLst>
            </a:pPr>
            <a:endParaRPr lang="fr-FR" sz="1400">
              <a:ea typeface="MS Mincho" pitchFamily="49" charset="-128"/>
            </a:endParaRPr>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9E6B6D93-B577-4049-A22B-8863D9CDA397}" type="slidenum">
              <a:rPr lang="en-JM" smtClean="0">
                <a:solidFill>
                  <a:schemeClr val="bg1"/>
                </a:solidFill>
              </a:rPr>
              <a:pPr fontAlgn="base">
                <a:spcBef>
                  <a:spcPct val="0"/>
                </a:spcBef>
                <a:spcAft>
                  <a:spcPct val="0"/>
                </a:spcAft>
                <a:defRPr/>
              </a:pPr>
              <a:t>97</a:t>
            </a:fld>
            <a:endParaRPr lang="en-JM">
              <a:solidFill>
                <a:schemeClr val="bg1"/>
              </a:solidFill>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Notions d'objet</a:t>
            </a:r>
          </a:p>
        </p:txBody>
      </p:sp>
      <p:sp>
        <p:nvSpPr>
          <p:cNvPr id="71683" name="Content Placeholder 2"/>
          <p:cNvSpPr>
            <a:spLocks noGrp="1"/>
          </p:cNvSpPr>
          <p:nvPr>
            <p:ph idx="1"/>
          </p:nvPr>
        </p:nvSpPr>
        <p:spPr/>
        <p:txBody>
          <a:bodyPr>
            <a:normAutofit/>
          </a:bodyPr>
          <a:lstStyle/>
          <a:p>
            <a:pPr marL="0" indent="0" eaLnBrk="1" hangingPunct="1">
              <a:buFont typeface="Arial" charset="0"/>
              <a:buNone/>
              <a:tabLst>
                <a:tab pos="8439150" algn="r"/>
              </a:tabLst>
            </a:pPr>
            <a:r>
              <a:rPr lang="fr-FR">
                <a:ea typeface="MS Mincho" pitchFamily="49" charset="-128"/>
              </a:rPr>
              <a:t>En JavaSscript, tout ceci donne :</a:t>
            </a:r>
          </a:p>
          <a:p>
            <a:pPr marL="0" indent="0" eaLnBrk="1" hangingPunct="1">
              <a:buFont typeface="Arial" charset="0"/>
              <a:buNone/>
              <a:tabLst>
                <a:tab pos="8439150" algn="r"/>
              </a:tabLst>
            </a:pPr>
            <a:endParaRPr lang="fr-FR">
              <a:ea typeface="MS Mincho" pitchFamily="49" charset="-128"/>
            </a:endParaRPr>
          </a:p>
          <a:p>
            <a:pPr marL="457200" lvl="1" indent="0" eaLnBrk="1" hangingPunct="1">
              <a:buFont typeface="Arial" charset="0"/>
              <a:buNone/>
              <a:tabLst>
                <a:tab pos="8439150" algn="r"/>
              </a:tabLst>
            </a:pPr>
            <a:r>
              <a:rPr lang="fr-FR">
                <a:solidFill>
                  <a:srgbClr val="009AD0"/>
                </a:solidFill>
                <a:ea typeface="MS Mincho" pitchFamily="49" charset="-128"/>
              </a:rPr>
              <a:t>var myCutsom = new Custom({prop:1}); </a:t>
            </a:r>
          </a:p>
          <a:p>
            <a:pPr marL="457200" lvl="1" indent="0" eaLnBrk="1" hangingPunct="1">
              <a:buFont typeface="Arial" charset="0"/>
              <a:buNone/>
              <a:tabLst>
                <a:tab pos="8439150" algn="r"/>
              </a:tabLst>
            </a:pPr>
            <a:endParaRPr lang="fr-FR">
              <a:solidFill>
                <a:srgbClr val="009AD0"/>
              </a:solidFill>
              <a:ea typeface="MS Mincho" pitchFamily="49" charset="-128"/>
            </a:endParaRPr>
          </a:p>
          <a:p>
            <a:pPr marL="457200" lvl="1" indent="0" eaLnBrk="1" hangingPunct="1">
              <a:buFont typeface="Arial" charset="0"/>
              <a:buNone/>
              <a:tabLst>
                <a:tab pos="8439150" algn="r"/>
              </a:tabLst>
            </a:pPr>
            <a:r>
              <a:rPr lang="fr-FR">
                <a:solidFill>
                  <a:srgbClr val="009AD0"/>
                </a:solidFill>
                <a:ea typeface="MS Mincho" pitchFamily="49" charset="-128"/>
              </a:rPr>
              <a:t>myCutsom .couleur = 'marron'; </a:t>
            </a:r>
          </a:p>
          <a:p>
            <a:pPr marL="457200" lvl="1" indent="0" eaLnBrk="1" hangingPunct="1">
              <a:buFont typeface="Arial" charset="0"/>
              <a:buNone/>
              <a:tabLst>
                <a:tab pos="8439150" algn="r"/>
              </a:tabLst>
            </a:pPr>
            <a:endParaRPr lang="fr-FR">
              <a:solidFill>
                <a:srgbClr val="009AD0"/>
              </a:solidFill>
              <a:ea typeface="MS Mincho" pitchFamily="49" charset="-128"/>
            </a:endParaRPr>
          </a:p>
          <a:p>
            <a:pPr marL="457200" lvl="1" indent="0" eaLnBrk="1" hangingPunct="1">
              <a:buFont typeface="Arial" charset="0"/>
              <a:buNone/>
              <a:tabLst>
                <a:tab pos="8439150" algn="r"/>
              </a:tabLst>
            </a:pPr>
            <a:r>
              <a:rPr lang="fr-FR">
                <a:solidFill>
                  <a:srgbClr val="009AD0"/>
                </a:solidFill>
                <a:ea typeface="MS Mincho" pitchFamily="49" charset="-128"/>
              </a:rPr>
              <a:t>myCutsom .plane(); </a:t>
            </a:r>
          </a:p>
          <a:p>
            <a:pPr marL="457200" lvl="1" indent="0" eaLnBrk="1" hangingPunct="1">
              <a:buFont typeface="Arial" charset="0"/>
              <a:buNone/>
              <a:tabLst>
                <a:tab pos="8439150" algn="r"/>
              </a:tabLst>
            </a:pPr>
            <a:endParaRPr lang="fr-FR">
              <a:solidFill>
                <a:srgbClr val="009AD0"/>
              </a:solidFill>
              <a:ea typeface="MS Mincho" pitchFamily="49" charset="-128"/>
            </a:endParaRPr>
          </a:p>
          <a:p>
            <a:pPr marL="457200" lvl="1" indent="0" eaLnBrk="1" hangingPunct="1">
              <a:buFont typeface="Arial" charset="0"/>
              <a:buNone/>
              <a:tabLst>
                <a:tab pos="8439150" algn="r"/>
              </a:tabLst>
            </a:pPr>
            <a:r>
              <a:rPr lang="fr-FR">
                <a:solidFill>
                  <a:srgbClr val="009AD0"/>
                </a:solidFill>
                <a:ea typeface="MS Mincho" pitchFamily="49" charset="-128"/>
              </a:rPr>
              <a:t>myCutsom.onCustomEvent= function() { … }</a:t>
            </a:r>
          </a:p>
        </p:txBody>
      </p:sp>
      <p:sp>
        <p:nvSpPr>
          <p:cNvPr id="7" name="Footer Placeholder 12"/>
          <p:cNvSpPr>
            <a:spLocks noGrp="1"/>
          </p:cNvSpPr>
          <p:nvPr>
            <p:ph type="ftr" sz="quarter" idx="11"/>
          </p:nvPr>
        </p:nvSpPr>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DF0925A1-4DF1-4D7D-966F-52D7B6F987A3}" type="slidenum">
              <a:rPr lang="en-JM" smtClean="0">
                <a:solidFill>
                  <a:schemeClr val="bg1"/>
                </a:solidFill>
              </a:rPr>
              <a:pPr fontAlgn="base">
                <a:spcBef>
                  <a:spcPct val="0"/>
                </a:spcBef>
                <a:spcAft>
                  <a:spcPct val="0"/>
                </a:spcAft>
                <a:defRPr/>
              </a:pPr>
              <a:t>98</a:t>
            </a:fld>
            <a:endParaRPr lang="en-JM">
              <a:solidFill>
                <a:schemeClr val="bg1"/>
              </a:solidFill>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fr-FR" dirty="0"/>
              <a:t>Notions d'objet</a:t>
            </a:r>
          </a:p>
        </p:txBody>
      </p:sp>
      <p:sp>
        <p:nvSpPr>
          <p:cNvPr id="3" name="Content Placeholder 2"/>
          <p:cNvSpPr>
            <a:spLocks noGrp="1"/>
          </p:cNvSpPr>
          <p:nvPr>
            <p:ph idx="1"/>
          </p:nvPr>
        </p:nvSpPr>
        <p:spPr>
          <a:xfrm>
            <a:off x="457200" y="1493838"/>
            <a:ext cx="8229600" cy="4525962"/>
          </a:xfrm>
        </p:spPr>
        <p:txBody>
          <a:bodyPr rtlCol="0">
            <a:noAutofit/>
          </a:bodyPr>
          <a:lstStyle/>
          <a:p>
            <a:pPr marL="0" indent="0" eaLnBrk="1" hangingPunct="1">
              <a:buFont typeface="Arial" charset="0"/>
              <a:buNone/>
              <a:defRPr/>
            </a:pPr>
            <a:r>
              <a:rPr lang="fr-FR" sz="2000" b="1" dirty="0">
                <a:solidFill>
                  <a:schemeClr val="tx1"/>
                </a:solidFill>
              </a:rPr>
              <a:t>Il existe des mots clés réservés à la manipulation des objets.</a:t>
            </a:r>
          </a:p>
          <a:p>
            <a:pPr marL="400050" lvl="1" indent="0" eaLnBrk="1" hangingPunct="1">
              <a:buFont typeface="Arial" charset="0"/>
              <a:buNone/>
              <a:defRPr/>
            </a:pPr>
            <a:endParaRPr lang="fr-FR" sz="1800" b="1" dirty="0">
              <a:solidFill>
                <a:srgbClr val="009AD0"/>
              </a:solidFill>
            </a:endParaRPr>
          </a:p>
          <a:p>
            <a:pPr marL="400050" lvl="1" indent="0" eaLnBrk="1" hangingPunct="1">
              <a:buFont typeface="Arial" charset="0"/>
              <a:buNone/>
              <a:defRPr/>
            </a:pPr>
            <a:r>
              <a:rPr lang="fr-FR" sz="1800" b="1" dirty="0" err="1">
                <a:solidFill>
                  <a:srgbClr val="009AD0"/>
                </a:solidFill>
              </a:rPr>
              <a:t>this</a:t>
            </a:r>
            <a:endParaRPr lang="fr-FR" sz="1800" b="1" dirty="0">
              <a:solidFill>
                <a:srgbClr val="009AD0"/>
              </a:solidFill>
            </a:endParaRPr>
          </a:p>
          <a:p>
            <a:pPr lvl="1" eaLnBrk="1" hangingPunct="1">
              <a:defRPr/>
            </a:pPr>
            <a:r>
              <a:rPr lang="fr-FR" sz="1800" dirty="0" err="1">
                <a:ea typeface="MS Mincho" pitchFamily="49" charset="-128"/>
              </a:rPr>
              <a:t>this</a:t>
            </a:r>
            <a:r>
              <a:rPr lang="fr-FR" sz="1800" dirty="0">
                <a:ea typeface="MS Mincho" pitchFamily="49" charset="-128"/>
              </a:rPr>
              <a:t> = objet courant, à savoir:</a:t>
            </a:r>
            <a:br>
              <a:rPr lang="fr-FR" sz="1800" dirty="0">
                <a:ea typeface="MS Mincho" pitchFamily="49" charset="-128"/>
              </a:rPr>
            </a:br>
            <a:r>
              <a:rPr lang="fr-FR" sz="1800" dirty="0">
                <a:ea typeface="MS Mincho" pitchFamily="49" charset="-128"/>
              </a:rPr>
              <a:t>niveau global : objet </a:t>
            </a:r>
            <a:r>
              <a:rPr lang="fr-FR" sz="1800" dirty="0" err="1">
                <a:ea typeface="MS Mincho" pitchFamily="49" charset="-128"/>
              </a:rPr>
              <a:t>window</a:t>
            </a:r>
            <a:r>
              <a:rPr lang="fr-FR" sz="1800" dirty="0">
                <a:ea typeface="MS Mincho" pitchFamily="49" charset="-128"/>
              </a:rPr>
              <a:t> courant (frame)</a:t>
            </a:r>
            <a:br>
              <a:rPr lang="fr-FR" sz="1800" dirty="0">
                <a:ea typeface="MS Mincho" pitchFamily="49" charset="-128"/>
              </a:rPr>
            </a:br>
            <a:r>
              <a:rPr lang="fr-FR" sz="1800" dirty="0">
                <a:ea typeface="MS Mincho" pitchFamily="49" charset="-128"/>
              </a:rPr>
              <a:t>fonction / méthode : l’objet associé à la méthode</a:t>
            </a:r>
            <a:br>
              <a:rPr lang="fr-FR" sz="1800" dirty="0">
                <a:ea typeface="MS Mincho" pitchFamily="49" charset="-128"/>
              </a:rPr>
            </a:br>
            <a:r>
              <a:rPr lang="fr-FR" sz="1800" dirty="0">
                <a:ea typeface="MS Mincho" pitchFamily="49" charset="-128"/>
              </a:rPr>
              <a:t>événements : objet déclencheur.</a:t>
            </a:r>
          </a:p>
          <a:p>
            <a:pPr marL="400050" lvl="1" indent="0" eaLnBrk="1" hangingPunct="1">
              <a:buFont typeface="Arial" charset="0"/>
              <a:buNone/>
              <a:defRPr/>
            </a:pPr>
            <a:endParaRPr lang="fr-FR" sz="1800" dirty="0">
              <a:ea typeface="MS Mincho" pitchFamily="49" charset="-128"/>
            </a:endParaRPr>
          </a:p>
          <a:p>
            <a:pPr marL="400050" lvl="1" indent="0" eaLnBrk="1" hangingPunct="1">
              <a:buFont typeface="Arial" charset="0"/>
              <a:buNone/>
              <a:defRPr/>
            </a:pPr>
            <a:r>
              <a:rPr lang="fr-FR" sz="1800" b="1" dirty="0">
                <a:solidFill>
                  <a:srgbClr val="009AD0"/>
                </a:solidFill>
              </a:rPr>
              <a:t>new et </a:t>
            </a:r>
            <a:r>
              <a:rPr lang="fr-FR" sz="1800" b="1" dirty="0" err="1">
                <a:solidFill>
                  <a:srgbClr val="009AD0"/>
                </a:solidFill>
              </a:rPr>
              <a:t>delete</a:t>
            </a:r>
            <a:endParaRPr lang="fr-FR" sz="1800" b="1" dirty="0">
              <a:solidFill>
                <a:srgbClr val="009AD0"/>
              </a:solidFill>
            </a:endParaRPr>
          </a:p>
          <a:p>
            <a:pPr lvl="1" eaLnBrk="1" hangingPunct="1">
              <a:defRPr/>
            </a:pPr>
            <a:r>
              <a:rPr lang="fr-FR" sz="1800" dirty="0">
                <a:ea typeface="MS Mincho" pitchFamily="49" charset="-128"/>
              </a:rPr>
              <a:t>opérateur new pour créer (allouer) un nouvel objet.</a:t>
            </a:r>
          </a:p>
          <a:p>
            <a:pPr lvl="1" eaLnBrk="1" hangingPunct="1">
              <a:defRPr/>
            </a:pPr>
            <a:r>
              <a:rPr lang="fr-FR" sz="1800" dirty="0">
                <a:ea typeface="MS Mincho" pitchFamily="49" charset="-128"/>
              </a:rPr>
              <a:t>chaîne non-allouée et </a:t>
            </a:r>
            <a:r>
              <a:rPr lang="fr-FR" sz="1800" dirty="0" err="1">
                <a:ea typeface="MS Mincho" pitchFamily="49" charset="-128"/>
              </a:rPr>
              <a:t>null</a:t>
            </a:r>
            <a:endParaRPr lang="fr-FR" sz="1800" dirty="0">
              <a:ea typeface="MS Mincho" pitchFamily="49" charset="-128"/>
            </a:endParaRPr>
          </a:p>
          <a:p>
            <a:pPr lvl="1" eaLnBrk="1" hangingPunct="1">
              <a:defRPr/>
            </a:pPr>
            <a:r>
              <a:rPr lang="fr-FR" sz="1800" dirty="0">
                <a:ea typeface="MS Mincho" pitchFamily="49" charset="-128"/>
              </a:rPr>
              <a:t>pour dés-allouer utiliser </a:t>
            </a:r>
            <a:r>
              <a:rPr lang="fr-FR" sz="1800" dirty="0" err="1">
                <a:ea typeface="MS Mincho" pitchFamily="49" charset="-128"/>
              </a:rPr>
              <a:t>delete</a:t>
            </a:r>
            <a:r>
              <a:rPr lang="fr-FR" sz="1800" dirty="0">
                <a:ea typeface="MS Mincho" pitchFamily="49" charset="-128"/>
              </a:rPr>
              <a:t> (à noter : </a:t>
            </a:r>
            <a:r>
              <a:rPr lang="fr-FR" sz="1800" dirty="0" err="1">
                <a:ea typeface="MS Mincho" pitchFamily="49" charset="-128"/>
              </a:rPr>
              <a:t>JS</a:t>
            </a:r>
            <a:r>
              <a:rPr lang="fr-FR" sz="1800" dirty="0">
                <a:ea typeface="MS Mincho" pitchFamily="49" charset="-128"/>
              </a:rPr>
              <a:t> ne fournit pas de gestionnaire de destructeur car il dispose d’un ramasse-miettes = « </a:t>
            </a:r>
            <a:r>
              <a:rPr lang="fr-FR" sz="1800" dirty="0" err="1">
                <a:ea typeface="MS Mincho" pitchFamily="49" charset="-128"/>
              </a:rPr>
              <a:t>garbage</a:t>
            </a:r>
            <a:r>
              <a:rPr lang="fr-FR" sz="1800" dirty="0">
                <a:ea typeface="MS Mincho" pitchFamily="49" charset="-128"/>
              </a:rPr>
              <a:t> </a:t>
            </a:r>
            <a:r>
              <a:rPr lang="fr-FR" sz="1800" dirty="0" err="1">
                <a:ea typeface="MS Mincho" pitchFamily="49" charset="-128"/>
              </a:rPr>
              <a:t>collector</a:t>
            </a:r>
            <a:r>
              <a:rPr lang="fr-FR" sz="1800" dirty="0">
                <a:ea typeface="MS Mincho" pitchFamily="49" charset="-128"/>
              </a:rPr>
              <a:t> »)</a:t>
            </a:r>
          </a:p>
        </p:txBody>
      </p:sp>
      <p:sp>
        <p:nvSpPr>
          <p:cNvPr id="7" name="Footer Placeholder 12"/>
          <p:cNvSpPr>
            <a:spLocks noGrp="1"/>
          </p:cNvSpPr>
          <p:nvPr>
            <p:ph type="ftr" sz="quarter" idx="11"/>
          </p:nvPr>
        </p:nvSpPr>
        <p:spPr>
          <a:xfrm>
            <a:off x="457200" y="6400800"/>
            <a:ext cx="5638800" cy="365125"/>
          </a:xfrm>
        </p:spPr>
        <p:txBody>
          <a:bodyPr/>
          <a:lstStyle/>
          <a:p>
            <a:pPr>
              <a:defRPr/>
            </a:pPr>
            <a:r>
              <a:rPr lang="fr-FR" dirty="0"/>
              <a:t>JAVASCRIPT HTML DYNAMIQUE</a:t>
            </a:r>
            <a:endParaRPr lang="en-JM" dirty="0"/>
          </a:p>
        </p:txBody>
      </p:sp>
      <p:sp>
        <p:nvSpPr>
          <p:cNvPr id="22532" name="Slide Number Placeholder 8"/>
          <p:cNvSpPr>
            <a:spLocks noGrp="1"/>
          </p:cNvSpPr>
          <p:nvPr>
            <p:ph type="sldNum" sz="quarter" idx="12"/>
          </p:nvPr>
        </p:nvSpPr>
        <p:spPr bwMode="auto">
          <a:xfrm>
            <a:off x="8153400" y="0"/>
            <a:ext cx="585788"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00BBFA46-AA72-4F81-B42B-5F22C086CD88}" type="slidenum">
              <a:rPr lang="en-JM" smtClean="0">
                <a:solidFill>
                  <a:schemeClr val="bg1"/>
                </a:solidFill>
              </a:rPr>
              <a:pPr fontAlgn="base">
                <a:spcBef>
                  <a:spcPct val="0"/>
                </a:spcBef>
                <a:spcAft>
                  <a:spcPct val="0"/>
                </a:spcAft>
                <a:defRPr/>
              </a:pPr>
              <a:t>99</a:t>
            </a:fld>
            <a:endParaRPr lang="en-JM">
              <a:solidFill>
                <a:schemeClr val="bg1"/>
              </a:solidFill>
            </a:endParaRPr>
          </a:p>
        </p:txBody>
      </p:sp>
    </p:spTree>
  </p:cSld>
  <p:clrMapOvr>
    <a:masterClrMapping/>
  </p:clrMapOvr>
</p:sld>
</file>

<file path=ppt/theme/theme1.xml><?xml version="1.0" encoding="utf-8"?>
<a:theme xmlns:a="http://schemas.openxmlformats.org/drawingml/2006/main" name="Thème2019-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ème2019-2" id="{08419459-8E74-496F-8360-D3C4642B6676}" vid="{BE0886B9-7EA9-4EA3-B0B5-82B2C10CBDDF}"/>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Thème2019-2</Template>
  <TotalTime>4234</TotalTime>
  <Words>24176</Words>
  <Application>Microsoft Office PowerPoint</Application>
  <PresentationFormat>Affichage à l'écran (4:3)</PresentationFormat>
  <Paragraphs>3342</Paragraphs>
  <Slides>211</Slides>
  <Notes>206</Notes>
  <HiddenSlides>0</HiddenSlides>
  <MMClips>0</MMClips>
  <ScaleCrop>false</ScaleCrop>
  <HeadingPairs>
    <vt:vector size="8" baseType="variant">
      <vt:variant>
        <vt:lpstr>Polices utilisées</vt:lpstr>
      </vt:variant>
      <vt:variant>
        <vt:i4>12</vt:i4>
      </vt:variant>
      <vt:variant>
        <vt:lpstr>Thème</vt:lpstr>
      </vt:variant>
      <vt:variant>
        <vt:i4>1</vt:i4>
      </vt:variant>
      <vt:variant>
        <vt:lpstr>Serveurs OLE incorporés</vt:lpstr>
      </vt:variant>
      <vt:variant>
        <vt:i4>1</vt:i4>
      </vt:variant>
      <vt:variant>
        <vt:lpstr>Titres des diapositives</vt:lpstr>
      </vt:variant>
      <vt:variant>
        <vt:i4>211</vt:i4>
      </vt:variant>
    </vt:vector>
  </HeadingPairs>
  <TitlesOfParts>
    <vt:vector size="225" baseType="lpstr">
      <vt:lpstr>Consolas</vt:lpstr>
      <vt:lpstr>Arial</vt:lpstr>
      <vt:lpstr>Wingdings</vt:lpstr>
      <vt:lpstr>Aharoni</vt:lpstr>
      <vt:lpstr>inherit</vt:lpstr>
      <vt:lpstr>Calibri</vt:lpstr>
      <vt:lpstr>Source Code Pro</vt:lpstr>
      <vt:lpstr>PT Sans Narrow</vt:lpstr>
      <vt:lpstr>Permanent Marker</vt:lpstr>
      <vt:lpstr>Bebas</vt:lpstr>
      <vt:lpstr>Inconsolata</vt:lpstr>
      <vt:lpstr>Monaco</vt:lpstr>
      <vt:lpstr>Thème2019-2</vt:lpstr>
      <vt:lpstr>Graphique</vt:lpstr>
      <vt:lpstr>JavaScript, HTML dynamique</vt:lpstr>
      <vt:lpstr>Orsys &amp; vous</vt:lpstr>
      <vt:lpstr>Bienvenue chez Orsys  Présentation</vt:lpstr>
      <vt:lpstr>Bienvenue chez Orsys  logistique</vt:lpstr>
      <vt:lpstr>Introduction</vt:lpstr>
      <vt:lpstr>Introduction</vt:lpstr>
      <vt:lpstr>Introduction</vt:lpstr>
      <vt:lpstr>Les technologies du Web</vt:lpstr>
      <vt:lpstr>Web &amp; protocoles</vt:lpstr>
      <vt:lpstr>TCP/IP, HTTP, FTP</vt:lpstr>
      <vt:lpstr>Les clients web </vt:lpstr>
      <vt:lpstr>Les navigateurs</vt:lpstr>
      <vt:lpstr>Les navigateurs</vt:lpstr>
      <vt:lpstr>Les requetes HTTP</vt:lpstr>
      <vt:lpstr>Les URLs</vt:lpstr>
      <vt:lpstr>Les QueryString</vt:lpstr>
      <vt:lpstr>Html</vt:lpstr>
      <vt:lpstr>Xhtml</vt:lpstr>
      <vt:lpstr>css</vt:lpstr>
      <vt:lpstr>Javascript</vt:lpstr>
      <vt:lpstr>Accessibilité Web</vt:lpstr>
      <vt:lpstr>Accessibilité Web</vt:lpstr>
      <vt:lpstr>Lois &amp; accessibilité Web</vt:lpstr>
      <vt:lpstr>Le Web 2.0</vt:lpstr>
      <vt:lpstr>Web 2.0, bonnes pratiques</vt:lpstr>
      <vt:lpstr>Web 2.0, Rich Internet Application</vt:lpstr>
      <vt:lpstr>Version de JavaScript</vt:lpstr>
      <vt:lpstr>Les outils</vt:lpstr>
      <vt:lpstr>Windows Apache Mysql Php </vt:lpstr>
      <vt:lpstr>Node.js &amp; npm </vt:lpstr>
      <vt:lpstr>Serveur http &amp; db</vt:lpstr>
      <vt:lpstr>Editeurs avancés pour le html/css/php/mysql/…</vt:lpstr>
      <vt:lpstr>Serveur GIT</vt:lpstr>
      <vt:lpstr>Git - bitbuckets</vt:lpstr>
      <vt:lpstr>Outils de debug</vt:lpstr>
      <vt:lpstr>Conclusion</vt:lpstr>
      <vt:lpstr>Le langage html</vt:lpstr>
      <vt:lpstr>Présentation PowerPoint</vt:lpstr>
      <vt:lpstr>head</vt:lpstr>
      <vt:lpstr>body</vt:lpstr>
      <vt:lpstr>identifier les balises</vt:lpstr>
      <vt:lpstr>balises de structures</vt:lpstr>
      <vt:lpstr>balises courantes</vt:lpstr>
      <vt:lpstr>Les listes</vt:lpstr>
      <vt:lpstr>Tableaux</vt:lpstr>
      <vt:lpstr>Tableaux</vt:lpstr>
      <vt:lpstr>Les formulaires</vt:lpstr>
      <vt:lpstr>Les formulaires</vt:lpstr>
      <vt:lpstr>Conclusion</vt:lpstr>
      <vt:lpstr>CSS</vt:lpstr>
      <vt:lpstr>Css Introduction</vt:lpstr>
      <vt:lpstr>Syntaxe Css</vt:lpstr>
      <vt:lpstr>Liaisons CSS / XML</vt:lpstr>
      <vt:lpstr>Disposition Css</vt:lpstr>
      <vt:lpstr>Disposition Css</vt:lpstr>
      <vt:lpstr>Sélecteur Css</vt:lpstr>
      <vt:lpstr>Héritage css</vt:lpstr>
      <vt:lpstr>Propriétés Css </vt:lpstr>
      <vt:lpstr>Les différentes propriétés Dispositions</vt:lpstr>
      <vt:lpstr>Les différentes propriétés    b) Les unités</vt:lpstr>
      <vt:lpstr>Les différentes propriétés c) Couleurs</vt:lpstr>
      <vt:lpstr>différentes propriétés c) Couleurs</vt:lpstr>
      <vt:lpstr>rgbA différent de opacity</vt:lpstr>
      <vt:lpstr>différentes propriétés  d) textes</vt:lpstr>
      <vt:lpstr>différentes propriétés  e)shadow</vt:lpstr>
      <vt:lpstr>Limites CSS</vt:lpstr>
      <vt:lpstr>CSS 3.0 sélecteurs</vt:lpstr>
      <vt:lpstr>Le CSS / Media</vt:lpstr>
      <vt:lpstr>Les CSS pour mobiles</vt:lpstr>
      <vt:lpstr>Trucs et Astuces</vt:lpstr>
      <vt:lpstr>sélecteur css et js</vt:lpstr>
      <vt:lpstr>Présentation PowerPoint</vt:lpstr>
      <vt:lpstr>Le langage JavaScript</vt:lpstr>
      <vt:lpstr>Ou écrire du JS</vt:lpstr>
      <vt:lpstr>Conventions de nommage</vt:lpstr>
      <vt:lpstr>règles syntaxique</vt:lpstr>
      <vt:lpstr>Valuers particulieres</vt:lpstr>
      <vt:lpstr>Variables</vt:lpstr>
      <vt:lpstr>Types</vt:lpstr>
      <vt:lpstr>Opérateurs Logiques &amp; Arithmétiques</vt:lpstr>
      <vt:lpstr>Les test if/else if / else</vt:lpstr>
      <vt:lpstr>les test switch/ case / default</vt:lpstr>
      <vt:lpstr>Array</vt:lpstr>
      <vt:lpstr>Array</vt:lpstr>
      <vt:lpstr>Array</vt:lpstr>
      <vt:lpstr>Les Boucles</vt:lpstr>
      <vt:lpstr>Les Boucles</vt:lpstr>
      <vt:lpstr>Les Boucles</vt:lpstr>
      <vt:lpstr>Fonctions</vt:lpstr>
      <vt:lpstr>Fonctions</vt:lpstr>
      <vt:lpstr>typeof</vt:lpstr>
      <vt:lpstr>Transtypage</vt:lpstr>
      <vt:lpstr>Gestion des exceptions</vt:lpstr>
      <vt:lpstr>with</vt:lpstr>
      <vt:lpstr>Javascript &amp; l’objet</vt:lpstr>
      <vt:lpstr>Notion d'objet</vt:lpstr>
      <vt:lpstr>Notions d'objet</vt:lpstr>
      <vt:lpstr>Notions d'objet</vt:lpstr>
      <vt:lpstr>Notions d'objet</vt:lpstr>
      <vt:lpstr>Notions d'objet</vt:lpstr>
      <vt:lpstr>Notions d'objet</vt:lpstr>
      <vt:lpstr>Notions d'objet</vt:lpstr>
      <vt:lpstr>Principaux objets</vt:lpstr>
      <vt:lpstr>Principaux objets</vt:lpstr>
      <vt:lpstr>Principaux objets</vt:lpstr>
      <vt:lpstr>Rappels architecture</vt:lpstr>
      <vt:lpstr>Qui fais quoi ?</vt:lpstr>
      <vt:lpstr>Un web service </vt:lpstr>
      <vt:lpstr>Un bistro service ?</vt:lpstr>
      <vt:lpstr>Un bistro service?</vt:lpstr>
      <vt:lpstr>Les services Web</vt:lpstr>
      <vt:lpstr>Un bistrot sur le web?</vt:lpstr>
      <vt:lpstr>REST</vt:lpstr>
      <vt:lpstr>REST</vt:lpstr>
      <vt:lpstr>Un bistrot sur le web !</vt:lpstr>
      <vt:lpstr>Tout le reste n’est que JS </vt:lpstr>
      <vt:lpstr>l’intégration de rest WS en js</vt:lpstr>
      <vt:lpstr>Examinons fetch</vt:lpstr>
      <vt:lpstr>TP rappels</vt:lpstr>
      <vt:lpstr>DOM</vt:lpstr>
      <vt:lpstr>DOM (Document Object Model)</vt:lpstr>
      <vt:lpstr>DOM (Document Object Model)</vt:lpstr>
      <vt:lpstr>DOM (Document Object Model)</vt:lpstr>
      <vt:lpstr>DOM (Document Object Model)</vt:lpstr>
      <vt:lpstr>DOM (Document Object Model)</vt:lpstr>
      <vt:lpstr>DOM (Document Object Model)</vt:lpstr>
      <vt:lpstr>DOM (Document Object Model)</vt:lpstr>
      <vt:lpstr>JSON</vt:lpstr>
      <vt:lpstr>Le JSON</vt:lpstr>
      <vt:lpstr>Le JSON</vt:lpstr>
      <vt:lpstr>Le JSON</vt:lpstr>
      <vt:lpstr>Evénements et données</vt:lpstr>
      <vt:lpstr>Organisation des événements</vt:lpstr>
      <vt:lpstr>Gestion des événements</vt:lpstr>
      <vt:lpstr>Objet Event</vt:lpstr>
      <vt:lpstr>Gestionnaire d’événements</vt:lpstr>
      <vt:lpstr>Gestion des événements</vt:lpstr>
      <vt:lpstr>Gestion des événements</vt:lpstr>
      <vt:lpstr>Gestion des événements</vt:lpstr>
      <vt:lpstr>Gestion des événements</vt:lpstr>
      <vt:lpstr>Cookies</vt:lpstr>
      <vt:lpstr>cookies</vt:lpstr>
      <vt:lpstr>Gestion de formulaires HTML </vt:lpstr>
      <vt:lpstr>Formulaire en HTML</vt:lpstr>
      <vt:lpstr>Submit &amp; Reset</vt:lpstr>
      <vt:lpstr>Le contrôles d'entrées formulaire HTML</vt:lpstr>
      <vt:lpstr>Le contrôles d'entrées formulaire HTML</vt:lpstr>
      <vt:lpstr>Le contrôles d'entrées formulaire HTML</vt:lpstr>
      <vt:lpstr>Le contrôles formulaire HTML</vt:lpstr>
      <vt:lpstr>Récupération des valeurs du formulaire  coté serveur</vt:lpstr>
      <vt:lpstr>Contrôle des valeur avant submit</vt:lpstr>
      <vt:lpstr>Présentation PowerPoint</vt:lpstr>
      <vt:lpstr>Conseils pratiques</vt:lpstr>
      <vt:lpstr>Interaction avec les feuilles de style en cascade (CSS)</vt:lpstr>
      <vt:lpstr>CSS interaction</vt:lpstr>
      <vt:lpstr>CSS interaction</vt:lpstr>
      <vt:lpstr>Manipulation XML du DOM</vt:lpstr>
      <vt:lpstr>Qu'est-ce que le XML ?</vt:lpstr>
      <vt:lpstr>Qu'est-ce que le XML ?</vt:lpstr>
      <vt:lpstr>Présentation PowerPoint</vt:lpstr>
      <vt:lpstr>Avantages et inconvénients</vt:lpstr>
      <vt:lpstr>Avantages et inconvénients</vt:lpstr>
      <vt:lpstr>« well fordness/ Bienformité »</vt:lpstr>
      <vt:lpstr>Structure XML</vt:lpstr>
      <vt:lpstr>Langages de structuration</vt:lpstr>
      <vt:lpstr>La DTD</vt:lpstr>
      <vt:lpstr>La DTD</vt:lpstr>
      <vt:lpstr>La DTD</vt:lpstr>
      <vt:lpstr>Les schémas XML</vt:lpstr>
      <vt:lpstr>Les schémas XML</vt:lpstr>
      <vt:lpstr>Les schémas XML</vt:lpstr>
      <vt:lpstr>Analyseur XML</vt:lpstr>
      <vt:lpstr>ajax</vt:lpstr>
      <vt:lpstr>AJAX : Asynchronous JavaScript And Xml</vt:lpstr>
      <vt:lpstr>Fonctionnement</vt:lpstr>
      <vt:lpstr>Ajax, usabilité et accessibilité</vt:lpstr>
      <vt:lpstr>Ajax, usabilité et accessibilité</vt:lpstr>
      <vt:lpstr>Ajax, usabilité et accessibilité</vt:lpstr>
      <vt:lpstr>Savoir choisir (1/6)</vt:lpstr>
      <vt:lpstr>Savoir choisir (2/6)</vt:lpstr>
      <vt:lpstr>Savoir choisir (3/6)</vt:lpstr>
      <vt:lpstr>Savoir choisir (4/6)</vt:lpstr>
      <vt:lpstr>Savoir choisir (5/6)</vt:lpstr>
      <vt:lpstr>Savoir choisir (6/6)</vt:lpstr>
      <vt:lpstr>Programmeur Ajax</vt:lpstr>
      <vt:lpstr>AJAX : RIA</vt:lpstr>
      <vt:lpstr>AJAX : Asynchronous JavaScript And Xml</vt:lpstr>
      <vt:lpstr>AJAX : RIA</vt:lpstr>
      <vt:lpstr>Divers frameworks</vt:lpstr>
      <vt:lpstr>Divers frameworks</vt:lpstr>
      <vt:lpstr>Bonnes pratiques</vt:lpstr>
      <vt:lpstr>Bonnes pratiques</vt:lpstr>
      <vt:lpstr>Définition (1/2)</vt:lpstr>
      <vt:lpstr>Définition (2/2)</vt:lpstr>
      <vt:lpstr>Classe XMLHttpRequest (1/6)</vt:lpstr>
      <vt:lpstr>Classe XMLHttpRequest (2/6)</vt:lpstr>
      <vt:lpstr>Classe XMLHttpRequest (3/6)</vt:lpstr>
      <vt:lpstr>Classe XMLHttpRequest (4/6)</vt:lpstr>
      <vt:lpstr>Classe XMLHttpRequest (5/6)</vt:lpstr>
      <vt:lpstr>Classe XMLHttpRequest (6/6)</vt:lpstr>
      <vt:lpstr>bibliothèques &amp; Framework</vt:lpstr>
      <vt:lpstr>REST</vt:lpstr>
      <vt:lpstr>Les bibliothèques du marché.</vt:lpstr>
      <vt:lpstr>Les bibliothèques du marché.</vt:lpstr>
      <vt:lpstr>Conclusion</vt:lpstr>
      <vt:lpstr>Références</vt:lpstr>
      <vt:lpstr>Références</vt:lpstr>
      <vt:lpstr>Références</vt:lpstr>
      <vt:lpstr>Conclusion</vt:lpstr>
      <vt:lpstr>Conclusion finale</vt:lpstr>
      <vt:lpstr>Présentation PowerPoint</vt:lpstr>
    </vt:vector>
  </TitlesOfParts>
  <Company>DESORBAIX</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JavaScript, HTML dynamique</dc:title>
  <dc:creator>Desorbaix alexandre</dc:creator>
  <cp:keywords>DHL;orsys;javascript;html</cp:keywords>
  <cp:lastModifiedBy>Champix</cp:lastModifiedBy>
  <cp:revision>72</cp:revision>
  <dcterms:created xsi:type="dcterms:W3CDTF">2018-05-01T16:18:56Z</dcterms:created>
  <dcterms:modified xsi:type="dcterms:W3CDTF">2020-06-23T14:13:20Z</dcterms:modified>
  <cp:category>support</cp:category>
</cp:coreProperties>
</file>

<file path=docProps/thumbnail.jpeg>
</file>